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Lst>
  <p:notesMasterIdLst>
    <p:notesMasterId r:id="rId21"/>
  </p:notesMasterIdLst>
  <p:sldIdLst>
    <p:sldId id="256" r:id="rId2"/>
    <p:sldId id="257" r:id="rId3"/>
    <p:sldId id="462" r:id="rId4"/>
    <p:sldId id="457" r:id="rId5"/>
    <p:sldId id="452" r:id="rId6"/>
    <p:sldId id="460" r:id="rId7"/>
    <p:sldId id="258" r:id="rId8"/>
    <p:sldId id="464" r:id="rId9"/>
    <p:sldId id="313" r:id="rId10"/>
    <p:sldId id="461" r:id="rId11"/>
    <p:sldId id="459" r:id="rId12"/>
    <p:sldId id="323" r:id="rId13"/>
    <p:sldId id="320" r:id="rId14"/>
    <p:sldId id="331" r:id="rId15"/>
    <p:sldId id="317" r:id="rId16"/>
    <p:sldId id="463" r:id="rId17"/>
    <p:sldId id="466" r:id="rId18"/>
    <p:sldId id="465" r:id="rId19"/>
    <p:sldId id="311" r:id="rId20"/>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ED96AE1-F6E3-46F8-B9BF-D1E821A59622}">
          <p14:sldIdLst>
            <p14:sldId id="256"/>
            <p14:sldId id="257"/>
            <p14:sldId id="462"/>
            <p14:sldId id="457"/>
            <p14:sldId id="452"/>
            <p14:sldId id="460"/>
            <p14:sldId id="258"/>
            <p14:sldId id="464"/>
            <p14:sldId id="313"/>
            <p14:sldId id="461"/>
            <p14:sldId id="459"/>
            <p14:sldId id="323"/>
            <p14:sldId id="320"/>
            <p14:sldId id="331"/>
            <p14:sldId id="317"/>
            <p14:sldId id="463"/>
            <p14:sldId id="466"/>
            <p14:sldId id="465"/>
            <p14:sldId id="31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57" userDrawn="1">
          <p15:clr>
            <a:srgbClr val="A4A3A4"/>
          </p15:clr>
        </p15:guide>
        <p15:guide id="2" pos="223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76462" autoAdjust="0"/>
  </p:normalViewPr>
  <p:slideViewPr>
    <p:cSldViewPr>
      <p:cViewPr varScale="1">
        <p:scale>
          <a:sx n="66" d="100"/>
          <a:sy n="66" d="100"/>
        </p:scale>
        <p:origin x="2152" y="261"/>
      </p:cViewPr>
      <p:guideLst>
        <p:guide orient="horz" pos="2160"/>
        <p:guide pos="2880"/>
      </p:guideLst>
    </p:cSldViewPr>
  </p:slideViewPr>
  <p:outlineViewPr>
    <p:cViewPr>
      <p:scale>
        <a:sx n="33" d="100"/>
        <a:sy n="33" d="100"/>
      </p:scale>
      <p:origin x="0" y="-858"/>
    </p:cViewPr>
  </p:outlineViewPr>
  <p:notesTextViewPr>
    <p:cViewPr>
      <p:scale>
        <a:sx n="1" d="1"/>
        <a:sy n="1" d="1"/>
      </p:scale>
      <p:origin x="0" y="0"/>
    </p:cViewPr>
  </p:notesTextViewPr>
  <p:notesViewPr>
    <p:cSldViewPr>
      <p:cViewPr varScale="1">
        <p:scale>
          <a:sx n="73" d="100"/>
          <a:sy n="73" d="100"/>
        </p:scale>
        <p:origin x="3174" y="54"/>
      </p:cViewPr>
      <p:guideLst>
        <p:guide orient="horz" pos="2957"/>
        <p:guide pos="2237"/>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BD1B37-8E5E-4D54-B5E1-520C396B49CD}"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C43B7AE0-F871-48FE-9E65-0F1ECF0784B8}">
      <dgm:prSet custT="1"/>
      <dgm:spPr/>
      <dgm:t>
        <a:bodyPr/>
        <a:lstStyle/>
        <a:p>
          <a:pPr algn="ctr"/>
          <a:r>
            <a:rPr lang="en-US" sz="2400" dirty="0"/>
            <a:t>Out of 57 NCSF Coalition Partners that serve kink/BDSM members:</a:t>
          </a:r>
        </a:p>
        <a:p>
          <a:pPr algn="l"/>
          <a:r>
            <a:rPr lang="en-US" sz="2400" dirty="0">
              <a:solidFill>
                <a:schemeClr val="tx1"/>
              </a:solidFill>
            </a:rPr>
            <a:t>43 don’t allow choking</a:t>
          </a:r>
        </a:p>
        <a:p>
          <a:pPr algn="l"/>
          <a:r>
            <a:rPr lang="en-US" sz="2400" dirty="0">
              <a:solidFill>
                <a:schemeClr val="tx1"/>
              </a:solidFill>
            </a:rPr>
            <a:t>5 allow choking only for certain members who request permission from the monitors or owners</a:t>
          </a:r>
        </a:p>
        <a:p>
          <a:pPr algn="l"/>
          <a:r>
            <a:rPr lang="en-US" sz="2400" dirty="0">
              <a:solidFill>
                <a:schemeClr val="tx1"/>
              </a:solidFill>
            </a:rPr>
            <a:t>2 allow choking w/o unconsciousness</a:t>
          </a:r>
        </a:p>
        <a:p>
          <a:pPr algn="ctr"/>
          <a:r>
            <a:rPr lang="en-US" sz="2400" dirty="0"/>
            <a:t> </a:t>
          </a:r>
        </a:p>
        <a:p>
          <a:pPr algn="ctr"/>
          <a:endParaRPr lang="en-US" sz="2400" dirty="0"/>
        </a:p>
      </dgm:t>
    </dgm:pt>
    <dgm:pt modelId="{289F8DA6-88BA-4410-96CA-6166C6CFC11D}" type="parTrans" cxnId="{6314F157-9257-4DCA-8AB2-92C3EE27434E}">
      <dgm:prSet/>
      <dgm:spPr/>
      <dgm:t>
        <a:bodyPr/>
        <a:lstStyle/>
        <a:p>
          <a:endParaRPr lang="en-US"/>
        </a:p>
      </dgm:t>
    </dgm:pt>
    <dgm:pt modelId="{BEE0752F-1779-453F-ACED-6908A3C84B63}" type="sibTrans" cxnId="{6314F157-9257-4DCA-8AB2-92C3EE27434E}">
      <dgm:prSet/>
      <dgm:spPr/>
      <dgm:t>
        <a:bodyPr/>
        <a:lstStyle/>
        <a:p>
          <a:endParaRPr lang="en-US"/>
        </a:p>
      </dgm:t>
    </dgm:pt>
    <dgm:pt modelId="{87C6C365-84F7-4D5C-95EE-B5CBEE61FF79}" type="pres">
      <dgm:prSet presAssocID="{57BD1B37-8E5E-4D54-B5E1-520C396B49CD}" presName="diagram" presStyleCnt="0">
        <dgm:presLayoutVars>
          <dgm:dir/>
          <dgm:resizeHandles val="exact"/>
        </dgm:presLayoutVars>
      </dgm:prSet>
      <dgm:spPr/>
    </dgm:pt>
    <dgm:pt modelId="{C4A98FA7-C68B-4919-B7C9-F1644B1B905E}" type="pres">
      <dgm:prSet presAssocID="{C43B7AE0-F871-48FE-9E65-0F1ECF0784B8}" presName="node" presStyleLbl="node1" presStyleIdx="0" presStyleCnt="1" custScaleX="140180" custScaleY="196048">
        <dgm:presLayoutVars>
          <dgm:bulletEnabled val="1"/>
        </dgm:presLayoutVars>
      </dgm:prSet>
      <dgm:spPr/>
    </dgm:pt>
  </dgm:ptLst>
  <dgm:cxnLst>
    <dgm:cxn modelId="{ADACD100-8D7B-454D-BE2D-B8CF36B42F84}" type="presOf" srcId="{C43B7AE0-F871-48FE-9E65-0F1ECF0784B8}" destId="{C4A98FA7-C68B-4919-B7C9-F1644B1B905E}" srcOrd="0" destOrd="0" presId="urn:microsoft.com/office/officeart/2005/8/layout/default"/>
    <dgm:cxn modelId="{6314F157-9257-4DCA-8AB2-92C3EE27434E}" srcId="{57BD1B37-8E5E-4D54-B5E1-520C396B49CD}" destId="{C43B7AE0-F871-48FE-9E65-0F1ECF0784B8}" srcOrd="0" destOrd="0" parTransId="{289F8DA6-88BA-4410-96CA-6166C6CFC11D}" sibTransId="{BEE0752F-1779-453F-ACED-6908A3C84B63}"/>
    <dgm:cxn modelId="{81C58794-B220-4ADD-8A97-6B7E6F86BA9D}" type="presOf" srcId="{57BD1B37-8E5E-4D54-B5E1-520C396B49CD}" destId="{87C6C365-84F7-4D5C-95EE-B5CBEE61FF79}" srcOrd="0" destOrd="0" presId="urn:microsoft.com/office/officeart/2005/8/layout/default"/>
    <dgm:cxn modelId="{F6ADA45A-DCEA-43A9-A0B3-8393BEF3BF08}" type="presParOf" srcId="{87C6C365-84F7-4D5C-95EE-B5CBEE61FF79}" destId="{C4A98FA7-C68B-4919-B7C9-F1644B1B905E}"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BD1B37-8E5E-4D54-B5E1-520C396B49CD}"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C43B7AE0-F871-48FE-9E65-0F1ECF0784B8}">
      <dgm:prSet custT="1"/>
      <dgm:spPr/>
      <dgm:t>
        <a:bodyPr/>
        <a:lstStyle/>
        <a:p>
          <a:pPr algn="ctr"/>
          <a:r>
            <a:rPr lang="en-US" sz="2400" dirty="0"/>
            <a:t>One indicator that the education about the risks of choking has permeated the kink communities may be found in two of the NCSF Consent Surveys, which found only 2% and 3% of the respondents reported nonconsensual choking. </a:t>
          </a:r>
        </a:p>
        <a:p>
          <a:pPr algn="ctr"/>
          <a:r>
            <a:rPr lang="en-US" sz="1800" dirty="0"/>
            <a:t>(Wright et al., 2015; Wright et al., 2022) </a:t>
          </a:r>
        </a:p>
      </dgm:t>
    </dgm:pt>
    <dgm:pt modelId="{289F8DA6-88BA-4410-96CA-6166C6CFC11D}" type="parTrans" cxnId="{6314F157-9257-4DCA-8AB2-92C3EE27434E}">
      <dgm:prSet/>
      <dgm:spPr/>
      <dgm:t>
        <a:bodyPr/>
        <a:lstStyle/>
        <a:p>
          <a:endParaRPr lang="en-US"/>
        </a:p>
      </dgm:t>
    </dgm:pt>
    <dgm:pt modelId="{BEE0752F-1779-453F-ACED-6908A3C84B63}" type="sibTrans" cxnId="{6314F157-9257-4DCA-8AB2-92C3EE27434E}">
      <dgm:prSet/>
      <dgm:spPr/>
      <dgm:t>
        <a:bodyPr/>
        <a:lstStyle/>
        <a:p>
          <a:endParaRPr lang="en-US"/>
        </a:p>
      </dgm:t>
    </dgm:pt>
    <dgm:pt modelId="{FA0B8C32-1DDB-4399-AC7C-658E4FC1563E}">
      <dgm:prSet custT="1"/>
      <dgm:spPr/>
      <dgm:t>
        <a:bodyPr/>
        <a:lstStyle/>
        <a:p>
          <a:pPr algn="ctr"/>
          <a:r>
            <a:rPr lang="en-US" sz="2400" dirty="0"/>
            <a:t>Compare this to a college campus survey which found 51% of the mainstream respondents reported sometimes or never being asked if it was okay to be choked.</a:t>
          </a:r>
        </a:p>
        <a:p>
          <a:pPr algn="ctr"/>
          <a:r>
            <a:rPr lang="en-US" sz="1800" dirty="0"/>
            <a:t> (</a:t>
          </a:r>
          <a:r>
            <a:rPr lang="en-US" sz="1800" dirty="0" err="1"/>
            <a:t>Herbenick</a:t>
          </a:r>
          <a:r>
            <a:rPr lang="en-US" sz="1800" dirty="0"/>
            <a:t> et al., 2021b)</a:t>
          </a:r>
        </a:p>
      </dgm:t>
    </dgm:pt>
    <dgm:pt modelId="{E4600AB8-ED50-43DB-85AF-EEF6F8152209}" type="parTrans" cxnId="{32060C91-C025-47FD-8407-9E97FD77912E}">
      <dgm:prSet/>
      <dgm:spPr/>
      <dgm:t>
        <a:bodyPr/>
        <a:lstStyle/>
        <a:p>
          <a:endParaRPr lang="en-US"/>
        </a:p>
      </dgm:t>
    </dgm:pt>
    <dgm:pt modelId="{FE10D249-167C-4395-926E-93418490BBF7}" type="sibTrans" cxnId="{32060C91-C025-47FD-8407-9E97FD77912E}">
      <dgm:prSet/>
      <dgm:spPr/>
      <dgm:t>
        <a:bodyPr/>
        <a:lstStyle/>
        <a:p>
          <a:endParaRPr lang="en-US"/>
        </a:p>
      </dgm:t>
    </dgm:pt>
    <dgm:pt modelId="{87C6C365-84F7-4D5C-95EE-B5CBEE61FF79}" type="pres">
      <dgm:prSet presAssocID="{57BD1B37-8E5E-4D54-B5E1-520C396B49CD}" presName="diagram" presStyleCnt="0">
        <dgm:presLayoutVars>
          <dgm:dir/>
          <dgm:resizeHandles val="exact"/>
        </dgm:presLayoutVars>
      </dgm:prSet>
      <dgm:spPr/>
    </dgm:pt>
    <dgm:pt modelId="{C4A98FA7-C68B-4919-B7C9-F1644B1B905E}" type="pres">
      <dgm:prSet presAssocID="{C43B7AE0-F871-48FE-9E65-0F1ECF0784B8}" presName="node" presStyleLbl="node1" presStyleIdx="0" presStyleCnt="2" custScaleX="200981" custScaleY="174027" custLinFactNeighborX="557" custLinFactNeighborY="-17523">
        <dgm:presLayoutVars>
          <dgm:bulletEnabled val="1"/>
        </dgm:presLayoutVars>
      </dgm:prSet>
      <dgm:spPr/>
    </dgm:pt>
    <dgm:pt modelId="{50B85D6A-05B0-453E-8195-10B3860C56C9}" type="pres">
      <dgm:prSet presAssocID="{BEE0752F-1779-453F-ACED-6908A3C84B63}" presName="sibTrans" presStyleCnt="0"/>
      <dgm:spPr/>
    </dgm:pt>
    <dgm:pt modelId="{FF01ECEC-366A-42F1-BCD6-0F703250FB33}" type="pres">
      <dgm:prSet presAssocID="{FA0B8C32-1DDB-4399-AC7C-658E4FC1563E}" presName="node" presStyleLbl="node1" presStyleIdx="1" presStyleCnt="2" custScaleX="200981" custScaleY="132448">
        <dgm:presLayoutVars>
          <dgm:bulletEnabled val="1"/>
        </dgm:presLayoutVars>
      </dgm:prSet>
      <dgm:spPr/>
    </dgm:pt>
  </dgm:ptLst>
  <dgm:cxnLst>
    <dgm:cxn modelId="{ADACD100-8D7B-454D-BE2D-B8CF36B42F84}" type="presOf" srcId="{C43B7AE0-F871-48FE-9E65-0F1ECF0784B8}" destId="{C4A98FA7-C68B-4919-B7C9-F1644B1B905E}" srcOrd="0" destOrd="0" presId="urn:microsoft.com/office/officeart/2005/8/layout/default"/>
    <dgm:cxn modelId="{6314F157-9257-4DCA-8AB2-92C3EE27434E}" srcId="{57BD1B37-8E5E-4D54-B5E1-520C396B49CD}" destId="{C43B7AE0-F871-48FE-9E65-0F1ECF0784B8}" srcOrd="0" destOrd="0" parTransId="{289F8DA6-88BA-4410-96CA-6166C6CFC11D}" sibTransId="{BEE0752F-1779-453F-ACED-6908A3C84B63}"/>
    <dgm:cxn modelId="{32060C91-C025-47FD-8407-9E97FD77912E}" srcId="{57BD1B37-8E5E-4D54-B5E1-520C396B49CD}" destId="{FA0B8C32-1DDB-4399-AC7C-658E4FC1563E}" srcOrd="1" destOrd="0" parTransId="{E4600AB8-ED50-43DB-85AF-EEF6F8152209}" sibTransId="{FE10D249-167C-4395-926E-93418490BBF7}"/>
    <dgm:cxn modelId="{81C58794-B220-4ADD-8A97-6B7E6F86BA9D}" type="presOf" srcId="{57BD1B37-8E5E-4D54-B5E1-520C396B49CD}" destId="{87C6C365-84F7-4D5C-95EE-B5CBEE61FF79}" srcOrd="0" destOrd="0" presId="urn:microsoft.com/office/officeart/2005/8/layout/default"/>
    <dgm:cxn modelId="{2623F0D6-AD86-416F-8774-6315988A3F9C}" type="presOf" srcId="{FA0B8C32-1DDB-4399-AC7C-658E4FC1563E}" destId="{FF01ECEC-366A-42F1-BCD6-0F703250FB33}" srcOrd="0" destOrd="0" presId="urn:microsoft.com/office/officeart/2005/8/layout/default"/>
    <dgm:cxn modelId="{F6ADA45A-DCEA-43A9-A0B3-8393BEF3BF08}" type="presParOf" srcId="{87C6C365-84F7-4D5C-95EE-B5CBEE61FF79}" destId="{C4A98FA7-C68B-4919-B7C9-F1644B1B905E}" srcOrd="0" destOrd="0" presId="urn:microsoft.com/office/officeart/2005/8/layout/default"/>
    <dgm:cxn modelId="{1346A3D9-1536-4405-966B-AC6D2A692112}" type="presParOf" srcId="{87C6C365-84F7-4D5C-95EE-B5CBEE61FF79}" destId="{50B85D6A-05B0-453E-8195-10B3860C56C9}" srcOrd="1" destOrd="0" presId="urn:microsoft.com/office/officeart/2005/8/layout/default"/>
    <dgm:cxn modelId="{CEFAF882-A475-4426-A9BE-BDAEF4EBA378}" type="presParOf" srcId="{87C6C365-84F7-4D5C-95EE-B5CBEE61FF79}" destId="{FF01ECEC-366A-42F1-BCD6-0F703250FB33}"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B8B501-8DDE-4D79-A2DC-67B5A91825D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60868C2-DDBD-4772-89D0-9FCEDA111839}">
      <dgm:prSet custT="1"/>
      <dgm:spPr/>
      <dgm:t>
        <a:bodyPr/>
        <a:lstStyle/>
        <a:p>
          <a:r>
            <a:rPr lang="en-US" sz="1800" b="1" dirty="0"/>
            <a:t>Signs of Injury: </a:t>
          </a:r>
          <a:r>
            <a:rPr lang="en-US" sz="1800" dirty="0"/>
            <a:t>Up to 40% of fatal strangulations have no signs of injury with People of Color significantly less likely to show visible injuries (de Boos, 2019). </a:t>
          </a:r>
        </a:p>
      </dgm:t>
    </dgm:pt>
    <dgm:pt modelId="{1C16444A-044B-4E56-889F-FA8724C1997E}" type="parTrans" cxnId="{32C98A8B-BE3E-4653-BECF-69504D19040D}">
      <dgm:prSet/>
      <dgm:spPr/>
      <dgm:t>
        <a:bodyPr/>
        <a:lstStyle/>
        <a:p>
          <a:endParaRPr lang="en-US"/>
        </a:p>
      </dgm:t>
    </dgm:pt>
    <dgm:pt modelId="{87D3A4D9-1E49-4F28-96EA-B943D86356D6}" type="sibTrans" cxnId="{32C98A8B-BE3E-4653-BECF-69504D19040D}">
      <dgm:prSet/>
      <dgm:spPr/>
      <dgm:t>
        <a:bodyPr/>
        <a:lstStyle/>
        <a:p>
          <a:endParaRPr lang="en-US"/>
        </a:p>
      </dgm:t>
    </dgm:pt>
    <dgm:pt modelId="{8CD65440-AD9D-4600-86DF-788748B3A32D}">
      <dgm:prSet custT="1"/>
      <dgm:spPr/>
      <dgm:t>
        <a:bodyPr/>
        <a:lstStyle/>
        <a:p>
          <a:r>
            <a:rPr lang="en-US" sz="1800" b="1" dirty="0"/>
            <a:t>Memory issues: </a:t>
          </a:r>
          <a:r>
            <a:rPr lang="en-US" sz="1800" b="0" dirty="0"/>
            <a:t>Those who have been choked show a need for more neural resources to do memory tests </a:t>
          </a:r>
          <a:r>
            <a:rPr lang="en-US" sz="1800" dirty="0"/>
            <a:t>(</a:t>
          </a:r>
          <a:r>
            <a:rPr lang="en-US" sz="1800" dirty="0" err="1"/>
            <a:t>Huibregtse</a:t>
          </a:r>
          <a:r>
            <a:rPr lang="en-US" sz="1800" dirty="0"/>
            <a:t>, 2022).</a:t>
          </a:r>
        </a:p>
      </dgm:t>
    </dgm:pt>
    <dgm:pt modelId="{349F713E-0380-4E99-BED0-86E3EAF347EB}" type="parTrans" cxnId="{262BD2AA-F9B1-4039-97C3-7AFE490E9975}">
      <dgm:prSet/>
      <dgm:spPr/>
      <dgm:t>
        <a:bodyPr/>
        <a:lstStyle/>
        <a:p>
          <a:endParaRPr lang="en-US"/>
        </a:p>
      </dgm:t>
    </dgm:pt>
    <dgm:pt modelId="{0B958F7D-73A5-4995-9F60-41E0C68B951E}" type="sibTrans" cxnId="{262BD2AA-F9B1-4039-97C3-7AFE490E9975}">
      <dgm:prSet/>
      <dgm:spPr/>
      <dgm:t>
        <a:bodyPr/>
        <a:lstStyle/>
        <a:p>
          <a:endParaRPr lang="en-US"/>
        </a:p>
      </dgm:t>
    </dgm:pt>
    <dgm:pt modelId="{8D5A61D2-2AF2-47BA-B742-BA7DEDF85106}">
      <dgm:prSet custT="1"/>
      <dgm:spPr/>
      <dgm:t>
        <a:bodyPr/>
        <a:lstStyle/>
        <a:p>
          <a:r>
            <a:rPr lang="en-US" sz="1800" b="1" dirty="0"/>
            <a:t>Mental Health: </a:t>
          </a:r>
          <a:r>
            <a:rPr lang="en-US" sz="1800" dirty="0"/>
            <a:t>Women who had been choked more than five times in the past month were more likely to feel sad, lonely, anxious, and depressed compared to women who haven’t been choked (</a:t>
          </a:r>
          <a:r>
            <a:rPr lang="en-US" sz="1800" dirty="0" err="1"/>
            <a:t>Herbenick</a:t>
          </a:r>
          <a:r>
            <a:rPr lang="en-US" sz="1800" dirty="0"/>
            <a:t> et al., 2021). </a:t>
          </a:r>
        </a:p>
      </dgm:t>
    </dgm:pt>
    <dgm:pt modelId="{26BF4B2B-D74B-4137-BF46-175645761A72}" type="parTrans" cxnId="{92613D27-8F3F-4D20-90BD-61E6C5C84D86}">
      <dgm:prSet/>
      <dgm:spPr/>
      <dgm:t>
        <a:bodyPr/>
        <a:lstStyle/>
        <a:p>
          <a:endParaRPr lang="en-US"/>
        </a:p>
      </dgm:t>
    </dgm:pt>
    <dgm:pt modelId="{5D6EE115-3476-411B-80B4-296CC1AB1ECD}" type="sibTrans" cxnId="{92613D27-8F3F-4D20-90BD-61E6C5C84D86}">
      <dgm:prSet/>
      <dgm:spPr/>
      <dgm:t>
        <a:bodyPr/>
        <a:lstStyle/>
        <a:p>
          <a:endParaRPr lang="en-US"/>
        </a:p>
      </dgm:t>
    </dgm:pt>
    <dgm:pt modelId="{2301242A-A7A8-42EB-9910-7F0F95D2DF8D}">
      <dgm:prSet custT="1"/>
      <dgm:spPr/>
      <dgm:t>
        <a:bodyPr/>
        <a:lstStyle/>
        <a:p>
          <a:r>
            <a:rPr lang="en-US" sz="1800" b="1" dirty="0"/>
            <a:t>Brain Damage: </a:t>
          </a:r>
          <a:r>
            <a:rPr lang="en-US" sz="1800" b="0" dirty="0"/>
            <a:t>Compressing or blocking the blood vessels or airway leads to decreased blood flow to the brain, both of which can induce brain damage with only minimal force </a:t>
          </a:r>
          <a:r>
            <a:rPr lang="en-US" sz="1800" dirty="0"/>
            <a:t>(</a:t>
          </a:r>
          <a:r>
            <a:rPr lang="en-US" sz="1800" dirty="0" err="1"/>
            <a:t>Bichard</a:t>
          </a:r>
          <a:r>
            <a:rPr lang="en-US" sz="1800" dirty="0"/>
            <a:t> et al., 2021). </a:t>
          </a:r>
        </a:p>
      </dgm:t>
    </dgm:pt>
    <dgm:pt modelId="{68A94AA9-2535-45E9-AF9F-324CBF8C8196}" type="parTrans" cxnId="{F45F94C6-38B4-4D3A-B621-9374284388B7}">
      <dgm:prSet/>
      <dgm:spPr/>
      <dgm:t>
        <a:bodyPr/>
        <a:lstStyle/>
        <a:p>
          <a:endParaRPr lang="en-US"/>
        </a:p>
      </dgm:t>
    </dgm:pt>
    <dgm:pt modelId="{84916C2B-1AFC-40D8-B87C-1E596EBCAECB}" type="sibTrans" cxnId="{F45F94C6-38B4-4D3A-B621-9374284388B7}">
      <dgm:prSet/>
      <dgm:spPr/>
      <dgm:t>
        <a:bodyPr/>
        <a:lstStyle/>
        <a:p>
          <a:endParaRPr lang="en-US"/>
        </a:p>
      </dgm:t>
    </dgm:pt>
    <dgm:pt modelId="{67D5917C-70D4-4B6E-AE9F-AF01902A78CC}">
      <dgm:prSet custT="1"/>
      <dgm:spPr/>
      <dgm:t>
        <a:bodyPr/>
        <a:lstStyle/>
        <a:p>
          <a:r>
            <a:rPr lang="en-US" sz="1800" b="1" dirty="0"/>
            <a:t>Motor control: </a:t>
          </a:r>
          <a:r>
            <a:rPr lang="en-US" sz="1800" dirty="0"/>
            <a:t>Multiple experiences of sexual choking/strangulation are associated with an imbalance in neural activation pattern and hyperconnectivity between the brain regions related to motor control, consciousness, and emotion (Hou, 2023).</a:t>
          </a:r>
        </a:p>
      </dgm:t>
    </dgm:pt>
    <dgm:pt modelId="{9F2B050C-54FE-49FB-9083-EF716D2199B3}" type="parTrans" cxnId="{A7E030C3-D82C-44E9-8D45-5BAC259DAE0A}">
      <dgm:prSet/>
      <dgm:spPr/>
      <dgm:t>
        <a:bodyPr/>
        <a:lstStyle/>
        <a:p>
          <a:endParaRPr lang="en-US"/>
        </a:p>
      </dgm:t>
    </dgm:pt>
    <dgm:pt modelId="{DD0F164F-E538-4578-BDF6-154201D16CC1}" type="sibTrans" cxnId="{A7E030C3-D82C-44E9-8D45-5BAC259DAE0A}">
      <dgm:prSet/>
      <dgm:spPr/>
      <dgm:t>
        <a:bodyPr/>
        <a:lstStyle/>
        <a:p>
          <a:endParaRPr lang="en-US"/>
        </a:p>
      </dgm:t>
    </dgm:pt>
    <dgm:pt modelId="{B6E0F9FA-67F3-4008-AB4D-1DC1ED96C34A}">
      <dgm:prSet custT="1"/>
      <dgm:spPr/>
      <dgm:t>
        <a:bodyPr/>
        <a:lstStyle/>
        <a:p>
          <a:r>
            <a:rPr lang="en-US" sz="1800" b="1" dirty="0"/>
            <a:t>Structural Brain Damage: </a:t>
          </a:r>
          <a:r>
            <a:rPr lang="en-US" sz="1800" dirty="0"/>
            <a:t>There is no 3-4 second “rule.” Once blood flow is stopped and then re-established, the brain tissue suffers from damaging proteins and lipids, and pro-inflammatory mediators are produced, triggering cell death (</a:t>
          </a:r>
          <a:r>
            <a:rPr lang="en-US" sz="1800" dirty="0" err="1"/>
            <a:t>Busl</a:t>
          </a:r>
          <a:r>
            <a:rPr lang="en-US" sz="1800" dirty="0"/>
            <a:t> and Greer, 2010).</a:t>
          </a:r>
        </a:p>
      </dgm:t>
    </dgm:pt>
    <dgm:pt modelId="{2A0ACBA5-8D6C-4EF4-9A10-3D4D841E2FCC}" type="parTrans" cxnId="{B4BF5D8A-1F07-4814-8C3F-FB7D3ECB8043}">
      <dgm:prSet/>
      <dgm:spPr/>
      <dgm:t>
        <a:bodyPr/>
        <a:lstStyle/>
        <a:p>
          <a:endParaRPr lang="en-US"/>
        </a:p>
      </dgm:t>
    </dgm:pt>
    <dgm:pt modelId="{7A977D16-D66F-4010-B012-D85807E7AF2C}" type="sibTrans" cxnId="{B4BF5D8A-1F07-4814-8C3F-FB7D3ECB8043}">
      <dgm:prSet/>
      <dgm:spPr/>
      <dgm:t>
        <a:bodyPr/>
        <a:lstStyle/>
        <a:p>
          <a:endParaRPr lang="en-US"/>
        </a:p>
      </dgm:t>
    </dgm:pt>
    <dgm:pt modelId="{31AAB870-F0E3-4D35-8781-90247791FEA9}" type="pres">
      <dgm:prSet presAssocID="{48B8B501-8DDE-4D79-A2DC-67B5A91825D8}" presName="linear" presStyleCnt="0">
        <dgm:presLayoutVars>
          <dgm:animLvl val="lvl"/>
          <dgm:resizeHandles val="exact"/>
        </dgm:presLayoutVars>
      </dgm:prSet>
      <dgm:spPr/>
    </dgm:pt>
    <dgm:pt modelId="{68D20CC4-5029-46B3-B08F-0613F9B20CB9}" type="pres">
      <dgm:prSet presAssocID="{860868C2-DDBD-4772-89D0-9FCEDA111839}" presName="parentText" presStyleLbl="node1" presStyleIdx="0" presStyleCnt="6" custScaleY="49174">
        <dgm:presLayoutVars>
          <dgm:chMax val="0"/>
          <dgm:bulletEnabled val="1"/>
        </dgm:presLayoutVars>
      </dgm:prSet>
      <dgm:spPr/>
    </dgm:pt>
    <dgm:pt modelId="{F8F88B85-663F-4931-874C-63D294E6F0B0}" type="pres">
      <dgm:prSet presAssocID="{87D3A4D9-1E49-4F28-96EA-B943D86356D6}" presName="spacer" presStyleCnt="0"/>
      <dgm:spPr/>
    </dgm:pt>
    <dgm:pt modelId="{2F0A8F0E-7FE1-4F32-95FD-555D5AC5A52E}" type="pres">
      <dgm:prSet presAssocID="{8CD65440-AD9D-4600-86DF-788748B3A32D}" presName="parentText" presStyleLbl="node1" presStyleIdx="1" presStyleCnt="6" custScaleY="58363" custLinFactY="1474" custLinFactNeighborX="-1208" custLinFactNeighborY="100000">
        <dgm:presLayoutVars>
          <dgm:chMax val="0"/>
          <dgm:bulletEnabled val="1"/>
        </dgm:presLayoutVars>
      </dgm:prSet>
      <dgm:spPr/>
    </dgm:pt>
    <dgm:pt modelId="{0FD041E9-91EC-499A-8B0D-E563C54312D6}" type="pres">
      <dgm:prSet presAssocID="{0B958F7D-73A5-4995-9F60-41E0C68B951E}" presName="spacer" presStyleCnt="0"/>
      <dgm:spPr/>
    </dgm:pt>
    <dgm:pt modelId="{D1F97C2A-CC0D-4569-B25F-98B29E5D3399}" type="pres">
      <dgm:prSet presAssocID="{67D5917C-70D4-4B6E-AE9F-AF01902A78CC}" presName="parentText" presStyleLbl="node1" presStyleIdx="2" presStyleCnt="6" custScaleY="94362">
        <dgm:presLayoutVars>
          <dgm:chMax val="0"/>
          <dgm:bulletEnabled val="1"/>
        </dgm:presLayoutVars>
      </dgm:prSet>
      <dgm:spPr/>
    </dgm:pt>
    <dgm:pt modelId="{5E7A8795-45FD-484F-90F7-727FED8F1EDD}" type="pres">
      <dgm:prSet presAssocID="{DD0F164F-E538-4578-BDF6-154201D16CC1}" presName="spacer" presStyleCnt="0"/>
      <dgm:spPr/>
    </dgm:pt>
    <dgm:pt modelId="{EEB07E26-26BE-429D-BA9D-34F01BC55F5A}" type="pres">
      <dgm:prSet presAssocID="{2301242A-A7A8-42EB-9910-7F0F95D2DF8D}" presName="parentText" presStyleLbl="node1" presStyleIdx="3" presStyleCnt="6" custScaleY="78981">
        <dgm:presLayoutVars>
          <dgm:chMax val="0"/>
          <dgm:bulletEnabled val="1"/>
        </dgm:presLayoutVars>
      </dgm:prSet>
      <dgm:spPr/>
    </dgm:pt>
    <dgm:pt modelId="{AE7D24C0-140B-4F09-9871-58550089A375}" type="pres">
      <dgm:prSet presAssocID="{84916C2B-1AFC-40D8-B87C-1E596EBCAECB}" presName="spacer" presStyleCnt="0"/>
      <dgm:spPr/>
    </dgm:pt>
    <dgm:pt modelId="{6B085EDD-784A-4D7A-9E20-E0E011355B0B}" type="pres">
      <dgm:prSet presAssocID="{B6E0F9FA-67F3-4008-AB4D-1DC1ED96C34A}" presName="parentText" presStyleLbl="node1" presStyleIdx="4" presStyleCnt="6">
        <dgm:presLayoutVars>
          <dgm:chMax val="0"/>
          <dgm:bulletEnabled val="1"/>
        </dgm:presLayoutVars>
      </dgm:prSet>
      <dgm:spPr/>
    </dgm:pt>
    <dgm:pt modelId="{FBBC6DE0-F0C0-42CF-9CB1-8787CDE3B0C2}" type="pres">
      <dgm:prSet presAssocID="{7A977D16-D66F-4010-B012-D85807E7AF2C}" presName="spacer" presStyleCnt="0"/>
      <dgm:spPr/>
    </dgm:pt>
    <dgm:pt modelId="{7781938C-CB44-495A-9855-3F60C7802A27}" type="pres">
      <dgm:prSet presAssocID="{8D5A61D2-2AF2-47BA-B742-BA7DEDF85106}" presName="parentText" presStyleLbl="node1" presStyleIdx="5" presStyleCnt="6" custScaleY="80402">
        <dgm:presLayoutVars>
          <dgm:chMax val="0"/>
          <dgm:bulletEnabled val="1"/>
        </dgm:presLayoutVars>
      </dgm:prSet>
      <dgm:spPr/>
    </dgm:pt>
  </dgm:ptLst>
  <dgm:cxnLst>
    <dgm:cxn modelId="{80D65923-E6FE-42EE-96BC-B12A13288147}" type="presOf" srcId="{860868C2-DDBD-4772-89D0-9FCEDA111839}" destId="{68D20CC4-5029-46B3-B08F-0613F9B20CB9}" srcOrd="0" destOrd="0" presId="urn:microsoft.com/office/officeart/2005/8/layout/vList2"/>
    <dgm:cxn modelId="{92613D27-8F3F-4D20-90BD-61E6C5C84D86}" srcId="{48B8B501-8DDE-4D79-A2DC-67B5A91825D8}" destId="{8D5A61D2-2AF2-47BA-B742-BA7DEDF85106}" srcOrd="5" destOrd="0" parTransId="{26BF4B2B-D74B-4137-BF46-175645761A72}" sibTransId="{5D6EE115-3476-411B-80B4-296CC1AB1ECD}"/>
    <dgm:cxn modelId="{ECE5CF32-9F11-4E48-A9FA-CB86412D7443}" type="presOf" srcId="{8CD65440-AD9D-4600-86DF-788748B3A32D}" destId="{2F0A8F0E-7FE1-4F32-95FD-555D5AC5A52E}" srcOrd="0" destOrd="0" presId="urn:microsoft.com/office/officeart/2005/8/layout/vList2"/>
    <dgm:cxn modelId="{01592767-E3CE-4DF4-AB1E-924EE79AC5C4}" type="presOf" srcId="{8D5A61D2-2AF2-47BA-B742-BA7DEDF85106}" destId="{7781938C-CB44-495A-9855-3F60C7802A27}" srcOrd="0" destOrd="0" presId="urn:microsoft.com/office/officeart/2005/8/layout/vList2"/>
    <dgm:cxn modelId="{BFFAC169-D773-45C0-83A1-820D88B73C5A}" type="presOf" srcId="{2301242A-A7A8-42EB-9910-7F0F95D2DF8D}" destId="{EEB07E26-26BE-429D-BA9D-34F01BC55F5A}" srcOrd="0" destOrd="0" presId="urn:microsoft.com/office/officeart/2005/8/layout/vList2"/>
    <dgm:cxn modelId="{9AA40985-EA07-4B09-AD74-1A283E597EA1}" type="presOf" srcId="{67D5917C-70D4-4B6E-AE9F-AF01902A78CC}" destId="{D1F97C2A-CC0D-4569-B25F-98B29E5D3399}" srcOrd="0" destOrd="0" presId="urn:microsoft.com/office/officeart/2005/8/layout/vList2"/>
    <dgm:cxn modelId="{B4BF5D8A-1F07-4814-8C3F-FB7D3ECB8043}" srcId="{48B8B501-8DDE-4D79-A2DC-67B5A91825D8}" destId="{B6E0F9FA-67F3-4008-AB4D-1DC1ED96C34A}" srcOrd="4" destOrd="0" parTransId="{2A0ACBA5-8D6C-4EF4-9A10-3D4D841E2FCC}" sibTransId="{7A977D16-D66F-4010-B012-D85807E7AF2C}"/>
    <dgm:cxn modelId="{32C98A8B-BE3E-4653-BECF-69504D19040D}" srcId="{48B8B501-8DDE-4D79-A2DC-67B5A91825D8}" destId="{860868C2-DDBD-4772-89D0-9FCEDA111839}" srcOrd="0" destOrd="0" parTransId="{1C16444A-044B-4E56-889F-FA8724C1997E}" sibTransId="{87D3A4D9-1E49-4F28-96EA-B943D86356D6}"/>
    <dgm:cxn modelId="{D5D3CB8E-1489-407A-A931-AA8FC469D9E8}" type="presOf" srcId="{B6E0F9FA-67F3-4008-AB4D-1DC1ED96C34A}" destId="{6B085EDD-784A-4D7A-9E20-E0E011355B0B}" srcOrd="0" destOrd="0" presId="urn:microsoft.com/office/officeart/2005/8/layout/vList2"/>
    <dgm:cxn modelId="{262BD2AA-F9B1-4039-97C3-7AFE490E9975}" srcId="{48B8B501-8DDE-4D79-A2DC-67B5A91825D8}" destId="{8CD65440-AD9D-4600-86DF-788748B3A32D}" srcOrd="1" destOrd="0" parTransId="{349F713E-0380-4E99-BED0-86E3EAF347EB}" sibTransId="{0B958F7D-73A5-4995-9F60-41E0C68B951E}"/>
    <dgm:cxn modelId="{A7E030C3-D82C-44E9-8D45-5BAC259DAE0A}" srcId="{48B8B501-8DDE-4D79-A2DC-67B5A91825D8}" destId="{67D5917C-70D4-4B6E-AE9F-AF01902A78CC}" srcOrd="2" destOrd="0" parTransId="{9F2B050C-54FE-49FB-9083-EF716D2199B3}" sibTransId="{DD0F164F-E538-4578-BDF6-154201D16CC1}"/>
    <dgm:cxn modelId="{F45F94C6-38B4-4D3A-B621-9374284388B7}" srcId="{48B8B501-8DDE-4D79-A2DC-67B5A91825D8}" destId="{2301242A-A7A8-42EB-9910-7F0F95D2DF8D}" srcOrd="3" destOrd="0" parTransId="{68A94AA9-2535-45E9-AF9F-324CBF8C8196}" sibTransId="{84916C2B-1AFC-40D8-B87C-1E596EBCAECB}"/>
    <dgm:cxn modelId="{459B5FCD-7E6F-48A3-8877-5B672B3F52C4}" type="presOf" srcId="{48B8B501-8DDE-4D79-A2DC-67B5A91825D8}" destId="{31AAB870-F0E3-4D35-8781-90247791FEA9}" srcOrd="0" destOrd="0" presId="urn:microsoft.com/office/officeart/2005/8/layout/vList2"/>
    <dgm:cxn modelId="{907DC696-95F9-4FFB-997A-CAA43F735942}" type="presParOf" srcId="{31AAB870-F0E3-4D35-8781-90247791FEA9}" destId="{68D20CC4-5029-46B3-B08F-0613F9B20CB9}" srcOrd="0" destOrd="0" presId="urn:microsoft.com/office/officeart/2005/8/layout/vList2"/>
    <dgm:cxn modelId="{ECD368FF-BC29-4222-A89D-A81F9CC2B8F2}" type="presParOf" srcId="{31AAB870-F0E3-4D35-8781-90247791FEA9}" destId="{F8F88B85-663F-4931-874C-63D294E6F0B0}" srcOrd="1" destOrd="0" presId="urn:microsoft.com/office/officeart/2005/8/layout/vList2"/>
    <dgm:cxn modelId="{6B6CBD31-BA0F-489C-B7A9-9F0C96A0B173}" type="presParOf" srcId="{31AAB870-F0E3-4D35-8781-90247791FEA9}" destId="{2F0A8F0E-7FE1-4F32-95FD-555D5AC5A52E}" srcOrd="2" destOrd="0" presId="urn:microsoft.com/office/officeart/2005/8/layout/vList2"/>
    <dgm:cxn modelId="{FCF1369E-540F-4E7A-BE18-71792ED15AF6}" type="presParOf" srcId="{31AAB870-F0E3-4D35-8781-90247791FEA9}" destId="{0FD041E9-91EC-499A-8B0D-E563C54312D6}" srcOrd="3" destOrd="0" presId="urn:microsoft.com/office/officeart/2005/8/layout/vList2"/>
    <dgm:cxn modelId="{C6837798-93E7-43E4-94B4-615A2B2ACF88}" type="presParOf" srcId="{31AAB870-F0E3-4D35-8781-90247791FEA9}" destId="{D1F97C2A-CC0D-4569-B25F-98B29E5D3399}" srcOrd="4" destOrd="0" presId="urn:microsoft.com/office/officeart/2005/8/layout/vList2"/>
    <dgm:cxn modelId="{A7FC4A09-96BE-44E2-96DA-83391A7F593D}" type="presParOf" srcId="{31AAB870-F0E3-4D35-8781-90247791FEA9}" destId="{5E7A8795-45FD-484F-90F7-727FED8F1EDD}" srcOrd="5" destOrd="0" presId="urn:microsoft.com/office/officeart/2005/8/layout/vList2"/>
    <dgm:cxn modelId="{5F3444A6-1BE0-437A-BE23-D3B96B9F4458}" type="presParOf" srcId="{31AAB870-F0E3-4D35-8781-90247791FEA9}" destId="{EEB07E26-26BE-429D-BA9D-34F01BC55F5A}" srcOrd="6" destOrd="0" presId="urn:microsoft.com/office/officeart/2005/8/layout/vList2"/>
    <dgm:cxn modelId="{8DA683EE-CBCF-4569-A887-427D9B110918}" type="presParOf" srcId="{31AAB870-F0E3-4D35-8781-90247791FEA9}" destId="{AE7D24C0-140B-4F09-9871-58550089A375}" srcOrd="7" destOrd="0" presId="urn:microsoft.com/office/officeart/2005/8/layout/vList2"/>
    <dgm:cxn modelId="{9A3D93FD-FAB1-4FD8-AF2B-C780D274AB2F}" type="presParOf" srcId="{31AAB870-F0E3-4D35-8781-90247791FEA9}" destId="{6B085EDD-784A-4D7A-9E20-E0E011355B0B}" srcOrd="8" destOrd="0" presId="urn:microsoft.com/office/officeart/2005/8/layout/vList2"/>
    <dgm:cxn modelId="{8C3FD80A-64DB-43AA-BDEB-41F704232338}" type="presParOf" srcId="{31AAB870-F0E3-4D35-8781-90247791FEA9}" destId="{FBBC6DE0-F0C0-42CF-9CB1-8787CDE3B0C2}" srcOrd="9" destOrd="0" presId="urn:microsoft.com/office/officeart/2005/8/layout/vList2"/>
    <dgm:cxn modelId="{0C98AB6B-8AD7-44C3-9C8C-68449EBC1F5E}" type="presParOf" srcId="{31AAB870-F0E3-4D35-8781-90247791FEA9}" destId="{7781938C-CB44-495A-9855-3F60C7802A27}"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8F474E-CC74-4C43-86E0-349CCC06666D}" type="doc">
      <dgm:prSet loTypeId="urn:microsoft.com/office/officeart/2005/8/layout/vList5" loCatId="list" qsTypeId="urn:microsoft.com/office/officeart/2005/8/quickstyle/simple1" qsCatId="simple" csTypeId="urn:microsoft.com/office/officeart/2005/8/colors/accent6_2" csCatId="accent6" phldr="1"/>
      <dgm:spPr/>
      <dgm:t>
        <a:bodyPr/>
        <a:lstStyle/>
        <a:p>
          <a:endParaRPr lang="en-US"/>
        </a:p>
      </dgm:t>
    </dgm:pt>
    <dgm:pt modelId="{5F62AD37-367D-42CD-9334-497356275290}">
      <dgm:prSet/>
      <dgm:spPr/>
      <dgm:t>
        <a:bodyPr/>
        <a:lstStyle/>
        <a:p>
          <a:r>
            <a:rPr lang="en-US" b="1" dirty="0"/>
            <a:t>Explicit Prior Permission</a:t>
          </a:r>
          <a:r>
            <a:rPr lang="en-US" dirty="0"/>
            <a:t>, the new legal framework for consent to kink created in the Model Penal Code on Sexual Assault.</a:t>
          </a:r>
        </a:p>
      </dgm:t>
    </dgm:pt>
    <dgm:pt modelId="{70C4F10E-0DD8-4BAB-A06B-B1C914DA3215}" type="parTrans" cxnId="{285A39A1-16AF-45BA-B54D-F5205CF97E24}">
      <dgm:prSet/>
      <dgm:spPr/>
      <dgm:t>
        <a:bodyPr/>
        <a:lstStyle/>
        <a:p>
          <a:endParaRPr lang="en-US"/>
        </a:p>
      </dgm:t>
    </dgm:pt>
    <dgm:pt modelId="{CEAD4CAF-5C52-44C9-A825-D9DA5774AEDB}" type="sibTrans" cxnId="{285A39A1-16AF-45BA-B54D-F5205CF97E24}">
      <dgm:prSet/>
      <dgm:spPr/>
      <dgm:t>
        <a:bodyPr/>
        <a:lstStyle/>
        <a:p>
          <a:endParaRPr lang="en-US"/>
        </a:p>
      </dgm:t>
    </dgm:pt>
    <dgm:pt modelId="{D1692A73-1081-4B31-99D4-5DD17A175FD5}">
      <dgm:prSet custT="1"/>
      <dgm:spPr/>
      <dgm:t>
        <a:bodyPr/>
        <a:lstStyle/>
        <a:p>
          <a:r>
            <a:rPr lang="en-US" sz="1800" dirty="0"/>
            <a:t>Consent is only a defense for </a:t>
          </a:r>
          <a:r>
            <a:rPr lang="en-US" sz="1800" b="1" dirty="0"/>
            <a:t>non-serious injury</a:t>
          </a:r>
          <a:r>
            <a:rPr lang="en-US" sz="1800" dirty="0"/>
            <a:t>, so taking the risk of killing someone, leaving a permanent, disfiguring mark, or impairment of an arm or organ are not legal.</a:t>
          </a:r>
        </a:p>
      </dgm:t>
    </dgm:pt>
    <dgm:pt modelId="{47C6A15C-96B8-46E4-9DC6-7F3B9218C5A1}" type="parTrans" cxnId="{E07B3E7B-68EB-426C-B881-4A483BEAF847}">
      <dgm:prSet/>
      <dgm:spPr/>
      <dgm:t>
        <a:bodyPr/>
        <a:lstStyle/>
        <a:p>
          <a:endParaRPr lang="en-US"/>
        </a:p>
      </dgm:t>
    </dgm:pt>
    <dgm:pt modelId="{9644539E-9EC8-4ED9-B4E7-E14AA8F6328F}" type="sibTrans" cxnId="{E07B3E7B-68EB-426C-B881-4A483BEAF847}">
      <dgm:prSet/>
      <dgm:spPr/>
      <dgm:t>
        <a:bodyPr/>
        <a:lstStyle/>
        <a:p>
          <a:endParaRPr lang="en-US"/>
        </a:p>
      </dgm:t>
    </dgm:pt>
    <dgm:pt modelId="{DC57CEA3-3E11-4E1A-9EA5-D0882AD77E86}">
      <dgm:prSet/>
      <dgm:spPr/>
      <dgm:t>
        <a:bodyPr/>
        <a:lstStyle/>
        <a:p>
          <a:r>
            <a:rPr lang="en-US" dirty="0"/>
            <a:t>Federal Law: Title 18 USC § 113; Assault within Maritime and Territorial Jurisdiction (2013) states choking/strangling and suffocation are illegal:</a:t>
          </a:r>
        </a:p>
      </dgm:t>
    </dgm:pt>
    <dgm:pt modelId="{4C7FB6FE-CA19-441C-B3E8-F35F9F71733D}" type="parTrans" cxnId="{7E4D3A29-04D3-49B8-BA1F-DB1768CD3A43}">
      <dgm:prSet/>
      <dgm:spPr/>
      <dgm:t>
        <a:bodyPr/>
        <a:lstStyle/>
        <a:p>
          <a:endParaRPr lang="en-US"/>
        </a:p>
      </dgm:t>
    </dgm:pt>
    <dgm:pt modelId="{87217300-FFBF-4680-9019-A3436B9401DC}" type="sibTrans" cxnId="{7E4D3A29-04D3-49B8-BA1F-DB1768CD3A43}">
      <dgm:prSet/>
      <dgm:spPr/>
      <dgm:t>
        <a:bodyPr/>
        <a:lstStyle/>
        <a:p>
          <a:endParaRPr lang="en-US"/>
        </a:p>
      </dgm:t>
    </dgm:pt>
    <dgm:pt modelId="{D7DB8676-E033-4BD8-B026-78BBE0474B26}">
      <dgm:prSet custT="1"/>
      <dgm:spPr/>
      <dgm:t>
        <a:bodyPr/>
        <a:lstStyle/>
        <a:p>
          <a:r>
            <a:rPr lang="en-US" sz="1600" dirty="0"/>
            <a:t>“Strangling” is intentionally, knowingly, or recklessly impeding the normal breathing or circulation of the blood of a person by applying pressure to the throat or neck, regardless of whether that conduct results in any visible injury or whether there is any intent to kill or injure the victim; </a:t>
          </a:r>
        </a:p>
      </dgm:t>
    </dgm:pt>
    <dgm:pt modelId="{C36EBF17-6B9B-42CC-838F-EDE6E2DE759D}" type="parTrans" cxnId="{DDBEA795-4D0D-4D50-91F8-C6F81866D08F}">
      <dgm:prSet/>
      <dgm:spPr/>
      <dgm:t>
        <a:bodyPr/>
        <a:lstStyle/>
        <a:p>
          <a:endParaRPr lang="en-US"/>
        </a:p>
      </dgm:t>
    </dgm:pt>
    <dgm:pt modelId="{7F8DF187-0411-4192-BDBC-7DAEA6A80322}" type="sibTrans" cxnId="{DDBEA795-4D0D-4D50-91F8-C6F81866D08F}">
      <dgm:prSet/>
      <dgm:spPr/>
      <dgm:t>
        <a:bodyPr/>
        <a:lstStyle/>
        <a:p>
          <a:endParaRPr lang="en-US"/>
        </a:p>
      </dgm:t>
    </dgm:pt>
    <dgm:pt modelId="{504ADEAC-32EC-41B5-89A9-6C457537FA8A}">
      <dgm:prSet custT="1"/>
      <dgm:spPr/>
      <dgm:t>
        <a:bodyPr/>
        <a:lstStyle/>
        <a:p>
          <a:r>
            <a:rPr lang="en-US" sz="1600" dirty="0"/>
            <a:t>“Suffocating” means intentionally, knowingly, or recklessly impeding the normal breathing of a person by covering the mouth or nose of the person, regardless of whether that conduct results in any visible injury or whether there is any intent to kill or injure the victim.</a:t>
          </a:r>
        </a:p>
      </dgm:t>
    </dgm:pt>
    <dgm:pt modelId="{98010A08-19BA-46D5-A6E7-37D7AB1EE427}" type="parTrans" cxnId="{391D0C4F-A01E-48B8-8053-B75F7175F4C2}">
      <dgm:prSet/>
      <dgm:spPr/>
      <dgm:t>
        <a:bodyPr/>
        <a:lstStyle/>
        <a:p>
          <a:endParaRPr lang="en-US"/>
        </a:p>
      </dgm:t>
    </dgm:pt>
    <dgm:pt modelId="{4F9D71F4-FEE5-4046-B820-98CA9AEFC611}" type="sibTrans" cxnId="{391D0C4F-A01E-48B8-8053-B75F7175F4C2}">
      <dgm:prSet/>
      <dgm:spPr/>
      <dgm:t>
        <a:bodyPr/>
        <a:lstStyle/>
        <a:p>
          <a:endParaRPr lang="en-US"/>
        </a:p>
      </dgm:t>
    </dgm:pt>
    <dgm:pt modelId="{DA8590DF-EC0F-435F-A171-E5BF707C698C}" type="pres">
      <dgm:prSet presAssocID="{268F474E-CC74-4C43-86E0-349CCC06666D}" presName="Name0" presStyleCnt="0">
        <dgm:presLayoutVars>
          <dgm:dir/>
          <dgm:animLvl val="lvl"/>
          <dgm:resizeHandles val="exact"/>
        </dgm:presLayoutVars>
      </dgm:prSet>
      <dgm:spPr/>
    </dgm:pt>
    <dgm:pt modelId="{A23242DB-4991-49F1-BD03-1E68E4DEA6C0}" type="pres">
      <dgm:prSet presAssocID="{5F62AD37-367D-42CD-9334-497356275290}" presName="linNode" presStyleCnt="0"/>
      <dgm:spPr/>
    </dgm:pt>
    <dgm:pt modelId="{11729F90-3D09-46B0-84AE-ACDD49E0F026}" type="pres">
      <dgm:prSet presAssocID="{5F62AD37-367D-42CD-9334-497356275290}" presName="parentText" presStyleLbl="node1" presStyleIdx="0" presStyleCnt="2">
        <dgm:presLayoutVars>
          <dgm:chMax val="1"/>
          <dgm:bulletEnabled val="1"/>
        </dgm:presLayoutVars>
      </dgm:prSet>
      <dgm:spPr/>
    </dgm:pt>
    <dgm:pt modelId="{4D022F51-4299-40F4-97A8-4D27D30B52E1}" type="pres">
      <dgm:prSet presAssocID="{5F62AD37-367D-42CD-9334-497356275290}" presName="descendantText" presStyleLbl="alignAccFollowNode1" presStyleIdx="0" presStyleCnt="2">
        <dgm:presLayoutVars>
          <dgm:bulletEnabled val="1"/>
        </dgm:presLayoutVars>
      </dgm:prSet>
      <dgm:spPr/>
    </dgm:pt>
    <dgm:pt modelId="{D7AD3D1B-4229-480F-AEB5-4DDAB5EB3E2B}" type="pres">
      <dgm:prSet presAssocID="{CEAD4CAF-5C52-44C9-A825-D9DA5774AEDB}" presName="sp" presStyleCnt="0"/>
      <dgm:spPr/>
    </dgm:pt>
    <dgm:pt modelId="{95F4D71B-9176-4E10-B778-7BD04D64570D}" type="pres">
      <dgm:prSet presAssocID="{DC57CEA3-3E11-4E1A-9EA5-D0882AD77E86}" presName="linNode" presStyleCnt="0"/>
      <dgm:spPr/>
    </dgm:pt>
    <dgm:pt modelId="{D1667FEF-D6E5-4F4F-847A-D6ED85D1C4FA}" type="pres">
      <dgm:prSet presAssocID="{DC57CEA3-3E11-4E1A-9EA5-D0882AD77E86}" presName="parentText" presStyleLbl="node1" presStyleIdx="1" presStyleCnt="2" custScaleY="135431">
        <dgm:presLayoutVars>
          <dgm:chMax val="1"/>
          <dgm:bulletEnabled val="1"/>
        </dgm:presLayoutVars>
      </dgm:prSet>
      <dgm:spPr/>
    </dgm:pt>
    <dgm:pt modelId="{86684971-07FE-44DA-A751-DBB7886CCAEE}" type="pres">
      <dgm:prSet presAssocID="{DC57CEA3-3E11-4E1A-9EA5-D0882AD77E86}" presName="descendantText" presStyleLbl="alignAccFollowNode1" presStyleIdx="1" presStyleCnt="2" custScaleY="204254">
        <dgm:presLayoutVars>
          <dgm:bulletEnabled val="1"/>
        </dgm:presLayoutVars>
      </dgm:prSet>
      <dgm:spPr/>
    </dgm:pt>
  </dgm:ptLst>
  <dgm:cxnLst>
    <dgm:cxn modelId="{3A2B541A-414C-46BB-ACA3-26CA770677DE}" type="presOf" srcId="{DC57CEA3-3E11-4E1A-9EA5-D0882AD77E86}" destId="{D1667FEF-D6E5-4F4F-847A-D6ED85D1C4FA}" srcOrd="0" destOrd="0" presId="urn:microsoft.com/office/officeart/2005/8/layout/vList5"/>
    <dgm:cxn modelId="{7E4D3A29-04D3-49B8-BA1F-DB1768CD3A43}" srcId="{268F474E-CC74-4C43-86E0-349CCC06666D}" destId="{DC57CEA3-3E11-4E1A-9EA5-D0882AD77E86}" srcOrd="1" destOrd="0" parTransId="{4C7FB6FE-CA19-441C-B3E8-F35F9F71733D}" sibTransId="{87217300-FFBF-4680-9019-A3436B9401DC}"/>
    <dgm:cxn modelId="{84718A63-1FF0-4A34-B1EE-40FAB1EE7893}" type="presOf" srcId="{D1692A73-1081-4B31-99D4-5DD17A175FD5}" destId="{4D022F51-4299-40F4-97A8-4D27D30B52E1}" srcOrd="0" destOrd="0" presId="urn:microsoft.com/office/officeart/2005/8/layout/vList5"/>
    <dgm:cxn modelId="{391D0C4F-A01E-48B8-8053-B75F7175F4C2}" srcId="{DC57CEA3-3E11-4E1A-9EA5-D0882AD77E86}" destId="{504ADEAC-32EC-41B5-89A9-6C457537FA8A}" srcOrd="1" destOrd="0" parTransId="{98010A08-19BA-46D5-A6E7-37D7AB1EE427}" sibTransId="{4F9D71F4-FEE5-4046-B820-98CA9AEFC611}"/>
    <dgm:cxn modelId="{CDF38751-2754-4D58-A30D-7070A6B35A33}" type="presOf" srcId="{5F62AD37-367D-42CD-9334-497356275290}" destId="{11729F90-3D09-46B0-84AE-ACDD49E0F026}" srcOrd="0" destOrd="0" presId="urn:microsoft.com/office/officeart/2005/8/layout/vList5"/>
    <dgm:cxn modelId="{E07B3E7B-68EB-426C-B881-4A483BEAF847}" srcId="{5F62AD37-367D-42CD-9334-497356275290}" destId="{D1692A73-1081-4B31-99D4-5DD17A175FD5}" srcOrd="0" destOrd="0" parTransId="{47C6A15C-96B8-46E4-9DC6-7F3B9218C5A1}" sibTransId="{9644539E-9EC8-4ED9-B4E7-E14AA8F6328F}"/>
    <dgm:cxn modelId="{DDBEA795-4D0D-4D50-91F8-C6F81866D08F}" srcId="{DC57CEA3-3E11-4E1A-9EA5-D0882AD77E86}" destId="{D7DB8676-E033-4BD8-B026-78BBE0474B26}" srcOrd="0" destOrd="0" parTransId="{C36EBF17-6B9B-42CC-838F-EDE6E2DE759D}" sibTransId="{7F8DF187-0411-4192-BDBC-7DAEA6A80322}"/>
    <dgm:cxn modelId="{CC30AD95-FBFC-4813-8738-4133F2D6671C}" type="presOf" srcId="{268F474E-CC74-4C43-86E0-349CCC06666D}" destId="{DA8590DF-EC0F-435F-A171-E5BF707C698C}" srcOrd="0" destOrd="0" presId="urn:microsoft.com/office/officeart/2005/8/layout/vList5"/>
    <dgm:cxn modelId="{285A39A1-16AF-45BA-B54D-F5205CF97E24}" srcId="{268F474E-CC74-4C43-86E0-349CCC06666D}" destId="{5F62AD37-367D-42CD-9334-497356275290}" srcOrd="0" destOrd="0" parTransId="{70C4F10E-0DD8-4BAB-A06B-B1C914DA3215}" sibTransId="{CEAD4CAF-5C52-44C9-A825-D9DA5774AEDB}"/>
    <dgm:cxn modelId="{9D2D5EB5-6966-4230-8E40-F33A79B2EC82}" type="presOf" srcId="{504ADEAC-32EC-41B5-89A9-6C457537FA8A}" destId="{86684971-07FE-44DA-A751-DBB7886CCAEE}" srcOrd="0" destOrd="1" presId="urn:microsoft.com/office/officeart/2005/8/layout/vList5"/>
    <dgm:cxn modelId="{8CED27E1-C51C-4A30-913F-E3322E8E4E77}" type="presOf" srcId="{D7DB8676-E033-4BD8-B026-78BBE0474B26}" destId="{86684971-07FE-44DA-A751-DBB7886CCAEE}" srcOrd="0" destOrd="0" presId="urn:microsoft.com/office/officeart/2005/8/layout/vList5"/>
    <dgm:cxn modelId="{4FDAAF11-F5F6-403E-9D4D-9564A3DCFE19}" type="presParOf" srcId="{DA8590DF-EC0F-435F-A171-E5BF707C698C}" destId="{A23242DB-4991-49F1-BD03-1E68E4DEA6C0}" srcOrd="0" destOrd="0" presId="urn:microsoft.com/office/officeart/2005/8/layout/vList5"/>
    <dgm:cxn modelId="{A994069F-13CD-423E-9B10-4D0E6CFD0402}" type="presParOf" srcId="{A23242DB-4991-49F1-BD03-1E68E4DEA6C0}" destId="{11729F90-3D09-46B0-84AE-ACDD49E0F026}" srcOrd="0" destOrd="0" presId="urn:microsoft.com/office/officeart/2005/8/layout/vList5"/>
    <dgm:cxn modelId="{15FE9518-7FC4-41F3-A444-3607D8B8310B}" type="presParOf" srcId="{A23242DB-4991-49F1-BD03-1E68E4DEA6C0}" destId="{4D022F51-4299-40F4-97A8-4D27D30B52E1}" srcOrd="1" destOrd="0" presId="urn:microsoft.com/office/officeart/2005/8/layout/vList5"/>
    <dgm:cxn modelId="{7674F204-0942-44B2-AA6C-EA1DDA751C3B}" type="presParOf" srcId="{DA8590DF-EC0F-435F-A171-E5BF707C698C}" destId="{D7AD3D1B-4229-480F-AEB5-4DDAB5EB3E2B}" srcOrd="1" destOrd="0" presId="urn:microsoft.com/office/officeart/2005/8/layout/vList5"/>
    <dgm:cxn modelId="{931BDFE7-62D0-40AF-9272-DD695FA3A2CB}" type="presParOf" srcId="{DA8590DF-EC0F-435F-A171-E5BF707C698C}" destId="{95F4D71B-9176-4E10-B778-7BD04D64570D}" srcOrd="2" destOrd="0" presId="urn:microsoft.com/office/officeart/2005/8/layout/vList5"/>
    <dgm:cxn modelId="{4C38B373-A0F5-4965-9B46-9CACF8AFBDE3}" type="presParOf" srcId="{95F4D71B-9176-4E10-B778-7BD04D64570D}" destId="{D1667FEF-D6E5-4F4F-847A-D6ED85D1C4FA}" srcOrd="0" destOrd="0" presId="urn:microsoft.com/office/officeart/2005/8/layout/vList5"/>
    <dgm:cxn modelId="{9C1CB5F8-D050-4D62-9033-1C3D5825D265}" type="presParOf" srcId="{95F4D71B-9176-4E10-B778-7BD04D64570D}" destId="{86684971-07FE-44DA-A751-DBB7886CCAEE}"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E9568C-F673-4B95-96B9-6935C26EBDB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C8354C-80C1-4697-BB1D-AD773B2C079F}">
      <dgm:prSet custT="1"/>
      <dgm:spPr/>
      <dgm:t>
        <a:bodyPr/>
        <a:lstStyle/>
        <a:p>
          <a:r>
            <a:rPr lang="en-US" sz="1800" dirty="0"/>
            <a:t>We call this “personal injury attorney payouts” because these incidents don’t go to court because the people involved don’t want to have to pay </a:t>
          </a:r>
          <a:r>
            <a:rPr lang="en-US" sz="1800" b="1" dirty="0"/>
            <a:t>$5,000-10,000 </a:t>
          </a:r>
          <a:r>
            <a:rPr lang="en-US" sz="1800" dirty="0"/>
            <a:t>for an attorney to fight the case and perhaps draw media attention to the case.</a:t>
          </a:r>
        </a:p>
      </dgm:t>
    </dgm:pt>
    <dgm:pt modelId="{7C083C32-A940-4550-B118-C25C745E9126}" type="parTrans" cxnId="{5A90F41A-34BF-44D3-932D-E3D019071B8F}">
      <dgm:prSet/>
      <dgm:spPr/>
      <dgm:t>
        <a:bodyPr/>
        <a:lstStyle/>
        <a:p>
          <a:endParaRPr lang="en-US"/>
        </a:p>
      </dgm:t>
    </dgm:pt>
    <dgm:pt modelId="{44E50FCE-08A2-4AEB-A84A-4AA387A6827E}" type="sibTrans" cxnId="{5A90F41A-34BF-44D3-932D-E3D019071B8F}">
      <dgm:prSet/>
      <dgm:spPr/>
      <dgm:t>
        <a:bodyPr/>
        <a:lstStyle/>
        <a:p>
          <a:endParaRPr lang="en-US"/>
        </a:p>
      </dgm:t>
    </dgm:pt>
    <dgm:pt modelId="{DFE58FCB-4BC4-4032-AAC0-7811592B53E2}">
      <dgm:prSet/>
      <dgm:spPr/>
      <dgm:t>
        <a:bodyPr/>
        <a:lstStyle/>
        <a:p>
          <a:r>
            <a:rPr lang="en-US" dirty="0"/>
            <a:t>This involves </a:t>
          </a:r>
          <a:r>
            <a:rPr lang="en-US" b="1" dirty="0"/>
            <a:t>injuries</a:t>
          </a:r>
          <a:r>
            <a:rPr lang="en-US" dirty="0"/>
            <a:t> – often from punching or choking – or </a:t>
          </a:r>
          <a:r>
            <a:rPr lang="en-US" b="1" dirty="0"/>
            <a:t>sexual assault. </a:t>
          </a:r>
          <a:r>
            <a:rPr lang="en-US" b="0" dirty="0"/>
            <a:t>How it happens is that individuals and groups/events received a demand letter if they or one of their presenters, organizers, volunteers or attendees is involved</a:t>
          </a:r>
          <a:r>
            <a:rPr lang="en-US" dirty="0"/>
            <a:t>. The risk of attendees causing injury is why groups need rules to prohibit choking and consent violations to show their own rules were violated.</a:t>
          </a:r>
        </a:p>
      </dgm:t>
    </dgm:pt>
    <dgm:pt modelId="{40958E08-F3F9-4971-8692-108712B5A65F}" type="parTrans" cxnId="{E03BDFCD-0C59-4407-BC4F-1C8EA097B77A}">
      <dgm:prSet/>
      <dgm:spPr/>
      <dgm:t>
        <a:bodyPr/>
        <a:lstStyle/>
        <a:p>
          <a:endParaRPr lang="en-US"/>
        </a:p>
      </dgm:t>
    </dgm:pt>
    <dgm:pt modelId="{BD8D913D-7223-49AE-99A0-F023DC436D89}" type="sibTrans" cxnId="{E03BDFCD-0C59-4407-BC4F-1C8EA097B77A}">
      <dgm:prSet/>
      <dgm:spPr/>
      <dgm:t>
        <a:bodyPr/>
        <a:lstStyle/>
        <a:p>
          <a:endParaRPr lang="en-US"/>
        </a:p>
      </dgm:t>
    </dgm:pt>
    <dgm:pt modelId="{6C985C83-D73B-43AA-B7F1-6A79B184EDD8}">
      <dgm:prSet/>
      <dgm:spPr/>
      <dgm:t>
        <a:bodyPr/>
        <a:lstStyle/>
        <a:p>
          <a:r>
            <a:rPr lang="en-US" dirty="0"/>
            <a:t>The injured person doesn’t even have to sue you because most people who report to NCSF </a:t>
          </a:r>
          <a:r>
            <a:rPr lang="en-US" b="1" dirty="0"/>
            <a:t>pay up immediately </a:t>
          </a:r>
          <a:r>
            <a:rPr lang="en-US" dirty="0"/>
            <a:t>rather have their brand damaged, and draw the attention of law enforcement to their club, and risk being outed to their employers and the whole thing published on the internet forever.</a:t>
          </a:r>
        </a:p>
      </dgm:t>
    </dgm:pt>
    <dgm:pt modelId="{ABCB24BE-89CB-462D-8F97-307BAD5A2F90}" type="parTrans" cxnId="{39C768EF-4720-48FD-B76F-C4342166651D}">
      <dgm:prSet/>
      <dgm:spPr/>
      <dgm:t>
        <a:bodyPr/>
        <a:lstStyle/>
        <a:p>
          <a:endParaRPr lang="en-US"/>
        </a:p>
      </dgm:t>
    </dgm:pt>
    <dgm:pt modelId="{A31334F6-6732-4E45-94C1-38C3C4A24AF4}" type="sibTrans" cxnId="{39C768EF-4720-48FD-B76F-C4342166651D}">
      <dgm:prSet/>
      <dgm:spPr/>
      <dgm:t>
        <a:bodyPr/>
        <a:lstStyle/>
        <a:p>
          <a:endParaRPr lang="en-US"/>
        </a:p>
      </dgm:t>
    </dgm:pt>
    <dgm:pt modelId="{DF91CB1C-C8E1-4D99-8083-7C9AFF7C70EA}" type="pres">
      <dgm:prSet presAssocID="{D3E9568C-F673-4B95-96B9-6935C26EBDB8}" presName="linear" presStyleCnt="0">
        <dgm:presLayoutVars>
          <dgm:animLvl val="lvl"/>
          <dgm:resizeHandles val="exact"/>
        </dgm:presLayoutVars>
      </dgm:prSet>
      <dgm:spPr/>
    </dgm:pt>
    <dgm:pt modelId="{66778DB4-AD4F-4A0E-8064-86617F38EFFB}" type="pres">
      <dgm:prSet presAssocID="{59C8354C-80C1-4697-BB1D-AD773B2C079F}" presName="parentText" presStyleLbl="node1" presStyleIdx="0" presStyleCnt="3">
        <dgm:presLayoutVars>
          <dgm:chMax val="0"/>
          <dgm:bulletEnabled val="1"/>
        </dgm:presLayoutVars>
      </dgm:prSet>
      <dgm:spPr/>
    </dgm:pt>
    <dgm:pt modelId="{0E04E4D1-2932-4244-A5A0-6784569252F0}" type="pres">
      <dgm:prSet presAssocID="{44E50FCE-08A2-4AEB-A84A-4AA387A6827E}" presName="spacer" presStyleCnt="0"/>
      <dgm:spPr/>
    </dgm:pt>
    <dgm:pt modelId="{1B3678DB-D687-4308-ADF1-A557ACAA4F31}" type="pres">
      <dgm:prSet presAssocID="{DFE58FCB-4BC4-4032-AAC0-7811592B53E2}" presName="parentText" presStyleLbl="node1" presStyleIdx="1" presStyleCnt="3">
        <dgm:presLayoutVars>
          <dgm:chMax val="0"/>
          <dgm:bulletEnabled val="1"/>
        </dgm:presLayoutVars>
      </dgm:prSet>
      <dgm:spPr/>
    </dgm:pt>
    <dgm:pt modelId="{B368D06D-C74A-4B9C-AB7A-F2135A5165E2}" type="pres">
      <dgm:prSet presAssocID="{BD8D913D-7223-49AE-99A0-F023DC436D89}" presName="spacer" presStyleCnt="0"/>
      <dgm:spPr/>
    </dgm:pt>
    <dgm:pt modelId="{F706A23B-B465-44EF-B11B-59C48DA5B4B7}" type="pres">
      <dgm:prSet presAssocID="{6C985C83-D73B-43AA-B7F1-6A79B184EDD8}" presName="parentText" presStyleLbl="node1" presStyleIdx="2" presStyleCnt="3">
        <dgm:presLayoutVars>
          <dgm:chMax val="0"/>
          <dgm:bulletEnabled val="1"/>
        </dgm:presLayoutVars>
      </dgm:prSet>
      <dgm:spPr/>
    </dgm:pt>
  </dgm:ptLst>
  <dgm:cxnLst>
    <dgm:cxn modelId="{5A90F41A-34BF-44D3-932D-E3D019071B8F}" srcId="{D3E9568C-F673-4B95-96B9-6935C26EBDB8}" destId="{59C8354C-80C1-4697-BB1D-AD773B2C079F}" srcOrd="0" destOrd="0" parTransId="{7C083C32-A940-4550-B118-C25C745E9126}" sibTransId="{44E50FCE-08A2-4AEB-A84A-4AA387A6827E}"/>
    <dgm:cxn modelId="{7D59FE62-BF5A-400C-8165-9963B47CAEDA}" type="presOf" srcId="{59C8354C-80C1-4697-BB1D-AD773B2C079F}" destId="{66778DB4-AD4F-4A0E-8064-86617F38EFFB}" srcOrd="0" destOrd="0" presId="urn:microsoft.com/office/officeart/2005/8/layout/vList2"/>
    <dgm:cxn modelId="{9D78F19F-F609-4555-884E-02445F618A64}" type="presOf" srcId="{6C985C83-D73B-43AA-B7F1-6A79B184EDD8}" destId="{F706A23B-B465-44EF-B11B-59C48DA5B4B7}" srcOrd="0" destOrd="0" presId="urn:microsoft.com/office/officeart/2005/8/layout/vList2"/>
    <dgm:cxn modelId="{BFFF31CA-2E18-497F-9FB9-52F23CCDF244}" type="presOf" srcId="{DFE58FCB-4BC4-4032-AAC0-7811592B53E2}" destId="{1B3678DB-D687-4308-ADF1-A557ACAA4F31}" srcOrd="0" destOrd="0" presId="urn:microsoft.com/office/officeart/2005/8/layout/vList2"/>
    <dgm:cxn modelId="{E03BDFCD-0C59-4407-BC4F-1C8EA097B77A}" srcId="{D3E9568C-F673-4B95-96B9-6935C26EBDB8}" destId="{DFE58FCB-4BC4-4032-AAC0-7811592B53E2}" srcOrd="1" destOrd="0" parTransId="{40958E08-F3F9-4971-8692-108712B5A65F}" sibTransId="{BD8D913D-7223-49AE-99A0-F023DC436D89}"/>
    <dgm:cxn modelId="{54C01CD9-1B7C-4F66-AFAB-5BEC13BB1649}" type="presOf" srcId="{D3E9568C-F673-4B95-96B9-6935C26EBDB8}" destId="{DF91CB1C-C8E1-4D99-8083-7C9AFF7C70EA}" srcOrd="0" destOrd="0" presId="urn:microsoft.com/office/officeart/2005/8/layout/vList2"/>
    <dgm:cxn modelId="{39C768EF-4720-48FD-B76F-C4342166651D}" srcId="{D3E9568C-F673-4B95-96B9-6935C26EBDB8}" destId="{6C985C83-D73B-43AA-B7F1-6A79B184EDD8}" srcOrd="2" destOrd="0" parTransId="{ABCB24BE-89CB-462D-8F97-307BAD5A2F90}" sibTransId="{A31334F6-6732-4E45-94C1-38C3C4A24AF4}"/>
    <dgm:cxn modelId="{C5DC4B7F-496D-4001-AA42-EBDB838A3791}" type="presParOf" srcId="{DF91CB1C-C8E1-4D99-8083-7C9AFF7C70EA}" destId="{66778DB4-AD4F-4A0E-8064-86617F38EFFB}" srcOrd="0" destOrd="0" presId="urn:microsoft.com/office/officeart/2005/8/layout/vList2"/>
    <dgm:cxn modelId="{C458DBD2-82ED-47F3-BBD9-F04A5908E3F2}" type="presParOf" srcId="{DF91CB1C-C8E1-4D99-8083-7C9AFF7C70EA}" destId="{0E04E4D1-2932-4244-A5A0-6784569252F0}" srcOrd="1" destOrd="0" presId="urn:microsoft.com/office/officeart/2005/8/layout/vList2"/>
    <dgm:cxn modelId="{F31CDBAF-ED53-4A07-84F8-78A1DA2D94AA}" type="presParOf" srcId="{DF91CB1C-C8E1-4D99-8083-7C9AFF7C70EA}" destId="{1B3678DB-D687-4308-ADF1-A557ACAA4F31}" srcOrd="2" destOrd="0" presId="urn:microsoft.com/office/officeart/2005/8/layout/vList2"/>
    <dgm:cxn modelId="{E21C770E-9D54-4BAF-ACF2-B3E335ADCABE}" type="presParOf" srcId="{DF91CB1C-C8E1-4D99-8083-7C9AFF7C70EA}" destId="{B368D06D-C74A-4B9C-AB7A-F2135A5165E2}" srcOrd="3" destOrd="0" presId="urn:microsoft.com/office/officeart/2005/8/layout/vList2"/>
    <dgm:cxn modelId="{9CF4BA22-764A-43C5-A488-3C81CD677339}" type="presParOf" srcId="{DF91CB1C-C8E1-4D99-8083-7C9AFF7C70EA}" destId="{F706A23B-B465-44EF-B11B-59C48DA5B4B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3E9568C-F673-4B95-96B9-6935C26EBDB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C8354C-80C1-4697-BB1D-AD773B2C079F}">
      <dgm:prSet custT="1"/>
      <dgm:spPr/>
      <dgm:t>
        <a:bodyPr/>
        <a:lstStyle/>
        <a:p>
          <a:r>
            <a:rPr lang="en-US" sz="2000" dirty="0"/>
            <a:t>The mother of an erotically choked cheerleader filed a wrongful death lawsuit in 2021 against her former boyfriend and Trinity University.</a:t>
          </a:r>
        </a:p>
      </dgm:t>
    </dgm:pt>
    <dgm:pt modelId="{7C083C32-A940-4550-B118-C25C745E9126}" type="parTrans" cxnId="{5A90F41A-34BF-44D3-932D-E3D019071B8F}">
      <dgm:prSet/>
      <dgm:spPr/>
      <dgm:t>
        <a:bodyPr/>
        <a:lstStyle/>
        <a:p>
          <a:endParaRPr lang="en-US"/>
        </a:p>
      </dgm:t>
    </dgm:pt>
    <dgm:pt modelId="{44E50FCE-08A2-4AEB-A84A-4AA387A6827E}" type="sibTrans" cxnId="{5A90F41A-34BF-44D3-932D-E3D019071B8F}">
      <dgm:prSet/>
      <dgm:spPr/>
      <dgm:t>
        <a:bodyPr/>
        <a:lstStyle/>
        <a:p>
          <a:endParaRPr lang="en-US"/>
        </a:p>
      </dgm:t>
    </dgm:pt>
    <dgm:pt modelId="{DFE58FCB-4BC4-4032-AAC0-7811592B53E2}">
      <dgm:prSet custT="1"/>
      <dgm:spPr/>
      <dgm:t>
        <a:bodyPr/>
        <a:lstStyle/>
        <a:p>
          <a:r>
            <a:rPr lang="en-US" sz="2000" dirty="0"/>
            <a:t>The parents of an erotically choked college student sued Pub Webb in 2019 for negligence, alleging that its employees served  too much alcohol prior to their rough sex encounter.</a:t>
          </a:r>
        </a:p>
      </dgm:t>
    </dgm:pt>
    <dgm:pt modelId="{40958E08-F3F9-4971-8692-108712B5A65F}" type="parTrans" cxnId="{E03BDFCD-0C59-4407-BC4F-1C8EA097B77A}">
      <dgm:prSet/>
      <dgm:spPr/>
      <dgm:t>
        <a:bodyPr/>
        <a:lstStyle/>
        <a:p>
          <a:endParaRPr lang="en-US"/>
        </a:p>
      </dgm:t>
    </dgm:pt>
    <dgm:pt modelId="{BD8D913D-7223-49AE-99A0-F023DC436D89}" type="sibTrans" cxnId="{E03BDFCD-0C59-4407-BC4F-1C8EA097B77A}">
      <dgm:prSet/>
      <dgm:spPr/>
      <dgm:t>
        <a:bodyPr/>
        <a:lstStyle/>
        <a:p>
          <a:endParaRPr lang="en-US"/>
        </a:p>
      </dgm:t>
    </dgm:pt>
    <dgm:pt modelId="{6C985C83-D73B-43AA-B7F1-6A79B184EDD8}">
      <dgm:prSet custT="1"/>
      <dgm:spPr/>
      <dgm:t>
        <a:bodyPr/>
        <a:lstStyle/>
        <a:p>
          <a:r>
            <a:rPr lang="en-US" sz="2000" dirty="0"/>
            <a:t>Civil lawsuit filed against mother after erotic choking death in 2015 because she gave them alcohol and got them a hotel room for the night.</a:t>
          </a:r>
        </a:p>
      </dgm:t>
    </dgm:pt>
    <dgm:pt modelId="{ABCB24BE-89CB-462D-8F97-307BAD5A2F90}" type="parTrans" cxnId="{39C768EF-4720-48FD-B76F-C4342166651D}">
      <dgm:prSet/>
      <dgm:spPr/>
      <dgm:t>
        <a:bodyPr/>
        <a:lstStyle/>
        <a:p>
          <a:endParaRPr lang="en-US"/>
        </a:p>
      </dgm:t>
    </dgm:pt>
    <dgm:pt modelId="{A31334F6-6732-4E45-94C1-38C3C4A24AF4}" type="sibTrans" cxnId="{39C768EF-4720-48FD-B76F-C4342166651D}">
      <dgm:prSet/>
      <dgm:spPr/>
      <dgm:t>
        <a:bodyPr/>
        <a:lstStyle/>
        <a:p>
          <a:endParaRPr lang="en-US"/>
        </a:p>
      </dgm:t>
    </dgm:pt>
    <dgm:pt modelId="{17189435-1389-4F85-967D-C179B8C7612F}">
      <dgm:prSet custT="1"/>
      <dgm:spPr/>
      <dgm:t>
        <a:bodyPr/>
        <a:lstStyle/>
        <a:p>
          <a:r>
            <a:rPr lang="en-US" sz="2000" dirty="0"/>
            <a:t>Robert Chambers is paying off a $25 million wrongful death suit in the choking of Jennifer Levin in 1986 after being released from prison in 2003.</a:t>
          </a:r>
        </a:p>
      </dgm:t>
    </dgm:pt>
    <dgm:pt modelId="{86D7E40A-6EA3-4F90-A54E-BA670920E41D}" type="parTrans" cxnId="{D4803E18-D2B7-4EE7-815A-A68032D1F83C}">
      <dgm:prSet/>
      <dgm:spPr/>
      <dgm:t>
        <a:bodyPr/>
        <a:lstStyle/>
        <a:p>
          <a:endParaRPr lang="en-US"/>
        </a:p>
      </dgm:t>
    </dgm:pt>
    <dgm:pt modelId="{147DA2F6-E517-44DD-A2FD-C264F6BCC073}" type="sibTrans" cxnId="{D4803E18-D2B7-4EE7-815A-A68032D1F83C}">
      <dgm:prSet/>
      <dgm:spPr/>
      <dgm:t>
        <a:bodyPr/>
        <a:lstStyle/>
        <a:p>
          <a:endParaRPr lang="en-US"/>
        </a:p>
      </dgm:t>
    </dgm:pt>
    <dgm:pt modelId="{DF91CB1C-C8E1-4D99-8083-7C9AFF7C70EA}" type="pres">
      <dgm:prSet presAssocID="{D3E9568C-F673-4B95-96B9-6935C26EBDB8}" presName="linear" presStyleCnt="0">
        <dgm:presLayoutVars>
          <dgm:animLvl val="lvl"/>
          <dgm:resizeHandles val="exact"/>
        </dgm:presLayoutVars>
      </dgm:prSet>
      <dgm:spPr/>
    </dgm:pt>
    <dgm:pt modelId="{66778DB4-AD4F-4A0E-8064-86617F38EFFB}" type="pres">
      <dgm:prSet presAssocID="{59C8354C-80C1-4697-BB1D-AD773B2C079F}" presName="parentText" presStyleLbl="node1" presStyleIdx="0" presStyleCnt="4">
        <dgm:presLayoutVars>
          <dgm:chMax val="0"/>
          <dgm:bulletEnabled val="1"/>
        </dgm:presLayoutVars>
      </dgm:prSet>
      <dgm:spPr/>
    </dgm:pt>
    <dgm:pt modelId="{0E04E4D1-2932-4244-A5A0-6784569252F0}" type="pres">
      <dgm:prSet presAssocID="{44E50FCE-08A2-4AEB-A84A-4AA387A6827E}" presName="spacer" presStyleCnt="0"/>
      <dgm:spPr/>
    </dgm:pt>
    <dgm:pt modelId="{1B3678DB-D687-4308-ADF1-A557ACAA4F31}" type="pres">
      <dgm:prSet presAssocID="{DFE58FCB-4BC4-4032-AAC0-7811592B53E2}" presName="parentText" presStyleLbl="node1" presStyleIdx="1" presStyleCnt="4" custScaleY="131145">
        <dgm:presLayoutVars>
          <dgm:chMax val="0"/>
          <dgm:bulletEnabled val="1"/>
        </dgm:presLayoutVars>
      </dgm:prSet>
      <dgm:spPr/>
    </dgm:pt>
    <dgm:pt modelId="{B368D06D-C74A-4B9C-AB7A-F2135A5165E2}" type="pres">
      <dgm:prSet presAssocID="{BD8D913D-7223-49AE-99A0-F023DC436D89}" presName="spacer" presStyleCnt="0"/>
      <dgm:spPr/>
    </dgm:pt>
    <dgm:pt modelId="{F706A23B-B465-44EF-B11B-59C48DA5B4B7}" type="pres">
      <dgm:prSet presAssocID="{6C985C83-D73B-43AA-B7F1-6A79B184EDD8}" presName="parentText" presStyleLbl="node1" presStyleIdx="2" presStyleCnt="4">
        <dgm:presLayoutVars>
          <dgm:chMax val="0"/>
          <dgm:bulletEnabled val="1"/>
        </dgm:presLayoutVars>
      </dgm:prSet>
      <dgm:spPr/>
    </dgm:pt>
    <dgm:pt modelId="{6D8DF848-9B5D-4F86-855B-F12DD8AF0DF2}" type="pres">
      <dgm:prSet presAssocID="{A31334F6-6732-4E45-94C1-38C3C4A24AF4}" presName="spacer" presStyleCnt="0"/>
      <dgm:spPr/>
    </dgm:pt>
    <dgm:pt modelId="{93D88082-F5A6-4530-A08B-7A22FC30600C}" type="pres">
      <dgm:prSet presAssocID="{17189435-1389-4F85-967D-C179B8C7612F}" presName="parentText" presStyleLbl="node1" presStyleIdx="3" presStyleCnt="4">
        <dgm:presLayoutVars>
          <dgm:chMax val="0"/>
          <dgm:bulletEnabled val="1"/>
        </dgm:presLayoutVars>
      </dgm:prSet>
      <dgm:spPr/>
    </dgm:pt>
  </dgm:ptLst>
  <dgm:cxnLst>
    <dgm:cxn modelId="{D4803E18-D2B7-4EE7-815A-A68032D1F83C}" srcId="{D3E9568C-F673-4B95-96B9-6935C26EBDB8}" destId="{17189435-1389-4F85-967D-C179B8C7612F}" srcOrd="3" destOrd="0" parTransId="{86D7E40A-6EA3-4F90-A54E-BA670920E41D}" sibTransId="{147DA2F6-E517-44DD-A2FD-C264F6BCC073}"/>
    <dgm:cxn modelId="{5A90F41A-34BF-44D3-932D-E3D019071B8F}" srcId="{D3E9568C-F673-4B95-96B9-6935C26EBDB8}" destId="{59C8354C-80C1-4697-BB1D-AD773B2C079F}" srcOrd="0" destOrd="0" parTransId="{7C083C32-A940-4550-B118-C25C745E9126}" sibTransId="{44E50FCE-08A2-4AEB-A84A-4AA387A6827E}"/>
    <dgm:cxn modelId="{7D59FE62-BF5A-400C-8165-9963B47CAEDA}" type="presOf" srcId="{59C8354C-80C1-4697-BB1D-AD773B2C079F}" destId="{66778DB4-AD4F-4A0E-8064-86617F38EFFB}" srcOrd="0" destOrd="0" presId="urn:microsoft.com/office/officeart/2005/8/layout/vList2"/>
    <dgm:cxn modelId="{19A29482-6D02-4BB2-81CE-F66CB712E2AD}" type="presOf" srcId="{17189435-1389-4F85-967D-C179B8C7612F}" destId="{93D88082-F5A6-4530-A08B-7A22FC30600C}" srcOrd="0" destOrd="0" presId="urn:microsoft.com/office/officeart/2005/8/layout/vList2"/>
    <dgm:cxn modelId="{9D78F19F-F609-4555-884E-02445F618A64}" type="presOf" srcId="{6C985C83-D73B-43AA-B7F1-6A79B184EDD8}" destId="{F706A23B-B465-44EF-B11B-59C48DA5B4B7}" srcOrd="0" destOrd="0" presId="urn:microsoft.com/office/officeart/2005/8/layout/vList2"/>
    <dgm:cxn modelId="{BFFF31CA-2E18-497F-9FB9-52F23CCDF244}" type="presOf" srcId="{DFE58FCB-4BC4-4032-AAC0-7811592B53E2}" destId="{1B3678DB-D687-4308-ADF1-A557ACAA4F31}" srcOrd="0" destOrd="0" presId="urn:microsoft.com/office/officeart/2005/8/layout/vList2"/>
    <dgm:cxn modelId="{E03BDFCD-0C59-4407-BC4F-1C8EA097B77A}" srcId="{D3E9568C-F673-4B95-96B9-6935C26EBDB8}" destId="{DFE58FCB-4BC4-4032-AAC0-7811592B53E2}" srcOrd="1" destOrd="0" parTransId="{40958E08-F3F9-4971-8692-108712B5A65F}" sibTransId="{BD8D913D-7223-49AE-99A0-F023DC436D89}"/>
    <dgm:cxn modelId="{54C01CD9-1B7C-4F66-AFAB-5BEC13BB1649}" type="presOf" srcId="{D3E9568C-F673-4B95-96B9-6935C26EBDB8}" destId="{DF91CB1C-C8E1-4D99-8083-7C9AFF7C70EA}" srcOrd="0" destOrd="0" presId="urn:microsoft.com/office/officeart/2005/8/layout/vList2"/>
    <dgm:cxn modelId="{39C768EF-4720-48FD-B76F-C4342166651D}" srcId="{D3E9568C-F673-4B95-96B9-6935C26EBDB8}" destId="{6C985C83-D73B-43AA-B7F1-6A79B184EDD8}" srcOrd="2" destOrd="0" parTransId="{ABCB24BE-89CB-462D-8F97-307BAD5A2F90}" sibTransId="{A31334F6-6732-4E45-94C1-38C3C4A24AF4}"/>
    <dgm:cxn modelId="{C5DC4B7F-496D-4001-AA42-EBDB838A3791}" type="presParOf" srcId="{DF91CB1C-C8E1-4D99-8083-7C9AFF7C70EA}" destId="{66778DB4-AD4F-4A0E-8064-86617F38EFFB}" srcOrd="0" destOrd="0" presId="urn:microsoft.com/office/officeart/2005/8/layout/vList2"/>
    <dgm:cxn modelId="{C458DBD2-82ED-47F3-BBD9-F04A5908E3F2}" type="presParOf" srcId="{DF91CB1C-C8E1-4D99-8083-7C9AFF7C70EA}" destId="{0E04E4D1-2932-4244-A5A0-6784569252F0}" srcOrd="1" destOrd="0" presId="urn:microsoft.com/office/officeart/2005/8/layout/vList2"/>
    <dgm:cxn modelId="{F31CDBAF-ED53-4A07-84F8-78A1DA2D94AA}" type="presParOf" srcId="{DF91CB1C-C8E1-4D99-8083-7C9AFF7C70EA}" destId="{1B3678DB-D687-4308-ADF1-A557ACAA4F31}" srcOrd="2" destOrd="0" presId="urn:microsoft.com/office/officeart/2005/8/layout/vList2"/>
    <dgm:cxn modelId="{E21C770E-9D54-4BAF-ACF2-B3E335ADCABE}" type="presParOf" srcId="{DF91CB1C-C8E1-4D99-8083-7C9AFF7C70EA}" destId="{B368D06D-C74A-4B9C-AB7A-F2135A5165E2}" srcOrd="3" destOrd="0" presId="urn:microsoft.com/office/officeart/2005/8/layout/vList2"/>
    <dgm:cxn modelId="{9CF4BA22-764A-43C5-A488-3C81CD677339}" type="presParOf" srcId="{DF91CB1C-C8E1-4D99-8083-7C9AFF7C70EA}" destId="{F706A23B-B465-44EF-B11B-59C48DA5B4B7}" srcOrd="4" destOrd="0" presId="urn:microsoft.com/office/officeart/2005/8/layout/vList2"/>
    <dgm:cxn modelId="{9ACDC69B-F36F-437D-8882-EF904951AA7E}" type="presParOf" srcId="{DF91CB1C-C8E1-4D99-8083-7C9AFF7C70EA}" destId="{6D8DF848-9B5D-4F86-855B-F12DD8AF0DF2}" srcOrd="5" destOrd="0" presId="urn:microsoft.com/office/officeart/2005/8/layout/vList2"/>
    <dgm:cxn modelId="{F74663D8-F3BA-46AE-80C8-BED485814FE3}" type="presParOf" srcId="{DF91CB1C-C8E1-4D99-8083-7C9AFF7C70EA}" destId="{93D88082-F5A6-4530-A08B-7A22FC30600C}"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98FA7-C68B-4919-B7C9-F1644B1B905E}">
      <dsp:nvSpPr>
        <dsp:cNvPr id="0" name=""/>
        <dsp:cNvSpPr/>
      </dsp:nvSpPr>
      <dsp:spPr>
        <a:xfrm>
          <a:off x="1754" y="754161"/>
          <a:ext cx="5233102" cy="439123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Out of 57 NCSF Coalition Partners that serve kink/BDSM members:</a:t>
          </a:r>
        </a:p>
        <a:p>
          <a:pPr marL="0" lvl="0" indent="0" algn="l" defTabSz="1066800">
            <a:lnSpc>
              <a:spcPct val="90000"/>
            </a:lnSpc>
            <a:spcBef>
              <a:spcPct val="0"/>
            </a:spcBef>
            <a:spcAft>
              <a:spcPct val="35000"/>
            </a:spcAft>
            <a:buNone/>
          </a:pPr>
          <a:r>
            <a:rPr lang="en-US" sz="2400" kern="1200" dirty="0">
              <a:solidFill>
                <a:schemeClr val="tx1"/>
              </a:solidFill>
            </a:rPr>
            <a:t>43 don’t allow choking</a:t>
          </a:r>
        </a:p>
        <a:p>
          <a:pPr marL="0" lvl="0" indent="0" algn="l" defTabSz="1066800">
            <a:lnSpc>
              <a:spcPct val="90000"/>
            </a:lnSpc>
            <a:spcBef>
              <a:spcPct val="0"/>
            </a:spcBef>
            <a:spcAft>
              <a:spcPct val="35000"/>
            </a:spcAft>
            <a:buNone/>
          </a:pPr>
          <a:r>
            <a:rPr lang="en-US" sz="2400" kern="1200" dirty="0">
              <a:solidFill>
                <a:schemeClr val="tx1"/>
              </a:solidFill>
            </a:rPr>
            <a:t>5 allow choking only for certain members who request permission from the monitors or owners</a:t>
          </a:r>
        </a:p>
        <a:p>
          <a:pPr marL="0" lvl="0" indent="0" algn="l" defTabSz="1066800">
            <a:lnSpc>
              <a:spcPct val="90000"/>
            </a:lnSpc>
            <a:spcBef>
              <a:spcPct val="0"/>
            </a:spcBef>
            <a:spcAft>
              <a:spcPct val="35000"/>
            </a:spcAft>
            <a:buNone/>
          </a:pPr>
          <a:r>
            <a:rPr lang="en-US" sz="2400" kern="1200" dirty="0">
              <a:solidFill>
                <a:schemeClr val="tx1"/>
              </a:solidFill>
            </a:rPr>
            <a:t>2 allow choking w/o unconsciousness</a:t>
          </a:r>
        </a:p>
        <a:p>
          <a:pPr marL="0" lvl="0" indent="0" algn="ctr" defTabSz="1066800">
            <a:lnSpc>
              <a:spcPct val="90000"/>
            </a:lnSpc>
            <a:spcBef>
              <a:spcPct val="0"/>
            </a:spcBef>
            <a:spcAft>
              <a:spcPct val="35000"/>
            </a:spcAft>
            <a:buNone/>
          </a:pPr>
          <a:r>
            <a:rPr lang="en-US" sz="2400" kern="1200" dirty="0"/>
            <a:t> </a:t>
          </a:r>
        </a:p>
        <a:p>
          <a:pPr marL="0" lvl="0" indent="0" algn="ctr" defTabSz="1066800">
            <a:lnSpc>
              <a:spcPct val="90000"/>
            </a:lnSpc>
            <a:spcBef>
              <a:spcPct val="0"/>
            </a:spcBef>
            <a:spcAft>
              <a:spcPct val="35000"/>
            </a:spcAft>
            <a:buNone/>
          </a:pPr>
          <a:endParaRPr lang="en-US" sz="2400" kern="1200" dirty="0"/>
        </a:p>
      </dsp:txBody>
      <dsp:txXfrm>
        <a:off x="1754" y="754161"/>
        <a:ext cx="5233102" cy="43912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98FA7-C68B-4919-B7C9-F1644B1B905E}">
      <dsp:nvSpPr>
        <dsp:cNvPr id="0" name=""/>
        <dsp:cNvSpPr/>
      </dsp:nvSpPr>
      <dsp:spPr>
        <a:xfrm>
          <a:off x="9" y="149983"/>
          <a:ext cx="5236601" cy="272058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One indicator that the education about the risks of choking has permeated the kink communities may be found in two of the NCSF Consent Surveys, which found only 2% and 3% of the respondents reported nonconsensual choking. </a:t>
          </a:r>
        </a:p>
        <a:p>
          <a:pPr marL="0" lvl="0" indent="0" algn="ctr" defTabSz="1066800">
            <a:lnSpc>
              <a:spcPct val="90000"/>
            </a:lnSpc>
            <a:spcBef>
              <a:spcPct val="0"/>
            </a:spcBef>
            <a:spcAft>
              <a:spcPct val="35000"/>
            </a:spcAft>
            <a:buNone/>
          </a:pPr>
          <a:r>
            <a:rPr lang="en-US" sz="1800" kern="1200" dirty="0"/>
            <a:t>(Wright et al., 2015; Wright et al., 2022) </a:t>
          </a:r>
        </a:p>
      </dsp:txBody>
      <dsp:txXfrm>
        <a:off x="9" y="149983"/>
        <a:ext cx="5236601" cy="2720585"/>
      </dsp:txXfrm>
    </dsp:sp>
    <dsp:sp modelId="{FF01ECEC-366A-42F1-BCD6-0F703250FB33}">
      <dsp:nvSpPr>
        <dsp:cNvPr id="0" name=""/>
        <dsp:cNvSpPr/>
      </dsp:nvSpPr>
      <dsp:spPr>
        <a:xfrm>
          <a:off x="4" y="3405060"/>
          <a:ext cx="5236601" cy="2070576"/>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Compare this to a college campus survey which found 51% of the mainstream respondents reported sometimes or never being asked if it was okay to be choked.</a:t>
          </a:r>
        </a:p>
        <a:p>
          <a:pPr marL="0" lvl="0" indent="0" algn="ctr" defTabSz="1066800">
            <a:lnSpc>
              <a:spcPct val="90000"/>
            </a:lnSpc>
            <a:spcBef>
              <a:spcPct val="0"/>
            </a:spcBef>
            <a:spcAft>
              <a:spcPct val="35000"/>
            </a:spcAft>
            <a:buNone/>
          </a:pPr>
          <a:r>
            <a:rPr lang="en-US" sz="1800" kern="1200" dirty="0"/>
            <a:t> (</a:t>
          </a:r>
          <a:r>
            <a:rPr lang="en-US" sz="1800" kern="1200" dirty="0" err="1"/>
            <a:t>Herbenick</a:t>
          </a:r>
          <a:r>
            <a:rPr lang="en-US" sz="1800" kern="1200" dirty="0"/>
            <a:t> et al., 2021b)</a:t>
          </a:r>
        </a:p>
      </dsp:txBody>
      <dsp:txXfrm>
        <a:off x="4" y="3405060"/>
        <a:ext cx="5236601" cy="20705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20CC4-5029-46B3-B08F-0613F9B20CB9}">
      <dsp:nvSpPr>
        <dsp:cNvPr id="0" name=""/>
        <dsp:cNvSpPr/>
      </dsp:nvSpPr>
      <dsp:spPr>
        <a:xfrm>
          <a:off x="0" y="87"/>
          <a:ext cx="7886700" cy="5661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Signs of Injury: </a:t>
          </a:r>
          <a:r>
            <a:rPr lang="en-US" sz="1800" kern="1200" dirty="0"/>
            <a:t>Up to 40% of fatal strangulations have no signs of injury with People of Color significantly less likely to show visible injuries (de Boos, 2019). </a:t>
          </a:r>
        </a:p>
      </dsp:txBody>
      <dsp:txXfrm>
        <a:off x="27638" y="27725"/>
        <a:ext cx="7831424" cy="510894"/>
      </dsp:txXfrm>
    </dsp:sp>
    <dsp:sp modelId="{2F0A8F0E-7FE1-4F32-95FD-555D5AC5A52E}">
      <dsp:nvSpPr>
        <dsp:cNvPr id="0" name=""/>
        <dsp:cNvSpPr/>
      </dsp:nvSpPr>
      <dsp:spPr>
        <a:xfrm>
          <a:off x="0" y="592350"/>
          <a:ext cx="7886700" cy="67196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Memory issues: </a:t>
          </a:r>
          <a:r>
            <a:rPr lang="en-US" sz="1800" b="0" kern="1200" dirty="0"/>
            <a:t>Those who have been choked show a need for more neural resources to do memory tests </a:t>
          </a:r>
          <a:r>
            <a:rPr lang="en-US" sz="1800" kern="1200" dirty="0"/>
            <a:t>(</a:t>
          </a:r>
          <a:r>
            <a:rPr lang="en-US" sz="1800" kern="1200" dirty="0" err="1"/>
            <a:t>Huibregtse</a:t>
          </a:r>
          <a:r>
            <a:rPr lang="en-US" sz="1800" kern="1200" dirty="0"/>
            <a:t>, 2022).</a:t>
          </a:r>
        </a:p>
      </dsp:txBody>
      <dsp:txXfrm>
        <a:off x="32803" y="625153"/>
        <a:ext cx="7821094" cy="606362"/>
      </dsp:txXfrm>
    </dsp:sp>
    <dsp:sp modelId="{D1F97C2A-CC0D-4569-B25F-98B29E5D3399}">
      <dsp:nvSpPr>
        <dsp:cNvPr id="0" name=""/>
        <dsp:cNvSpPr/>
      </dsp:nvSpPr>
      <dsp:spPr>
        <a:xfrm>
          <a:off x="0" y="1247348"/>
          <a:ext cx="7886700" cy="108644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Motor control: </a:t>
          </a:r>
          <a:r>
            <a:rPr lang="en-US" sz="1800" kern="1200" dirty="0"/>
            <a:t>Multiple experiences of sexual choking/strangulation are associated with an imbalance in neural activation pattern and hyperconnectivity between the brain regions related to motor control, consciousness, and emotion (Hou, 2023).</a:t>
          </a:r>
        </a:p>
      </dsp:txBody>
      <dsp:txXfrm>
        <a:off x="53036" y="1300384"/>
        <a:ext cx="7780628" cy="980375"/>
      </dsp:txXfrm>
    </dsp:sp>
    <dsp:sp modelId="{EEB07E26-26BE-429D-BA9D-34F01BC55F5A}">
      <dsp:nvSpPr>
        <dsp:cNvPr id="0" name=""/>
        <dsp:cNvSpPr/>
      </dsp:nvSpPr>
      <dsp:spPr>
        <a:xfrm>
          <a:off x="0" y="2338356"/>
          <a:ext cx="7886700" cy="909356"/>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Brain Damage: </a:t>
          </a:r>
          <a:r>
            <a:rPr lang="en-US" sz="1800" b="0" kern="1200" dirty="0"/>
            <a:t>Compressing or blocking the blood vessels or airway leads to decreased blood flow to the brain, both of which can induce brain damage with only minimal force </a:t>
          </a:r>
          <a:r>
            <a:rPr lang="en-US" sz="1800" kern="1200" dirty="0"/>
            <a:t>(</a:t>
          </a:r>
          <a:r>
            <a:rPr lang="en-US" sz="1800" kern="1200" dirty="0" err="1"/>
            <a:t>Bichard</a:t>
          </a:r>
          <a:r>
            <a:rPr lang="en-US" sz="1800" kern="1200" dirty="0"/>
            <a:t> et al., 2021). </a:t>
          </a:r>
        </a:p>
      </dsp:txBody>
      <dsp:txXfrm>
        <a:off x="44391" y="2382747"/>
        <a:ext cx="7797918" cy="820574"/>
      </dsp:txXfrm>
    </dsp:sp>
    <dsp:sp modelId="{6B085EDD-784A-4D7A-9E20-E0E011355B0B}">
      <dsp:nvSpPr>
        <dsp:cNvPr id="0" name=""/>
        <dsp:cNvSpPr/>
      </dsp:nvSpPr>
      <dsp:spPr>
        <a:xfrm>
          <a:off x="0" y="3252273"/>
          <a:ext cx="7886700" cy="11513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Structural Brain Damage: </a:t>
          </a:r>
          <a:r>
            <a:rPr lang="en-US" sz="1800" kern="1200" dirty="0"/>
            <a:t>There is no 3-4 second “rule.” Once blood flow is stopped and then re-established, the brain tissue suffers from damaging proteins and lipids, and pro-inflammatory mediators are produced, triggering cell death (</a:t>
          </a:r>
          <a:r>
            <a:rPr lang="en-US" sz="1800" kern="1200" dirty="0" err="1"/>
            <a:t>Busl</a:t>
          </a:r>
          <a:r>
            <a:rPr lang="en-US" sz="1800" kern="1200" dirty="0"/>
            <a:t> and Greer, 2010).</a:t>
          </a:r>
        </a:p>
      </dsp:txBody>
      <dsp:txXfrm>
        <a:off x="56205" y="3308478"/>
        <a:ext cx="7774290" cy="1038950"/>
      </dsp:txXfrm>
    </dsp:sp>
    <dsp:sp modelId="{7781938C-CB44-495A-9855-3F60C7802A27}">
      <dsp:nvSpPr>
        <dsp:cNvPr id="0" name=""/>
        <dsp:cNvSpPr/>
      </dsp:nvSpPr>
      <dsp:spPr>
        <a:xfrm>
          <a:off x="0" y="4408195"/>
          <a:ext cx="7886700" cy="92571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Mental Health: </a:t>
          </a:r>
          <a:r>
            <a:rPr lang="en-US" sz="1800" kern="1200" dirty="0"/>
            <a:t>Women who had been choked more than five times in the past month were more likely to feel sad, lonely, anxious, and depressed compared to women who haven’t been choked (</a:t>
          </a:r>
          <a:r>
            <a:rPr lang="en-US" sz="1800" kern="1200" dirty="0" err="1"/>
            <a:t>Herbenick</a:t>
          </a:r>
          <a:r>
            <a:rPr lang="en-US" sz="1800" kern="1200" dirty="0"/>
            <a:t> et al., 2021). </a:t>
          </a:r>
        </a:p>
      </dsp:txBody>
      <dsp:txXfrm>
        <a:off x="45190" y="4453385"/>
        <a:ext cx="7796320" cy="8353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22F51-4299-40F4-97A8-4D27D30B52E1}">
      <dsp:nvSpPr>
        <dsp:cNvPr id="0" name=""/>
        <dsp:cNvSpPr/>
      </dsp:nvSpPr>
      <dsp:spPr>
        <a:xfrm rot="5400000">
          <a:off x="5215996" y="-1875504"/>
          <a:ext cx="1485686" cy="5608320"/>
        </a:xfrm>
        <a:prstGeom prst="round2SameRect">
          <a:avLst/>
        </a:prstGeom>
        <a:solidFill>
          <a:schemeClr val="accent6">
            <a:alpha val="90000"/>
            <a:tint val="40000"/>
            <a:hueOff val="0"/>
            <a:satOff val="0"/>
            <a:lumOff val="0"/>
            <a:alphaOff val="0"/>
          </a:schemeClr>
        </a:solidFill>
        <a:ln w="19050" cap="flat" cmpd="sng" algn="ctr">
          <a:solidFill>
            <a:schemeClr val="accent6">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Consent is only a defense for </a:t>
          </a:r>
          <a:r>
            <a:rPr lang="en-US" sz="1800" b="1" kern="1200" dirty="0"/>
            <a:t>non-serious injury</a:t>
          </a:r>
          <a:r>
            <a:rPr lang="en-US" sz="1800" kern="1200" dirty="0"/>
            <a:t>, so taking the risk of killing someone, leaving a permanent, disfiguring mark, or impairment of an arm or organ are not legal.</a:t>
          </a:r>
        </a:p>
      </dsp:txBody>
      <dsp:txXfrm rot="-5400000">
        <a:off x="3154680" y="258337"/>
        <a:ext cx="5535795" cy="1340636"/>
      </dsp:txXfrm>
    </dsp:sp>
    <dsp:sp modelId="{11729F90-3D09-46B0-84AE-ACDD49E0F026}">
      <dsp:nvSpPr>
        <dsp:cNvPr id="0" name=""/>
        <dsp:cNvSpPr/>
      </dsp:nvSpPr>
      <dsp:spPr>
        <a:xfrm>
          <a:off x="0" y="101"/>
          <a:ext cx="3154680" cy="1857107"/>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b="1" kern="1200" dirty="0"/>
            <a:t>Explicit Prior Permission</a:t>
          </a:r>
          <a:r>
            <a:rPr lang="en-US" sz="1900" kern="1200" dirty="0"/>
            <a:t>, the new legal framework for consent to kink created in the Model Penal Code on Sexual Assault.</a:t>
          </a:r>
        </a:p>
      </dsp:txBody>
      <dsp:txXfrm>
        <a:off x="90656" y="90757"/>
        <a:ext cx="2973368" cy="1675795"/>
      </dsp:txXfrm>
    </dsp:sp>
    <dsp:sp modelId="{86684971-07FE-44DA-A751-DBB7886CCAEE}">
      <dsp:nvSpPr>
        <dsp:cNvPr id="0" name=""/>
        <dsp:cNvSpPr/>
      </dsp:nvSpPr>
      <dsp:spPr>
        <a:xfrm rot="5400000">
          <a:off x="4435734" y="665929"/>
          <a:ext cx="3034573" cy="5602843"/>
        </a:xfrm>
        <a:prstGeom prst="round2SameRect">
          <a:avLst/>
        </a:prstGeom>
        <a:solidFill>
          <a:schemeClr val="accent6">
            <a:alpha val="90000"/>
            <a:tint val="40000"/>
            <a:hueOff val="0"/>
            <a:satOff val="0"/>
            <a:lumOff val="0"/>
            <a:alphaOff val="0"/>
          </a:schemeClr>
        </a:solidFill>
        <a:ln w="19050" cap="flat" cmpd="sng" algn="ctr">
          <a:solidFill>
            <a:schemeClr val="accent6">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“Strangling” is intentionally, knowingly, or recklessly impeding the normal breathing or circulation of the blood of a person by applying pressure to the throat or neck, regardless of whether that conduct results in any visible injury or whether there is any intent to kill or injure the victim; </a:t>
          </a:r>
        </a:p>
        <a:p>
          <a:pPr marL="171450" lvl="1" indent="-171450" algn="l" defTabSz="711200">
            <a:lnSpc>
              <a:spcPct val="90000"/>
            </a:lnSpc>
            <a:spcBef>
              <a:spcPct val="0"/>
            </a:spcBef>
            <a:spcAft>
              <a:spcPct val="15000"/>
            </a:spcAft>
            <a:buChar char="•"/>
          </a:pPr>
          <a:r>
            <a:rPr lang="en-US" sz="1600" kern="1200" dirty="0"/>
            <a:t>“Suffocating” means intentionally, knowingly, or recklessly impeding the normal breathing of a person by covering the mouth or nose of the person, regardless of whether that conduct results in any visible injury or whether there is any intent to kill or injure the victim.</a:t>
          </a:r>
        </a:p>
      </dsp:txBody>
      <dsp:txXfrm rot="-5400000">
        <a:off x="3151599" y="2098200"/>
        <a:ext cx="5454707" cy="2738301"/>
      </dsp:txXfrm>
    </dsp:sp>
    <dsp:sp modelId="{D1667FEF-D6E5-4F4F-847A-D6ED85D1C4FA}">
      <dsp:nvSpPr>
        <dsp:cNvPr id="0" name=""/>
        <dsp:cNvSpPr/>
      </dsp:nvSpPr>
      <dsp:spPr>
        <a:xfrm>
          <a:off x="0" y="2209801"/>
          <a:ext cx="3151599" cy="2515099"/>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Federal Law: Title 18 USC § 113; Assault within Maritime and Territorial Jurisdiction (2013) states choking/strangling and suffocation are illegal:</a:t>
          </a:r>
        </a:p>
      </dsp:txBody>
      <dsp:txXfrm>
        <a:off x="122777" y="2332578"/>
        <a:ext cx="2906045" cy="22695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78DB4-AD4F-4A0E-8064-86617F38EFFB}">
      <dsp:nvSpPr>
        <dsp:cNvPr id="0" name=""/>
        <dsp:cNvSpPr/>
      </dsp:nvSpPr>
      <dsp:spPr>
        <a:xfrm>
          <a:off x="0" y="112053"/>
          <a:ext cx="5669628" cy="19877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We call this “personal injury attorney payouts” because these incidents don’t go to court because the people involved don’t want to have to pay </a:t>
          </a:r>
          <a:r>
            <a:rPr lang="en-US" sz="1800" b="1" kern="1200" dirty="0"/>
            <a:t>$5,000-10,000 </a:t>
          </a:r>
          <a:r>
            <a:rPr lang="en-US" sz="1800" kern="1200" dirty="0"/>
            <a:t>for an attorney to fight the case and perhaps draw media attention to the case.</a:t>
          </a:r>
        </a:p>
      </dsp:txBody>
      <dsp:txXfrm>
        <a:off x="97034" y="209087"/>
        <a:ext cx="5475560" cy="1793688"/>
      </dsp:txXfrm>
    </dsp:sp>
    <dsp:sp modelId="{1B3678DB-D687-4308-ADF1-A557ACAA4F31}">
      <dsp:nvSpPr>
        <dsp:cNvPr id="0" name=""/>
        <dsp:cNvSpPr/>
      </dsp:nvSpPr>
      <dsp:spPr>
        <a:xfrm>
          <a:off x="0" y="2148770"/>
          <a:ext cx="5669628" cy="1987756"/>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This involves </a:t>
          </a:r>
          <a:r>
            <a:rPr lang="en-US" sz="1700" b="1" kern="1200" dirty="0"/>
            <a:t>injuries</a:t>
          </a:r>
          <a:r>
            <a:rPr lang="en-US" sz="1700" kern="1200" dirty="0"/>
            <a:t> – often from punching or choking – or </a:t>
          </a:r>
          <a:r>
            <a:rPr lang="en-US" sz="1700" b="1" kern="1200" dirty="0"/>
            <a:t>sexual assault. </a:t>
          </a:r>
          <a:r>
            <a:rPr lang="en-US" sz="1700" b="0" kern="1200" dirty="0"/>
            <a:t>How it happens is that individuals and groups/events received a demand letter if they or one of their presenters, organizers, volunteers or attendees is involved</a:t>
          </a:r>
          <a:r>
            <a:rPr lang="en-US" sz="1700" kern="1200" dirty="0"/>
            <a:t>. The risk of attendees causing injury is why groups need rules to prohibit choking and consent violations to show their own rules were violated.</a:t>
          </a:r>
        </a:p>
      </dsp:txBody>
      <dsp:txXfrm>
        <a:off x="97034" y="2245804"/>
        <a:ext cx="5475560" cy="1793688"/>
      </dsp:txXfrm>
    </dsp:sp>
    <dsp:sp modelId="{F706A23B-B465-44EF-B11B-59C48DA5B4B7}">
      <dsp:nvSpPr>
        <dsp:cNvPr id="0" name=""/>
        <dsp:cNvSpPr/>
      </dsp:nvSpPr>
      <dsp:spPr>
        <a:xfrm>
          <a:off x="0" y="4185486"/>
          <a:ext cx="5669628" cy="1987756"/>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The injured person doesn’t even have to sue you because most people who report to NCSF </a:t>
          </a:r>
          <a:r>
            <a:rPr lang="en-US" sz="1700" b="1" kern="1200" dirty="0"/>
            <a:t>pay up immediately </a:t>
          </a:r>
          <a:r>
            <a:rPr lang="en-US" sz="1700" kern="1200" dirty="0"/>
            <a:t>rather have their brand damaged, and draw the attention of law enforcement to their club, and risk being outed to their employers and the whole thing published on the internet forever.</a:t>
          </a:r>
        </a:p>
      </dsp:txBody>
      <dsp:txXfrm>
        <a:off x="97034" y="4282520"/>
        <a:ext cx="5475560" cy="17936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78DB4-AD4F-4A0E-8064-86617F38EFFB}">
      <dsp:nvSpPr>
        <dsp:cNvPr id="0" name=""/>
        <dsp:cNvSpPr/>
      </dsp:nvSpPr>
      <dsp:spPr>
        <a:xfrm>
          <a:off x="0" y="18575"/>
          <a:ext cx="5669628" cy="1409118"/>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mother of an erotically choked cheerleader filed a wrongful death lawsuit in 2021 against her former boyfriend and Trinity University.</a:t>
          </a:r>
        </a:p>
      </dsp:txBody>
      <dsp:txXfrm>
        <a:off x="68787" y="87362"/>
        <a:ext cx="5532054" cy="1271544"/>
      </dsp:txXfrm>
    </dsp:sp>
    <dsp:sp modelId="{1B3678DB-D687-4308-ADF1-A557ACAA4F31}">
      <dsp:nvSpPr>
        <dsp:cNvPr id="0" name=""/>
        <dsp:cNvSpPr/>
      </dsp:nvSpPr>
      <dsp:spPr>
        <a:xfrm>
          <a:off x="0" y="1485294"/>
          <a:ext cx="5669628" cy="1847988"/>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parents of an erotically choked college student sued Pub Webb in 2019 for negligence, alleging that its employees served  too much alcohol prior to their rough sex encounter.</a:t>
          </a:r>
        </a:p>
      </dsp:txBody>
      <dsp:txXfrm>
        <a:off x="90211" y="1575505"/>
        <a:ext cx="5489206" cy="1667566"/>
      </dsp:txXfrm>
    </dsp:sp>
    <dsp:sp modelId="{F706A23B-B465-44EF-B11B-59C48DA5B4B7}">
      <dsp:nvSpPr>
        <dsp:cNvPr id="0" name=""/>
        <dsp:cNvSpPr/>
      </dsp:nvSpPr>
      <dsp:spPr>
        <a:xfrm>
          <a:off x="0" y="3390883"/>
          <a:ext cx="5669628" cy="1409118"/>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Civil lawsuit filed against mother after erotic choking death in 2015 because she gave them alcohol and got them a hotel room for the night.</a:t>
          </a:r>
        </a:p>
      </dsp:txBody>
      <dsp:txXfrm>
        <a:off x="68787" y="3459670"/>
        <a:ext cx="5532054" cy="1271544"/>
      </dsp:txXfrm>
    </dsp:sp>
    <dsp:sp modelId="{93D88082-F5A6-4530-A08B-7A22FC30600C}">
      <dsp:nvSpPr>
        <dsp:cNvPr id="0" name=""/>
        <dsp:cNvSpPr/>
      </dsp:nvSpPr>
      <dsp:spPr>
        <a:xfrm>
          <a:off x="0" y="4857602"/>
          <a:ext cx="5669628" cy="1409118"/>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Robert Chambers is paying off a $25 million wrongful death suit in the choking of Jennifer Levin in 1986 after being released from prison in 2003.</a:t>
          </a:r>
        </a:p>
      </dsp:txBody>
      <dsp:txXfrm>
        <a:off x="68787" y="4926389"/>
        <a:ext cx="5532054" cy="127154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69424"/>
          </a:xfrm>
          <a:prstGeom prst="rect">
            <a:avLst/>
          </a:prstGeom>
        </p:spPr>
        <p:txBody>
          <a:bodyPr vert="horz" lIns="94229" tIns="47114" rIns="94229" bIns="47114" rtlCol="0"/>
          <a:lstStyle>
            <a:lvl1pPr algn="r">
              <a:defRPr sz="1200"/>
            </a:lvl1pPr>
          </a:lstStyle>
          <a:p>
            <a:fld id="{96FD6944-FCD3-4062-A2B6-7A515AD0AE07}" type="datetimeFigureOut">
              <a:rPr lang="en-US" smtClean="0"/>
              <a:t>4/28/2025</a:t>
            </a:fld>
            <a:endParaRPr lang="en-US"/>
          </a:p>
        </p:txBody>
      </p:sp>
      <p:sp>
        <p:nvSpPr>
          <p:cNvPr id="4" name="Slide Image Placeholder 3"/>
          <p:cNvSpPr>
            <a:spLocks noGrp="1" noRot="1" noChangeAspect="1"/>
          </p:cNvSpPr>
          <p:nvPr>
            <p:ph type="sldImg" idx="2"/>
          </p:nvPr>
        </p:nvSpPr>
        <p:spPr>
          <a:xfrm>
            <a:off x="1204913" y="704850"/>
            <a:ext cx="4692650" cy="3519488"/>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459526"/>
            <a:ext cx="5681980" cy="4224814"/>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69424"/>
          </a:xfrm>
          <a:prstGeom prst="rect">
            <a:avLst/>
          </a:prstGeom>
        </p:spPr>
        <p:txBody>
          <a:bodyPr vert="horz" lIns="94229" tIns="47114" rIns="94229" bIns="47114" rtlCol="0" anchor="b"/>
          <a:lstStyle>
            <a:lvl1pPr algn="r">
              <a:defRPr sz="1200"/>
            </a:lvl1pPr>
          </a:lstStyle>
          <a:p>
            <a:fld id="{F2DF06EF-2634-457E-B525-94811E369875}" type="slidenum">
              <a:rPr lang="en-US" smtClean="0"/>
              <a:t>‹#›</a:t>
            </a:fld>
            <a:endParaRPr lang="en-US"/>
          </a:p>
        </p:txBody>
      </p:sp>
    </p:spTree>
    <p:extLst>
      <p:ext uri="{BB962C8B-B14F-4D97-AF65-F5344CB8AC3E}">
        <p14:creationId xmlns:p14="http://schemas.microsoft.com/office/powerpoint/2010/main" val="4008442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sz="1400" dirty="0">
                <a:latin typeface="Calibri" panose="020F0502020204030204" pitchFamily="34" charset="0"/>
                <a:ea typeface="Calibri" panose="020F0502020204030204" pitchFamily="34" charset="0"/>
                <a:cs typeface="Calibri" panose="020F0502020204030204" pitchFamily="34" charset="0"/>
              </a:rPr>
              <a:t>These Creative Commons slides are intended to be used as supplemental material for subject matter experts, including sex educators, kink educators, mental health educators, legal professionals, etc. This is NCSF’s expertise and research on sexual choking and our contribution to the knowledge.</a:t>
            </a:r>
          </a:p>
        </p:txBody>
      </p:sp>
      <p:sp>
        <p:nvSpPr>
          <p:cNvPr id="4" name="Slide Number Placeholder 3"/>
          <p:cNvSpPr>
            <a:spLocks noGrp="1"/>
          </p:cNvSpPr>
          <p:nvPr>
            <p:ph type="sldNum" sz="quarter" idx="10"/>
          </p:nvPr>
        </p:nvSpPr>
        <p:spPr/>
        <p:txBody>
          <a:bodyPr/>
          <a:lstStyle/>
          <a:p>
            <a:fld id="{F2DF06EF-2634-457E-B525-94811E369875}" type="slidenum">
              <a:rPr lang="en-US" smtClean="0"/>
              <a:t>1</a:t>
            </a:fld>
            <a:endParaRPr lang="en-US"/>
          </a:p>
        </p:txBody>
      </p:sp>
    </p:spTree>
    <p:extLst>
      <p:ext uri="{BB962C8B-B14F-4D97-AF65-F5344CB8AC3E}">
        <p14:creationId xmlns:p14="http://schemas.microsoft.com/office/powerpoint/2010/main" val="1873097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DF06EF-2634-457E-B525-94811E369875}" type="slidenum">
              <a:rPr lang="en-US" smtClean="0"/>
              <a:t>2</a:t>
            </a:fld>
            <a:endParaRPr lang="en-US"/>
          </a:p>
        </p:txBody>
      </p:sp>
    </p:spTree>
    <p:extLst>
      <p:ext uri="{BB962C8B-B14F-4D97-AF65-F5344CB8AC3E}">
        <p14:creationId xmlns:p14="http://schemas.microsoft.com/office/powerpoint/2010/main" val="1281200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B7B25-F66D-99FE-4416-20FD6C2EAF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F8B9BD-4F14-6EF3-4974-7FE46F4AD9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85C956-84A1-9223-5580-C572F031CD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B45613-A4F6-8664-F338-F38DD5D1470E}"/>
              </a:ext>
            </a:extLst>
          </p:cNvPr>
          <p:cNvSpPr>
            <a:spLocks noGrp="1"/>
          </p:cNvSpPr>
          <p:nvPr>
            <p:ph type="sldNum" sz="quarter" idx="5"/>
          </p:nvPr>
        </p:nvSpPr>
        <p:spPr/>
        <p:txBody>
          <a:bodyPr/>
          <a:lstStyle/>
          <a:p>
            <a:fld id="{F2DF06EF-2634-457E-B525-94811E369875}" type="slidenum">
              <a:rPr lang="en-US" smtClean="0"/>
              <a:t>3</a:t>
            </a:fld>
            <a:endParaRPr lang="en-US"/>
          </a:p>
        </p:txBody>
      </p:sp>
    </p:spTree>
    <p:extLst>
      <p:ext uri="{BB962C8B-B14F-4D97-AF65-F5344CB8AC3E}">
        <p14:creationId xmlns:p14="http://schemas.microsoft.com/office/powerpoint/2010/main" val="1963374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There are other kinds of breath play that don’t involve choking/strangulation or suffocation. </a:t>
            </a:r>
          </a:p>
          <a:p>
            <a:endParaRPr lang="en-US" sz="1400" dirty="0"/>
          </a:p>
        </p:txBody>
      </p:sp>
      <p:sp>
        <p:nvSpPr>
          <p:cNvPr id="4" name="Slide Number Placeholder 3"/>
          <p:cNvSpPr>
            <a:spLocks noGrp="1"/>
          </p:cNvSpPr>
          <p:nvPr>
            <p:ph type="sldNum" sz="quarter" idx="5"/>
          </p:nvPr>
        </p:nvSpPr>
        <p:spPr/>
        <p:txBody>
          <a:bodyPr/>
          <a:lstStyle/>
          <a:p>
            <a:fld id="{F2DF06EF-2634-457E-B525-94811E369875}" type="slidenum">
              <a:rPr lang="en-US" smtClean="0"/>
              <a:t>4</a:t>
            </a:fld>
            <a:endParaRPr lang="en-US"/>
          </a:p>
        </p:txBody>
      </p:sp>
    </p:spTree>
    <p:extLst>
      <p:ext uri="{BB962C8B-B14F-4D97-AF65-F5344CB8AC3E}">
        <p14:creationId xmlns:p14="http://schemas.microsoft.com/office/powerpoint/2010/main" val="219764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It wasn’t until the mid-2000s that some kink Breath play workshops included how-</a:t>
            </a:r>
            <a:r>
              <a:rPr lang="en-US" sz="1400" dirty="0" err="1"/>
              <a:t>to’s</a:t>
            </a:r>
            <a:r>
              <a:rPr lang="en-US" sz="1400" dirty="0"/>
              <a:t> about choking that weren’t just warnings that you could die if you tried this, such as focusing on the risks involved of pressing on the larynx as well as the risks of sustained pressure. </a:t>
            </a:r>
          </a:p>
          <a:p>
            <a:endParaRPr lang="en-US" sz="1400" dirty="0"/>
          </a:p>
          <a:p>
            <a:r>
              <a:rPr lang="en-US" sz="1400" dirty="0"/>
              <a:t>The response varied widely, with 80 people attending Screwup!, an ad-hoc community based group, to discuss breath play with Mistress Morgana in September 2007, while Take My Breath Away: Breath and Air Flow Play with Lee Harrington in February 2007 was attended by eight people at the Center for Sex and Culture in San Francisco.</a:t>
            </a:r>
          </a:p>
          <a:p>
            <a:endParaRPr lang="en-US" sz="1400" dirty="0"/>
          </a:p>
          <a:p>
            <a:endParaRPr lang="en-US" sz="1400" dirty="0"/>
          </a:p>
        </p:txBody>
      </p:sp>
      <p:sp>
        <p:nvSpPr>
          <p:cNvPr id="4" name="Slide Number Placeholder 3"/>
          <p:cNvSpPr>
            <a:spLocks noGrp="1"/>
          </p:cNvSpPr>
          <p:nvPr>
            <p:ph type="sldNum" sz="quarter" idx="5"/>
          </p:nvPr>
        </p:nvSpPr>
        <p:spPr/>
        <p:txBody>
          <a:bodyPr/>
          <a:lstStyle/>
          <a:p>
            <a:fld id="{F2DF06EF-2634-457E-B525-94811E369875}" type="slidenum">
              <a:rPr lang="en-US" smtClean="0"/>
              <a:t>5</a:t>
            </a:fld>
            <a:endParaRPr lang="en-US"/>
          </a:p>
        </p:txBody>
      </p:sp>
    </p:spTree>
    <p:extLst>
      <p:ext uri="{BB962C8B-B14F-4D97-AF65-F5344CB8AC3E}">
        <p14:creationId xmlns:p14="http://schemas.microsoft.com/office/powerpoint/2010/main" val="4042443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Sex educators often tell people to go take a kink workshop to learn how to choke someone “safely,” but it’s rare to find a workshop or an event that allows choking due to how risky it is.</a:t>
            </a:r>
          </a:p>
          <a:p>
            <a:endParaRPr lang="en-US" sz="1400" dirty="0"/>
          </a:p>
          <a:p>
            <a:r>
              <a:rPr lang="en-US" sz="1400" dirty="0"/>
              <a:t>According to the latest NCSF poll, only 12.3% of kink groups/clubs allow choking at their events, with five (8.7%) allowing it only for certain members who requested permission from the monitors or owners.</a:t>
            </a:r>
          </a:p>
          <a:p>
            <a:endParaRPr lang="en-US" sz="1400" dirty="0"/>
          </a:p>
          <a:p>
            <a:r>
              <a:rPr lang="en-US" sz="1400" dirty="0"/>
              <a:t>Alternative forms of breath play are taught in the kink communities, such as breath swapping, breath holding, dunking, hoods, gags, corseting, etc. However in the 1990s, as Jay Wiseman noted, “because of its severe and unpredictable risks, more and more SM party givers are banning any form of breath control play at their events” (Wiseman, 1996, p. 391). In 2011, Margot Weiss noted that breath play was still “widely prohibited” by San Francisco kink groups. In 2018, Justin </a:t>
            </a:r>
            <a:r>
              <a:rPr lang="en-US" sz="1400" dirty="0" err="1"/>
              <a:t>Lehmiller’s</a:t>
            </a:r>
            <a:r>
              <a:rPr lang="en-US" sz="1400" dirty="0"/>
              <a:t> research found that r</a:t>
            </a:r>
            <a:r>
              <a:rPr lang="en-US" sz="1800" b="0" i="0" u="none" strike="noStrike" dirty="0">
                <a:solidFill>
                  <a:srgbClr val="000000"/>
                </a:solidFill>
                <a:effectLst/>
                <a:latin typeface="Times New Roman" panose="02020603050405020304" pitchFamily="18" charset="0"/>
              </a:rPr>
              <a:t>ather than being a widely accepted kink practice, choking was considered to be “edge play” and not “safe, sane and consensual”.</a:t>
            </a:r>
            <a:endParaRPr lang="en-US" sz="1400" dirty="0"/>
          </a:p>
        </p:txBody>
      </p:sp>
      <p:sp>
        <p:nvSpPr>
          <p:cNvPr id="4" name="Slide Number Placeholder 3"/>
          <p:cNvSpPr>
            <a:spLocks noGrp="1"/>
          </p:cNvSpPr>
          <p:nvPr>
            <p:ph type="sldNum" sz="quarter" idx="5"/>
          </p:nvPr>
        </p:nvSpPr>
        <p:spPr/>
        <p:txBody>
          <a:bodyPr/>
          <a:lstStyle/>
          <a:p>
            <a:fld id="{F2DF06EF-2634-457E-B525-94811E369875}" type="slidenum">
              <a:rPr lang="en-US" smtClean="0"/>
              <a:t>6</a:t>
            </a:fld>
            <a:endParaRPr lang="en-US"/>
          </a:p>
        </p:txBody>
      </p:sp>
    </p:spTree>
    <p:extLst>
      <p:ext uri="{BB962C8B-B14F-4D97-AF65-F5344CB8AC3E}">
        <p14:creationId xmlns:p14="http://schemas.microsoft.com/office/powerpoint/2010/main" val="1558318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further look at the kink communities relationship with choking. NCSF’s IRR data indicates that choking is a more recent problem in our communities. Only 7% of NCSF’s criminal reports involved erotic choking, and almost all of those have been reported since 2017.</a:t>
            </a:r>
          </a:p>
          <a:p>
            <a:endParaRPr lang="en-US" dirty="0"/>
          </a:p>
          <a:p>
            <a:r>
              <a:rPr lang="en-US" dirty="0"/>
              <a:t>Note that survivors are FAR more willing to report a choking incident to the police than a typical nonconsensual act in a kink context. In NCSF’s 2020 consent survey, only 27 out of 739 respondents who reported their consent was violated reported it to the police.  That’s 3.6% compared to over half of the survivors who reported to NCSF’s IRR that they were choked.</a:t>
            </a:r>
          </a:p>
          <a:p>
            <a:endParaRPr lang="en-US" dirty="0"/>
          </a:p>
          <a:p>
            <a:r>
              <a:rPr lang="en-US" dirty="0"/>
              <a:t>Bowling, J., Wright, S., Benson, J. K., McCabe, S., </a:t>
            </a:r>
            <a:r>
              <a:rPr lang="en-US" dirty="0" err="1"/>
              <a:t>Mennicke</a:t>
            </a:r>
            <a:r>
              <a:rPr lang="en-US" dirty="0"/>
              <a:t>, A., Willard, J., </a:t>
            </a:r>
            <a:r>
              <a:rPr lang="en-US" dirty="0" err="1"/>
              <a:t>Kissler</a:t>
            </a:r>
            <a:r>
              <a:rPr lang="en-US" dirty="0"/>
              <a:t>, N., Good, H., Moody, B., Stambaugh, R., &amp; Cramer, R. J. (2022). Disclosing and Reporting of Consent Violations Among Kink Practitioners in the United States. Violence against women, 10778012221145299.</a:t>
            </a:r>
          </a:p>
        </p:txBody>
      </p:sp>
      <p:sp>
        <p:nvSpPr>
          <p:cNvPr id="4" name="Slide Number Placeholder 3"/>
          <p:cNvSpPr>
            <a:spLocks noGrp="1"/>
          </p:cNvSpPr>
          <p:nvPr>
            <p:ph type="sldNum" sz="quarter" idx="5"/>
          </p:nvPr>
        </p:nvSpPr>
        <p:spPr/>
        <p:txBody>
          <a:bodyPr/>
          <a:lstStyle/>
          <a:p>
            <a:fld id="{F2DF06EF-2634-457E-B525-94811E369875}" type="slidenum">
              <a:rPr lang="en-US" smtClean="0"/>
              <a:t>7</a:t>
            </a:fld>
            <a:endParaRPr lang="en-US"/>
          </a:p>
        </p:txBody>
      </p:sp>
    </p:spTree>
    <p:extLst>
      <p:ext uri="{BB962C8B-B14F-4D97-AF65-F5344CB8AC3E}">
        <p14:creationId xmlns:p14="http://schemas.microsoft.com/office/powerpoint/2010/main" val="1838482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D5515-F960-8E9A-373F-F085EBA8A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191701-1493-0A48-E640-09E210C45D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8D6F6-FF57-3981-3BEA-911C905ACEB4}"/>
              </a:ext>
            </a:extLst>
          </p:cNvPr>
          <p:cNvSpPr>
            <a:spLocks noGrp="1"/>
          </p:cNvSpPr>
          <p:nvPr>
            <p:ph type="body" idx="1"/>
          </p:nvPr>
        </p:nvSpPr>
        <p:spPr/>
        <p:txBody>
          <a:bodyPr/>
          <a:lstStyle/>
          <a:p>
            <a:endParaRPr lang="en-US" sz="1400" dirty="0"/>
          </a:p>
        </p:txBody>
      </p:sp>
      <p:sp>
        <p:nvSpPr>
          <p:cNvPr id="4" name="Slide Number Placeholder 3">
            <a:extLst>
              <a:ext uri="{FF2B5EF4-FFF2-40B4-BE49-F238E27FC236}">
                <a16:creationId xmlns:a16="http://schemas.microsoft.com/office/drawing/2014/main" id="{07DBBE3A-1A1A-C776-916F-CA169403BEB8}"/>
              </a:ext>
            </a:extLst>
          </p:cNvPr>
          <p:cNvSpPr>
            <a:spLocks noGrp="1"/>
          </p:cNvSpPr>
          <p:nvPr>
            <p:ph type="sldNum" sz="quarter" idx="5"/>
          </p:nvPr>
        </p:nvSpPr>
        <p:spPr/>
        <p:txBody>
          <a:bodyPr/>
          <a:lstStyle/>
          <a:p>
            <a:fld id="{F2DF06EF-2634-457E-B525-94811E369875}" type="slidenum">
              <a:rPr lang="en-US" smtClean="0"/>
              <a:t>8</a:t>
            </a:fld>
            <a:endParaRPr lang="en-US"/>
          </a:p>
        </p:txBody>
      </p:sp>
    </p:spTree>
    <p:extLst>
      <p:ext uri="{BB962C8B-B14F-4D97-AF65-F5344CB8AC3E}">
        <p14:creationId xmlns:p14="http://schemas.microsoft.com/office/powerpoint/2010/main" val="3696161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NCSF’s ongoing compilation of mainstream news articles as of 2024.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DF06EF-2634-457E-B525-94811E36987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2837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Nearly one-third of these popular culture articles are giving “how-to” choking lessons which contradicts: </a:t>
            </a:r>
          </a:p>
          <a:p>
            <a:pPr marL="228600" indent="-228600">
              <a:buAutoNum type="arabicPeriod"/>
            </a:pPr>
            <a:r>
              <a:rPr lang="en-US" dirty="0"/>
              <a:t>The Law, which is that you can’t legally consent to being strangled,</a:t>
            </a:r>
          </a:p>
          <a:p>
            <a:pPr marL="228600" indent="-228600">
              <a:buAutoNum type="arabicPeriod"/>
            </a:pPr>
            <a:r>
              <a:rPr lang="en-US" dirty="0"/>
              <a:t>Current Research, which has found that even understanding anatomy, you can seriously injure someone, and </a:t>
            </a:r>
          </a:p>
          <a:p>
            <a:pPr marL="228600" indent="-228600">
              <a:buAutoNum type="arabicPeriod"/>
            </a:pPr>
            <a:r>
              <a:rPr lang="en-US" dirty="0"/>
              <a:t>The fact that you can easily and unexpectedly choke someone to unconsciousness or into a dazed state due to lack of oxygen, where they are unable to safeword or safesignal.</a:t>
            </a:r>
          </a:p>
          <a:p>
            <a:endParaRPr lang="en-US" dirty="0"/>
          </a:p>
          <a:p>
            <a:endParaRPr lang="en-US" dirty="0"/>
          </a:p>
        </p:txBody>
      </p:sp>
      <p:sp>
        <p:nvSpPr>
          <p:cNvPr id="4" name="Slide Number Placeholder 3"/>
          <p:cNvSpPr>
            <a:spLocks noGrp="1"/>
          </p:cNvSpPr>
          <p:nvPr>
            <p:ph type="sldNum" sz="quarter" idx="5"/>
          </p:nvPr>
        </p:nvSpPr>
        <p:spPr/>
        <p:txBody>
          <a:bodyPr/>
          <a:lstStyle/>
          <a:p>
            <a:fld id="{F2DF06EF-2634-457E-B525-94811E369875}" type="slidenum">
              <a:rPr lang="en-US" smtClean="0"/>
              <a:t>10</a:t>
            </a:fld>
            <a:endParaRPr lang="en-US"/>
          </a:p>
        </p:txBody>
      </p:sp>
    </p:spTree>
    <p:extLst>
      <p:ext uri="{BB962C8B-B14F-4D97-AF65-F5344CB8AC3E}">
        <p14:creationId xmlns:p14="http://schemas.microsoft.com/office/powerpoint/2010/main" val="999238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Signs of injury on the neck may not even be visible unless a specific light used by forensic examiners is shined on the skin. This makes choking riskier than it might appear to be.</a:t>
            </a:r>
          </a:p>
          <a:p>
            <a:endParaRPr lang="en-US" sz="1400" dirty="0"/>
          </a:p>
          <a:p>
            <a:endParaRPr lang="en-US" sz="1400" dirty="0"/>
          </a:p>
        </p:txBody>
      </p:sp>
      <p:sp>
        <p:nvSpPr>
          <p:cNvPr id="4" name="Slide Number Placeholder 3"/>
          <p:cNvSpPr>
            <a:spLocks noGrp="1"/>
          </p:cNvSpPr>
          <p:nvPr>
            <p:ph type="sldNum" sz="quarter" idx="5"/>
          </p:nvPr>
        </p:nvSpPr>
        <p:spPr/>
        <p:txBody>
          <a:bodyPr/>
          <a:lstStyle/>
          <a:p>
            <a:fld id="{F2DF06EF-2634-457E-B525-94811E369875}" type="slidenum">
              <a:rPr lang="en-US" smtClean="0"/>
              <a:t>11</a:t>
            </a:fld>
            <a:endParaRPr lang="en-US"/>
          </a:p>
        </p:txBody>
      </p:sp>
    </p:spTree>
    <p:extLst>
      <p:ext uri="{BB962C8B-B14F-4D97-AF65-F5344CB8AC3E}">
        <p14:creationId xmlns:p14="http://schemas.microsoft.com/office/powerpoint/2010/main" val="1209770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this definition, waterboarding is also illegal because it suffocates the victim and can cause drowning. Check out NCSF’s “Is Choking legal?” under Legal Resources on the website to find your State strangulation law</a:t>
            </a:r>
          </a:p>
        </p:txBody>
      </p:sp>
      <p:sp>
        <p:nvSpPr>
          <p:cNvPr id="4" name="Slide Number Placeholder 3"/>
          <p:cNvSpPr>
            <a:spLocks noGrp="1"/>
          </p:cNvSpPr>
          <p:nvPr>
            <p:ph type="sldNum" sz="quarter" idx="5"/>
          </p:nvPr>
        </p:nvSpPr>
        <p:spPr/>
        <p:txBody>
          <a:bodyPr/>
          <a:lstStyle/>
          <a:p>
            <a:fld id="{F2DF06EF-2634-457E-B525-94811E369875}" type="slidenum">
              <a:rPr lang="en-US" smtClean="0"/>
              <a:t>12</a:t>
            </a:fld>
            <a:endParaRPr lang="en-US"/>
          </a:p>
        </p:txBody>
      </p:sp>
    </p:spTree>
    <p:extLst>
      <p:ext uri="{BB962C8B-B14F-4D97-AF65-F5344CB8AC3E}">
        <p14:creationId xmlns:p14="http://schemas.microsoft.com/office/powerpoint/2010/main" val="19223148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This is an example of how a BDSM relationship that includes seemingly “consensual choking” can result in criminal charges. This Oregon Appellate case can be cited in court cases in other states.</a:t>
            </a:r>
          </a:p>
        </p:txBody>
      </p:sp>
      <p:sp>
        <p:nvSpPr>
          <p:cNvPr id="4" name="Slide Number Placeholder 3"/>
          <p:cNvSpPr>
            <a:spLocks noGrp="1"/>
          </p:cNvSpPr>
          <p:nvPr>
            <p:ph type="sldNum" sz="quarter" idx="5"/>
          </p:nvPr>
        </p:nvSpPr>
        <p:spPr/>
        <p:txBody>
          <a:bodyPr/>
          <a:lstStyle/>
          <a:p>
            <a:fld id="{F2DF06EF-2634-457E-B525-94811E369875}" type="slidenum">
              <a:rPr lang="en-US" smtClean="0"/>
              <a:t>13</a:t>
            </a:fld>
            <a:endParaRPr lang="en-US"/>
          </a:p>
        </p:txBody>
      </p:sp>
    </p:spTree>
    <p:extLst>
      <p:ext uri="{BB962C8B-B14F-4D97-AF65-F5344CB8AC3E}">
        <p14:creationId xmlns:p14="http://schemas.microsoft.com/office/powerpoint/2010/main" val="31304416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DF06EF-2634-457E-B525-94811E369875}" type="slidenum">
              <a:rPr lang="en-US" smtClean="0"/>
              <a:t>14</a:t>
            </a:fld>
            <a:endParaRPr lang="en-US"/>
          </a:p>
        </p:txBody>
      </p:sp>
    </p:spTree>
    <p:extLst>
      <p:ext uri="{BB962C8B-B14F-4D97-AF65-F5344CB8AC3E}">
        <p14:creationId xmlns:p14="http://schemas.microsoft.com/office/powerpoint/2010/main" val="41954969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Any group that allows choking or teaches choking opens the group and the directors to being sued if harm happens and someone can claim they were taught how to choke their partner there. NCSF has received reports of individuals and groups being served with medical bills from choking that caused harm. NCSF has also dealt with family members of the deceased who sued the person who killed their loved one. NCSF has also dealt with criminal defense attorneys trying to defend their clients whose defense is “she asked for it” in hopes that they can reduce a murder sentence to manslaughter.</a:t>
            </a:r>
          </a:p>
          <a:p>
            <a:endParaRPr lang="en-US" b="0" dirty="0"/>
          </a:p>
          <a:p>
            <a:r>
              <a:rPr lang="en-US" b="0" dirty="0"/>
              <a:t>It’s even easier to get payouts if there was injury without death because the injured person can hire a personal injury attorney and show medical bills and pain and suffering.</a:t>
            </a:r>
          </a:p>
          <a:p>
            <a:endParaRPr lang="en-US" b="0" dirty="0"/>
          </a:p>
          <a:p>
            <a:endParaRPr lang="en-US" b="1" dirty="0"/>
          </a:p>
        </p:txBody>
      </p:sp>
      <p:sp>
        <p:nvSpPr>
          <p:cNvPr id="4" name="Slide Number Placeholder 3"/>
          <p:cNvSpPr>
            <a:spLocks noGrp="1"/>
          </p:cNvSpPr>
          <p:nvPr>
            <p:ph type="sldNum" sz="quarter" idx="5"/>
          </p:nvPr>
        </p:nvSpPr>
        <p:spPr/>
        <p:txBody>
          <a:bodyPr/>
          <a:lstStyle/>
          <a:p>
            <a:fld id="{F2DF06EF-2634-457E-B525-94811E369875}" type="slidenum">
              <a:rPr lang="en-US" smtClean="0"/>
              <a:t>15</a:t>
            </a:fld>
            <a:endParaRPr lang="en-US"/>
          </a:p>
        </p:txBody>
      </p:sp>
    </p:spTree>
    <p:extLst>
      <p:ext uri="{BB962C8B-B14F-4D97-AF65-F5344CB8AC3E}">
        <p14:creationId xmlns:p14="http://schemas.microsoft.com/office/powerpoint/2010/main" val="36980931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92456-8F00-40FD-E658-7A72C5082E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5FF724-FF2F-9281-7935-C5140D487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ED96AC-7502-B78D-F589-786CF5862AB8}"/>
              </a:ext>
            </a:extLst>
          </p:cNvPr>
          <p:cNvSpPr>
            <a:spLocks noGrp="1"/>
          </p:cNvSpPr>
          <p:nvPr>
            <p:ph type="body" idx="1"/>
          </p:nvPr>
        </p:nvSpPr>
        <p:spPr/>
        <p:txBody>
          <a:bodyPr/>
          <a:lstStyle/>
          <a:p>
            <a:r>
              <a:rPr lang="en-US" sz="1400" dirty="0"/>
              <a:t>It harms not only the person who is being choked, but also the people associated with the person doing the choking. If a 3</a:t>
            </a:r>
            <a:r>
              <a:rPr lang="en-US" sz="1400" baseline="30000" dirty="0"/>
              <a:t>rd</a:t>
            </a:r>
            <a:r>
              <a:rPr lang="en-US" sz="1400" dirty="0"/>
              <a:t> party played a substantial factor in the death – such as allowing choking at an event, or teaching attendees how to do choking even though it is well-known that it can cause death, then you can be can be held liable in a wrongful death lawsuit. Citations:</a:t>
            </a:r>
          </a:p>
          <a:p>
            <a:endParaRPr lang="en-US" sz="1400" dirty="0"/>
          </a:p>
          <a:p>
            <a:r>
              <a:rPr lang="en-US" sz="1400" dirty="0"/>
              <a:t>https://news4sanantonio.com/news/local/mother-of-murdered-cheerleader-files-wrongful-death-lawsuit-against-trinity-univ-suspect</a:t>
            </a:r>
          </a:p>
          <a:p>
            <a:endParaRPr lang="en-US" sz="1400" dirty="0"/>
          </a:p>
          <a:p>
            <a:r>
              <a:rPr lang="en-US" sz="1400" dirty="0"/>
              <a:t>https://temple-news.com/parents-of-jenna-burleigh-sue-pub-webb-joshua-hupperterz/</a:t>
            </a:r>
          </a:p>
          <a:p>
            <a:endParaRPr lang="en-US" sz="1400" dirty="0"/>
          </a:p>
          <a:p>
            <a:r>
              <a:rPr lang="en-US" sz="1400" dirty="0"/>
              <a:t>https://www.click2houston.com/news/2015/04/14/civil-lawsuit-filed-against-mother-after-prom-death/</a:t>
            </a:r>
          </a:p>
          <a:p>
            <a:endParaRPr lang="en-US" sz="1400" dirty="0"/>
          </a:p>
        </p:txBody>
      </p:sp>
      <p:sp>
        <p:nvSpPr>
          <p:cNvPr id="4" name="Slide Number Placeholder 3">
            <a:extLst>
              <a:ext uri="{FF2B5EF4-FFF2-40B4-BE49-F238E27FC236}">
                <a16:creationId xmlns:a16="http://schemas.microsoft.com/office/drawing/2014/main" id="{F0EF3FDF-35EF-D5B0-ADF6-13D746601A05}"/>
              </a:ext>
            </a:extLst>
          </p:cNvPr>
          <p:cNvSpPr>
            <a:spLocks noGrp="1"/>
          </p:cNvSpPr>
          <p:nvPr>
            <p:ph type="sldNum" sz="quarter" idx="5"/>
          </p:nvPr>
        </p:nvSpPr>
        <p:spPr/>
        <p:txBody>
          <a:bodyPr/>
          <a:lstStyle/>
          <a:p>
            <a:fld id="{F2DF06EF-2634-457E-B525-94811E369875}" type="slidenum">
              <a:rPr lang="en-US" smtClean="0"/>
              <a:t>16</a:t>
            </a:fld>
            <a:endParaRPr lang="en-US"/>
          </a:p>
        </p:txBody>
      </p:sp>
    </p:spTree>
    <p:extLst>
      <p:ext uri="{BB962C8B-B14F-4D97-AF65-F5344CB8AC3E}">
        <p14:creationId xmlns:p14="http://schemas.microsoft.com/office/powerpoint/2010/main" val="738741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408FF-461A-61FF-B57C-0F0FB0700E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C9FCA-D737-8499-E2B2-19BCF9EF9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CD48C-E67C-5CE5-56AB-676E124E3A58}"/>
              </a:ext>
            </a:extLst>
          </p:cNvPr>
          <p:cNvSpPr>
            <a:spLocks noGrp="1"/>
          </p:cNvSpPr>
          <p:nvPr>
            <p:ph type="body" idx="1"/>
          </p:nvPr>
        </p:nvSpPr>
        <p:spPr/>
        <p:txBody>
          <a:bodyPr/>
          <a:lstStyle/>
          <a:p>
            <a:r>
              <a:rPr lang="en-US" dirty="0"/>
              <a:t>The law is very different for sexual activities compared to sports, which allows serious physical injury. Choking someone from behind where you can’t see their face and there is no referee watching is ultrahazardous behavior.</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28DA470D-58CF-5551-18FC-1F4362267C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DF06EF-2634-457E-B525-94811E36987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76103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78AE5-1F55-5E29-84DC-FA44CF643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FA6093-FBE8-AF6B-00FB-27E709253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432ED4-B102-FC7C-4EBE-6FDE1E73C303}"/>
              </a:ext>
            </a:extLst>
          </p:cNvPr>
          <p:cNvSpPr>
            <a:spLocks noGrp="1"/>
          </p:cNvSpPr>
          <p:nvPr>
            <p:ph type="body" idx="1"/>
          </p:nvPr>
        </p:nvSpPr>
        <p:spPr/>
        <p:txBody>
          <a:bodyPr/>
          <a:lstStyle/>
          <a:p>
            <a:endParaRPr lang="en-US" sz="1400" dirty="0"/>
          </a:p>
        </p:txBody>
      </p:sp>
      <p:sp>
        <p:nvSpPr>
          <p:cNvPr id="4" name="Slide Number Placeholder 3">
            <a:extLst>
              <a:ext uri="{FF2B5EF4-FFF2-40B4-BE49-F238E27FC236}">
                <a16:creationId xmlns:a16="http://schemas.microsoft.com/office/drawing/2014/main" id="{A427BC6F-EAC8-FB90-3BDF-F44D021727A7}"/>
              </a:ext>
            </a:extLst>
          </p:cNvPr>
          <p:cNvSpPr>
            <a:spLocks noGrp="1"/>
          </p:cNvSpPr>
          <p:nvPr>
            <p:ph type="sldNum" sz="quarter" idx="5"/>
          </p:nvPr>
        </p:nvSpPr>
        <p:spPr/>
        <p:txBody>
          <a:bodyPr/>
          <a:lstStyle/>
          <a:p>
            <a:fld id="{F2DF06EF-2634-457E-B525-94811E369875}" type="slidenum">
              <a:rPr lang="en-US" smtClean="0"/>
              <a:t>18</a:t>
            </a:fld>
            <a:endParaRPr lang="en-US"/>
          </a:p>
        </p:txBody>
      </p:sp>
    </p:spTree>
    <p:extLst>
      <p:ext uri="{BB962C8B-B14F-4D97-AF65-F5344CB8AC3E}">
        <p14:creationId xmlns:p14="http://schemas.microsoft.com/office/powerpoint/2010/main" val="2149737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DF06EF-2634-457E-B525-94811E369875}" type="slidenum">
              <a:rPr lang="en-US" smtClean="0"/>
              <a:t>19</a:t>
            </a:fld>
            <a:endParaRPr lang="en-US"/>
          </a:p>
        </p:txBody>
      </p:sp>
    </p:spTree>
    <p:extLst>
      <p:ext uri="{BB962C8B-B14F-4D97-AF65-F5344CB8AC3E}">
        <p14:creationId xmlns:p14="http://schemas.microsoft.com/office/powerpoint/2010/main" val="1774006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9DE11-24C1-4AA6-0446-57D631AC2581}"/>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C8CE3542-21AD-F834-9ACA-A016225BB5C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B2603976-CF5D-889E-7222-27C71CEDDCD5}"/>
              </a:ext>
            </a:extLst>
          </p:cNvPr>
          <p:cNvSpPr>
            <a:spLocks noGrp="1"/>
          </p:cNvSpPr>
          <p:nvPr>
            <p:ph type="dt" sz="half" idx="10"/>
          </p:nvPr>
        </p:nvSpPr>
        <p:spPr/>
        <p:txBody>
          <a:bodyPr/>
          <a:lstStyle/>
          <a:p>
            <a:fld id="{60143005-1768-4739-91A4-38D4D5D0EC9A}" type="datetime1">
              <a:rPr lang="en-US" smtClean="0"/>
              <a:t>4/28/2025</a:t>
            </a:fld>
            <a:endParaRPr lang="en-US"/>
          </a:p>
        </p:txBody>
      </p:sp>
      <p:sp>
        <p:nvSpPr>
          <p:cNvPr id="5" name="Footer Placeholder 4">
            <a:extLst>
              <a:ext uri="{FF2B5EF4-FFF2-40B4-BE49-F238E27FC236}">
                <a16:creationId xmlns:a16="http://schemas.microsoft.com/office/drawing/2014/main" id="{E5D42FC4-73B6-796A-1F69-CBD153D85C69}"/>
              </a:ext>
            </a:extLst>
          </p:cNvPr>
          <p:cNvSpPr>
            <a:spLocks noGrp="1"/>
          </p:cNvSpPr>
          <p:nvPr>
            <p:ph type="ftr" sz="quarter" idx="11"/>
          </p:nvPr>
        </p:nvSpPr>
        <p:spPr/>
        <p:txBody>
          <a:bodyPr/>
          <a:lstStyle/>
          <a:p>
            <a:r>
              <a:rPr lang="en-US"/>
              <a:t>NCSF Consent Counts</a:t>
            </a:r>
          </a:p>
        </p:txBody>
      </p:sp>
      <p:sp>
        <p:nvSpPr>
          <p:cNvPr id="6" name="Slide Number Placeholder 5">
            <a:extLst>
              <a:ext uri="{FF2B5EF4-FFF2-40B4-BE49-F238E27FC236}">
                <a16:creationId xmlns:a16="http://schemas.microsoft.com/office/drawing/2014/main" id="{83EA789D-6DB0-26CA-AE15-0C2869EC8B2F}"/>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832807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6B3B2-3FB9-25EA-7D26-0EC4E525BC4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9730E49-4665-0D0F-18A7-F7FE75CA12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AEA307-2942-C3DF-CAE1-1408D36089C3}"/>
              </a:ext>
            </a:extLst>
          </p:cNvPr>
          <p:cNvSpPr>
            <a:spLocks noGrp="1"/>
          </p:cNvSpPr>
          <p:nvPr>
            <p:ph type="dt" sz="half" idx="10"/>
          </p:nvPr>
        </p:nvSpPr>
        <p:spPr/>
        <p:txBody>
          <a:bodyPr/>
          <a:lstStyle/>
          <a:p>
            <a:fld id="{724069A9-4FFD-401A-85C3-D2410C38468D}" type="datetime1">
              <a:rPr lang="en-US" smtClean="0"/>
              <a:t>4/28/2025</a:t>
            </a:fld>
            <a:endParaRPr lang="en-US"/>
          </a:p>
        </p:txBody>
      </p:sp>
      <p:sp>
        <p:nvSpPr>
          <p:cNvPr id="5" name="Footer Placeholder 4">
            <a:extLst>
              <a:ext uri="{FF2B5EF4-FFF2-40B4-BE49-F238E27FC236}">
                <a16:creationId xmlns:a16="http://schemas.microsoft.com/office/drawing/2014/main" id="{0C4DD00F-2676-0F10-931E-B5084917B33F}"/>
              </a:ext>
            </a:extLst>
          </p:cNvPr>
          <p:cNvSpPr>
            <a:spLocks noGrp="1"/>
          </p:cNvSpPr>
          <p:nvPr>
            <p:ph type="ftr" sz="quarter" idx="11"/>
          </p:nvPr>
        </p:nvSpPr>
        <p:spPr/>
        <p:txBody>
          <a:bodyPr/>
          <a:lstStyle/>
          <a:p>
            <a:r>
              <a:rPr lang="en-US"/>
              <a:t>National Coalition for Sexual Freedom</a:t>
            </a:r>
            <a:endParaRPr lang="en-US" dirty="0"/>
          </a:p>
        </p:txBody>
      </p:sp>
      <p:sp>
        <p:nvSpPr>
          <p:cNvPr id="6" name="Slide Number Placeholder 5">
            <a:extLst>
              <a:ext uri="{FF2B5EF4-FFF2-40B4-BE49-F238E27FC236}">
                <a16:creationId xmlns:a16="http://schemas.microsoft.com/office/drawing/2014/main" id="{405A66BC-BBB9-CFB2-A3D4-817922DC4939}"/>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1297328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592A-2E49-A8DE-D20F-57D343F07CFE}"/>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6ED433CF-305F-2016-43E9-8A5A2E3E116D}"/>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EA91CF-0071-3588-8D4C-BF646632A59F}"/>
              </a:ext>
            </a:extLst>
          </p:cNvPr>
          <p:cNvSpPr>
            <a:spLocks noGrp="1"/>
          </p:cNvSpPr>
          <p:nvPr>
            <p:ph type="dt" sz="half" idx="10"/>
          </p:nvPr>
        </p:nvSpPr>
        <p:spPr/>
        <p:txBody>
          <a:bodyPr/>
          <a:lstStyle/>
          <a:p>
            <a:fld id="{67A82740-FBC9-4A8B-8903-A0A9E4BA842F}" type="datetime1">
              <a:rPr lang="en-US" smtClean="0"/>
              <a:t>4/28/2025</a:t>
            </a:fld>
            <a:endParaRPr lang="en-US"/>
          </a:p>
        </p:txBody>
      </p:sp>
      <p:sp>
        <p:nvSpPr>
          <p:cNvPr id="5" name="Footer Placeholder 4">
            <a:extLst>
              <a:ext uri="{FF2B5EF4-FFF2-40B4-BE49-F238E27FC236}">
                <a16:creationId xmlns:a16="http://schemas.microsoft.com/office/drawing/2014/main" id="{6AFFB99D-38BC-FA82-9D47-4E32C9FD8FB6}"/>
              </a:ext>
            </a:extLst>
          </p:cNvPr>
          <p:cNvSpPr>
            <a:spLocks noGrp="1"/>
          </p:cNvSpPr>
          <p:nvPr>
            <p:ph type="ftr" sz="quarter" idx="11"/>
          </p:nvPr>
        </p:nvSpPr>
        <p:spPr/>
        <p:txBody>
          <a:bodyPr/>
          <a:lstStyle/>
          <a:p>
            <a:r>
              <a:rPr lang="en-US"/>
              <a:t>NCSF Consent Counts</a:t>
            </a:r>
          </a:p>
        </p:txBody>
      </p:sp>
      <p:sp>
        <p:nvSpPr>
          <p:cNvPr id="6" name="Slide Number Placeholder 5">
            <a:extLst>
              <a:ext uri="{FF2B5EF4-FFF2-40B4-BE49-F238E27FC236}">
                <a16:creationId xmlns:a16="http://schemas.microsoft.com/office/drawing/2014/main" id="{33B340DF-BCAE-B084-2C9D-C1D97C102936}"/>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2853030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20B71-6104-246F-08F0-09375A0F0D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677E947-4966-6318-3B58-A3B1502EE0C3}"/>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DCBC37-A564-35CD-1527-3A298C844C07}"/>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17F78D2-71E8-45A3-6563-F3A490A41952}"/>
              </a:ext>
            </a:extLst>
          </p:cNvPr>
          <p:cNvSpPr>
            <a:spLocks noGrp="1"/>
          </p:cNvSpPr>
          <p:nvPr>
            <p:ph type="dt" sz="half" idx="10"/>
          </p:nvPr>
        </p:nvSpPr>
        <p:spPr/>
        <p:txBody>
          <a:bodyPr/>
          <a:lstStyle/>
          <a:p>
            <a:fld id="{7B37F4C1-7893-4921-BB61-F5C1D0A094B2}" type="datetime1">
              <a:rPr lang="en-US" smtClean="0"/>
              <a:t>4/28/2025</a:t>
            </a:fld>
            <a:endParaRPr lang="en-US"/>
          </a:p>
        </p:txBody>
      </p:sp>
      <p:sp>
        <p:nvSpPr>
          <p:cNvPr id="6" name="Footer Placeholder 5">
            <a:extLst>
              <a:ext uri="{FF2B5EF4-FFF2-40B4-BE49-F238E27FC236}">
                <a16:creationId xmlns:a16="http://schemas.microsoft.com/office/drawing/2014/main" id="{D2B0C1B8-C5E5-6176-8367-5A2EB2ECD1AF}"/>
              </a:ext>
            </a:extLst>
          </p:cNvPr>
          <p:cNvSpPr>
            <a:spLocks noGrp="1"/>
          </p:cNvSpPr>
          <p:nvPr>
            <p:ph type="ftr" sz="quarter" idx="11"/>
          </p:nvPr>
        </p:nvSpPr>
        <p:spPr/>
        <p:txBody>
          <a:bodyPr/>
          <a:lstStyle/>
          <a:p>
            <a:r>
              <a:rPr lang="en-US"/>
              <a:t>NCSF Consent Counts</a:t>
            </a:r>
          </a:p>
        </p:txBody>
      </p:sp>
      <p:sp>
        <p:nvSpPr>
          <p:cNvPr id="7" name="Slide Number Placeholder 6">
            <a:extLst>
              <a:ext uri="{FF2B5EF4-FFF2-40B4-BE49-F238E27FC236}">
                <a16:creationId xmlns:a16="http://schemas.microsoft.com/office/drawing/2014/main" id="{E325C573-6489-65AA-EDFD-1E3287D82BF2}"/>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412928781"/>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C6618-E799-ACA1-458A-54155BEE6E26}"/>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8612673-88EE-C991-5BC9-EDE9AD3CD30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DCE988E-8B3E-C817-19B3-DC49F6CD13A7}"/>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F78561B-B2D6-F536-5D50-3C073555481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7339F8A-4715-BCCB-9B4D-90635DBB801F}"/>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43D8DEA-C9A9-A9DE-197A-D94484BCC700}"/>
              </a:ext>
            </a:extLst>
          </p:cNvPr>
          <p:cNvSpPr>
            <a:spLocks noGrp="1"/>
          </p:cNvSpPr>
          <p:nvPr>
            <p:ph type="dt" sz="half" idx="10"/>
          </p:nvPr>
        </p:nvSpPr>
        <p:spPr/>
        <p:txBody>
          <a:bodyPr/>
          <a:lstStyle/>
          <a:p>
            <a:fld id="{7B37F4C1-7893-4921-BB61-F5C1D0A094B2}" type="datetime1">
              <a:rPr lang="en-US" smtClean="0"/>
              <a:t>4/28/2025</a:t>
            </a:fld>
            <a:endParaRPr lang="en-US"/>
          </a:p>
        </p:txBody>
      </p:sp>
      <p:sp>
        <p:nvSpPr>
          <p:cNvPr id="8" name="Footer Placeholder 7">
            <a:extLst>
              <a:ext uri="{FF2B5EF4-FFF2-40B4-BE49-F238E27FC236}">
                <a16:creationId xmlns:a16="http://schemas.microsoft.com/office/drawing/2014/main" id="{4C7731DA-A775-52E1-BD6D-D00F805E08F4}"/>
              </a:ext>
            </a:extLst>
          </p:cNvPr>
          <p:cNvSpPr>
            <a:spLocks noGrp="1"/>
          </p:cNvSpPr>
          <p:nvPr>
            <p:ph type="ftr" sz="quarter" idx="11"/>
          </p:nvPr>
        </p:nvSpPr>
        <p:spPr/>
        <p:txBody>
          <a:bodyPr/>
          <a:lstStyle/>
          <a:p>
            <a:r>
              <a:rPr lang="en-US"/>
              <a:t>NCSF Consent Counts</a:t>
            </a:r>
          </a:p>
        </p:txBody>
      </p:sp>
      <p:sp>
        <p:nvSpPr>
          <p:cNvPr id="9" name="Slide Number Placeholder 8">
            <a:extLst>
              <a:ext uri="{FF2B5EF4-FFF2-40B4-BE49-F238E27FC236}">
                <a16:creationId xmlns:a16="http://schemas.microsoft.com/office/drawing/2014/main" id="{FE580A61-0A25-3F2A-0BAA-C6081AB1C19C}"/>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1207688429"/>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4321F-49CF-5122-5DE4-CC5525F6B30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1CF71AF-F9E0-3655-D00F-03C40610435A}"/>
              </a:ext>
            </a:extLst>
          </p:cNvPr>
          <p:cNvSpPr>
            <a:spLocks noGrp="1"/>
          </p:cNvSpPr>
          <p:nvPr>
            <p:ph type="dt" sz="half" idx="10"/>
          </p:nvPr>
        </p:nvSpPr>
        <p:spPr/>
        <p:txBody>
          <a:bodyPr/>
          <a:lstStyle/>
          <a:p>
            <a:fld id="{6F42943A-D88D-4460-9AB5-BD73B5B46105}" type="datetime1">
              <a:rPr lang="en-US" smtClean="0"/>
              <a:t>4/28/2025</a:t>
            </a:fld>
            <a:endParaRPr lang="en-US"/>
          </a:p>
        </p:txBody>
      </p:sp>
      <p:sp>
        <p:nvSpPr>
          <p:cNvPr id="4" name="Footer Placeholder 3">
            <a:extLst>
              <a:ext uri="{FF2B5EF4-FFF2-40B4-BE49-F238E27FC236}">
                <a16:creationId xmlns:a16="http://schemas.microsoft.com/office/drawing/2014/main" id="{0EA2C71D-997E-85DA-B984-AF23101C8D1D}"/>
              </a:ext>
            </a:extLst>
          </p:cNvPr>
          <p:cNvSpPr>
            <a:spLocks noGrp="1"/>
          </p:cNvSpPr>
          <p:nvPr>
            <p:ph type="ftr" sz="quarter" idx="11"/>
          </p:nvPr>
        </p:nvSpPr>
        <p:spPr/>
        <p:txBody>
          <a:bodyPr/>
          <a:lstStyle/>
          <a:p>
            <a:r>
              <a:rPr lang="en-US"/>
              <a:t>NCSF Consent Counts</a:t>
            </a:r>
          </a:p>
        </p:txBody>
      </p:sp>
      <p:sp>
        <p:nvSpPr>
          <p:cNvPr id="5" name="Slide Number Placeholder 4">
            <a:extLst>
              <a:ext uri="{FF2B5EF4-FFF2-40B4-BE49-F238E27FC236}">
                <a16:creationId xmlns:a16="http://schemas.microsoft.com/office/drawing/2014/main" id="{73494BF2-B382-9894-2AD4-20E530A37E7D}"/>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3731347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0FAF6E-848E-655D-406D-819151FC65A9}"/>
              </a:ext>
            </a:extLst>
          </p:cNvPr>
          <p:cNvSpPr>
            <a:spLocks noGrp="1"/>
          </p:cNvSpPr>
          <p:nvPr>
            <p:ph type="dt" sz="half" idx="10"/>
          </p:nvPr>
        </p:nvSpPr>
        <p:spPr/>
        <p:txBody>
          <a:bodyPr/>
          <a:lstStyle/>
          <a:p>
            <a:fld id="{2DFDBBD6-3FC1-4D99-A989-4749E39EF857}" type="datetime1">
              <a:rPr lang="en-US" smtClean="0"/>
              <a:t>4/28/2025</a:t>
            </a:fld>
            <a:endParaRPr lang="en-US"/>
          </a:p>
        </p:txBody>
      </p:sp>
      <p:sp>
        <p:nvSpPr>
          <p:cNvPr id="3" name="Footer Placeholder 2">
            <a:extLst>
              <a:ext uri="{FF2B5EF4-FFF2-40B4-BE49-F238E27FC236}">
                <a16:creationId xmlns:a16="http://schemas.microsoft.com/office/drawing/2014/main" id="{6C6BD03B-E5E1-07FE-6058-607B51BE5AC9}"/>
              </a:ext>
            </a:extLst>
          </p:cNvPr>
          <p:cNvSpPr>
            <a:spLocks noGrp="1"/>
          </p:cNvSpPr>
          <p:nvPr>
            <p:ph type="ftr" sz="quarter" idx="11"/>
          </p:nvPr>
        </p:nvSpPr>
        <p:spPr/>
        <p:txBody>
          <a:bodyPr/>
          <a:lstStyle/>
          <a:p>
            <a:r>
              <a:rPr lang="en-US"/>
              <a:t>NCSF Consent Counts</a:t>
            </a:r>
          </a:p>
        </p:txBody>
      </p:sp>
      <p:sp>
        <p:nvSpPr>
          <p:cNvPr id="4" name="Slide Number Placeholder 3">
            <a:extLst>
              <a:ext uri="{FF2B5EF4-FFF2-40B4-BE49-F238E27FC236}">
                <a16:creationId xmlns:a16="http://schemas.microsoft.com/office/drawing/2014/main" id="{A78842F8-5402-272D-388A-CEDDB2B83C06}"/>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1094047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11CC2-5FBC-FE7D-A13C-491A343E669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9224611-D448-61AC-DC6D-DD2F2964158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E5281A2-5ED5-B337-7134-FFFF1F99FB8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BA56281-69BD-2BB9-CD0A-5562F5B9BD96}"/>
              </a:ext>
            </a:extLst>
          </p:cNvPr>
          <p:cNvSpPr>
            <a:spLocks noGrp="1"/>
          </p:cNvSpPr>
          <p:nvPr>
            <p:ph type="dt" sz="half" idx="10"/>
          </p:nvPr>
        </p:nvSpPr>
        <p:spPr/>
        <p:txBody>
          <a:bodyPr/>
          <a:lstStyle/>
          <a:p>
            <a:fld id="{678AB255-AFA5-4194-A610-1D9DA86C3D3D}" type="datetime1">
              <a:rPr lang="en-US" smtClean="0"/>
              <a:t>4/28/2025</a:t>
            </a:fld>
            <a:endParaRPr lang="en-US"/>
          </a:p>
        </p:txBody>
      </p:sp>
      <p:sp>
        <p:nvSpPr>
          <p:cNvPr id="6" name="Footer Placeholder 5">
            <a:extLst>
              <a:ext uri="{FF2B5EF4-FFF2-40B4-BE49-F238E27FC236}">
                <a16:creationId xmlns:a16="http://schemas.microsoft.com/office/drawing/2014/main" id="{24EE57EF-C6A1-943C-E31B-CA2F5EB37BA4}"/>
              </a:ext>
            </a:extLst>
          </p:cNvPr>
          <p:cNvSpPr>
            <a:spLocks noGrp="1"/>
          </p:cNvSpPr>
          <p:nvPr>
            <p:ph type="ftr" sz="quarter" idx="11"/>
          </p:nvPr>
        </p:nvSpPr>
        <p:spPr/>
        <p:txBody>
          <a:bodyPr/>
          <a:lstStyle/>
          <a:p>
            <a:r>
              <a:rPr lang="en-US"/>
              <a:t>NCSF Consent Counts</a:t>
            </a:r>
          </a:p>
        </p:txBody>
      </p:sp>
      <p:sp>
        <p:nvSpPr>
          <p:cNvPr id="7" name="Slide Number Placeholder 6">
            <a:extLst>
              <a:ext uri="{FF2B5EF4-FFF2-40B4-BE49-F238E27FC236}">
                <a16:creationId xmlns:a16="http://schemas.microsoft.com/office/drawing/2014/main" id="{0A78CE6A-2523-EC5A-9181-1F3CC78DADBF}"/>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522444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93D6E-C631-CFBC-1CC6-5942A61CFDA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8945DB2-07E9-AD20-C258-1DA6BA30D2EF}"/>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ADC1AF79-C7EF-08AC-B426-B04D79D1136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6555AC99-3257-A5A5-0500-668F128DA7AD}"/>
              </a:ext>
            </a:extLst>
          </p:cNvPr>
          <p:cNvSpPr>
            <a:spLocks noGrp="1"/>
          </p:cNvSpPr>
          <p:nvPr>
            <p:ph type="dt" sz="half" idx="10"/>
          </p:nvPr>
        </p:nvSpPr>
        <p:spPr/>
        <p:txBody>
          <a:bodyPr/>
          <a:lstStyle/>
          <a:p>
            <a:fld id="{545358E6-1D1C-4C58-8D38-EF597C671ED2}" type="datetime1">
              <a:rPr lang="en-US" smtClean="0"/>
              <a:t>4/28/2025</a:t>
            </a:fld>
            <a:endParaRPr lang="en-US"/>
          </a:p>
        </p:txBody>
      </p:sp>
      <p:sp>
        <p:nvSpPr>
          <p:cNvPr id="6" name="Footer Placeholder 5">
            <a:extLst>
              <a:ext uri="{FF2B5EF4-FFF2-40B4-BE49-F238E27FC236}">
                <a16:creationId xmlns:a16="http://schemas.microsoft.com/office/drawing/2014/main" id="{65A3E11D-C025-A4D1-E117-72320FE5ABF1}"/>
              </a:ext>
            </a:extLst>
          </p:cNvPr>
          <p:cNvSpPr>
            <a:spLocks noGrp="1"/>
          </p:cNvSpPr>
          <p:nvPr>
            <p:ph type="ftr" sz="quarter" idx="11"/>
          </p:nvPr>
        </p:nvSpPr>
        <p:spPr/>
        <p:txBody>
          <a:bodyPr/>
          <a:lstStyle/>
          <a:p>
            <a:r>
              <a:rPr lang="en-US"/>
              <a:t>NCSF Consent Counts</a:t>
            </a:r>
          </a:p>
        </p:txBody>
      </p:sp>
      <p:sp>
        <p:nvSpPr>
          <p:cNvPr id="7" name="Slide Number Placeholder 6">
            <a:extLst>
              <a:ext uri="{FF2B5EF4-FFF2-40B4-BE49-F238E27FC236}">
                <a16:creationId xmlns:a16="http://schemas.microsoft.com/office/drawing/2014/main" id="{F1E52816-9904-E176-2D32-EE515FB89A7D}"/>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4181673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C896E-9A87-5B87-018A-D78C5421EF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8DA3834-3AD9-CFEC-B27E-6796C25682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138712-D36A-1D63-FE47-CA693FA12AE1}"/>
              </a:ext>
            </a:extLst>
          </p:cNvPr>
          <p:cNvSpPr>
            <a:spLocks noGrp="1"/>
          </p:cNvSpPr>
          <p:nvPr>
            <p:ph type="dt" sz="half" idx="10"/>
          </p:nvPr>
        </p:nvSpPr>
        <p:spPr/>
        <p:txBody>
          <a:bodyPr/>
          <a:lstStyle/>
          <a:p>
            <a:fld id="{91CA3D8D-4382-4CC2-8189-9E4192898892}" type="datetime1">
              <a:rPr lang="en-US" smtClean="0"/>
              <a:t>4/28/2025</a:t>
            </a:fld>
            <a:endParaRPr lang="en-US"/>
          </a:p>
        </p:txBody>
      </p:sp>
      <p:sp>
        <p:nvSpPr>
          <p:cNvPr id="5" name="Footer Placeholder 4">
            <a:extLst>
              <a:ext uri="{FF2B5EF4-FFF2-40B4-BE49-F238E27FC236}">
                <a16:creationId xmlns:a16="http://schemas.microsoft.com/office/drawing/2014/main" id="{9BED9FDA-4B96-E65D-B87C-BB5D0A3E0B0B}"/>
              </a:ext>
            </a:extLst>
          </p:cNvPr>
          <p:cNvSpPr>
            <a:spLocks noGrp="1"/>
          </p:cNvSpPr>
          <p:nvPr>
            <p:ph type="ftr" sz="quarter" idx="11"/>
          </p:nvPr>
        </p:nvSpPr>
        <p:spPr/>
        <p:txBody>
          <a:bodyPr/>
          <a:lstStyle/>
          <a:p>
            <a:r>
              <a:rPr lang="en-US"/>
              <a:t>NCSF Consent Counts</a:t>
            </a:r>
          </a:p>
        </p:txBody>
      </p:sp>
      <p:sp>
        <p:nvSpPr>
          <p:cNvPr id="6" name="Slide Number Placeholder 5">
            <a:extLst>
              <a:ext uri="{FF2B5EF4-FFF2-40B4-BE49-F238E27FC236}">
                <a16:creationId xmlns:a16="http://schemas.microsoft.com/office/drawing/2014/main" id="{5EF5B4B7-907E-F944-252C-C7D969A219DC}"/>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1820033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B2A512-C90C-B830-BD5B-481D844A6D3D}"/>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A1C6702-9665-CC41-DCA3-B613651C792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50F4A5-F774-C74B-9A8B-70846209A94E}"/>
              </a:ext>
            </a:extLst>
          </p:cNvPr>
          <p:cNvSpPr>
            <a:spLocks noGrp="1"/>
          </p:cNvSpPr>
          <p:nvPr>
            <p:ph type="dt" sz="half" idx="10"/>
          </p:nvPr>
        </p:nvSpPr>
        <p:spPr/>
        <p:txBody>
          <a:bodyPr/>
          <a:lstStyle/>
          <a:p>
            <a:fld id="{65DB31CA-CA9F-46B0-818F-1134212AACA1}" type="datetime1">
              <a:rPr lang="en-US" smtClean="0"/>
              <a:t>4/28/2025</a:t>
            </a:fld>
            <a:endParaRPr lang="en-US"/>
          </a:p>
        </p:txBody>
      </p:sp>
      <p:sp>
        <p:nvSpPr>
          <p:cNvPr id="5" name="Footer Placeholder 4">
            <a:extLst>
              <a:ext uri="{FF2B5EF4-FFF2-40B4-BE49-F238E27FC236}">
                <a16:creationId xmlns:a16="http://schemas.microsoft.com/office/drawing/2014/main" id="{701FE5D7-A9A7-A0FF-8584-DECB3D80BAD8}"/>
              </a:ext>
            </a:extLst>
          </p:cNvPr>
          <p:cNvSpPr>
            <a:spLocks noGrp="1"/>
          </p:cNvSpPr>
          <p:nvPr>
            <p:ph type="ftr" sz="quarter" idx="11"/>
          </p:nvPr>
        </p:nvSpPr>
        <p:spPr/>
        <p:txBody>
          <a:bodyPr/>
          <a:lstStyle/>
          <a:p>
            <a:r>
              <a:rPr lang="en-US"/>
              <a:t>NCSF Consent Counts</a:t>
            </a:r>
          </a:p>
        </p:txBody>
      </p:sp>
      <p:sp>
        <p:nvSpPr>
          <p:cNvPr id="6" name="Slide Number Placeholder 5">
            <a:extLst>
              <a:ext uri="{FF2B5EF4-FFF2-40B4-BE49-F238E27FC236}">
                <a16:creationId xmlns:a16="http://schemas.microsoft.com/office/drawing/2014/main" id="{1C54960F-332D-9CA9-21AB-97D3C3193FCE}"/>
              </a:ext>
            </a:extLst>
          </p:cNvPr>
          <p:cNvSpPr>
            <a:spLocks noGrp="1"/>
          </p:cNvSpPr>
          <p:nvPr>
            <p:ph type="sldNum" sz="quarter" idx="12"/>
          </p:nvPr>
        </p:nvSpPr>
        <p:spPr/>
        <p:txBody>
          <a:bodyPr/>
          <a:lstStyle/>
          <a:p>
            <a:fld id="{5F79442F-8321-42F3-9B22-037053396911}" type="slidenum">
              <a:rPr lang="en-US" smtClean="0"/>
              <a:t>‹#›</a:t>
            </a:fld>
            <a:endParaRPr lang="en-US"/>
          </a:p>
        </p:txBody>
      </p:sp>
    </p:spTree>
    <p:extLst>
      <p:ext uri="{BB962C8B-B14F-4D97-AF65-F5344CB8AC3E}">
        <p14:creationId xmlns:p14="http://schemas.microsoft.com/office/powerpoint/2010/main" val="645547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BB3E15-A420-4A06-856F-58F445A4D262}" type="datetime1">
              <a:rPr lang="en-US" smtClean="0"/>
              <a:t>4/28/2025</a:t>
            </a:fld>
            <a:endParaRPr lang="en-US"/>
          </a:p>
        </p:txBody>
      </p:sp>
      <p:sp>
        <p:nvSpPr>
          <p:cNvPr id="6" name="Footer Placeholder 5"/>
          <p:cNvSpPr>
            <a:spLocks noGrp="1"/>
          </p:cNvSpPr>
          <p:nvPr>
            <p:ph type="ftr" sz="quarter" idx="11"/>
          </p:nvPr>
        </p:nvSpPr>
        <p:spPr/>
        <p:txBody>
          <a:bodyPr/>
          <a:lstStyle/>
          <a:p>
            <a:r>
              <a:rPr lang="en-US"/>
              <a:t>NCSF Consent Counts</a:t>
            </a:r>
          </a:p>
        </p:txBody>
      </p:sp>
      <p:sp>
        <p:nvSpPr>
          <p:cNvPr id="7" name="Slide Number Placeholder 6"/>
          <p:cNvSpPr>
            <a:spLocks noGrp="1"/>
          </p:cNvSpPr>
          <p:nvPr>
            <p:ph type="sldNum" sz="quarter" idx="12"/>
          </p:nvPr>
        </p:nvSpPr>
        <p:spPr/>
        <p:txBody>
          <a:bodyPr/>
          <a:lstStyle/>
          <a:p>
            <a:fld id="{5F79442F-8321-42F3-9B22-037053396911}"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43639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979B33-8D1F-79E3-67D3-92CC5E841562}"/>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1A02889-0C70-BD9B-209D-90F71B32656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6597F4-D0E3-1E34-52F4-AB3BD26D6F1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7B37F4C1-7893-4921-BB61-F5C1D0A094B2}" type="datetime1">
              <a:rPr lang="en-US" smtClean="0"/>
              <a:t>4/28/2025</a:t>
            </a:fld>
            <a:endParaRPr lang="en-US"/>
          </a:p>
        </p:txBody>
      </p:sp>
      <p:sp>
        <p:nvSpPr>
          <p:cNvPr id="5" name="Footer Placeholder 4">
            <a:extLst>
              <a:ext uri="{FF2B5EF4-FFF2-40B4-BE49-F238E27FC236}">
                <a16:creationId xmlns:a16="http://schemas.microsoft.com/office/drawing/2014/main" id="{63E7147D-1E80-5E60-6176-B404071F463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r>
              <a:rPr lang="en-US"/>
              <a:t>NCSF Consent Counts</a:t>
            </a:r>
          </a:p>
        </p:txBody>
      </p:sp>
      <p:sp>
        <p:nvSpPr>
          <p:cNvPr id="6" name="Slide Number Placeholder 5">
            <a:extLst>
              <a:ext uri="{FF2B5EF4-FFF2-40B4-BE49-F238E27FC236}">
                <a16:creationId xmlns:a16="http://schemas.microsoft.com/office/drawing/2014/main" id="{6A4FCD3F-598D-C391-E5AC-C95C6AFBF18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5F79442F-8321-42F3-9B22-037053396911}" type="slidenum">
              <a:rPr lang="en-US" smtClean="0"/>
              <a:t>‹#›</a:t>
            </a:fld>
            <a:endParaRPr lang="en-US"/>
          </a:p>
        </p:txBody>
      </p:sp>
    </p:spTree>
    <p:extLst>
      <p:ext uri="{BB962C8B-B14F-4D97-AF65-F5344CB8AC3E}">
        <p14:creationId xmlns:p14="http://schemas.microsoft.com/office/powerpoint/2010/main" val="307680667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jpe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6" name="Rectangle 2055">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9160" y="3577456"/>
            <a:ext cx="8512439" cy="1687814"/>
          </a:xfrm>
        </p:spPr>
        <p:txBody>
          <a:bodyPr vert="horz" lIns="91440" tIns="45720" rIns="91440" bIns="45720" rtlCol="0" anchor="b">
            <a:normAutofit fontScale="90000"/>
          </a:bodyPr>
          <a:lstStyle/>
          <a:p>
            <a:pPr defTabSz="914400"/>
            <a:r>
              <a:rPr lang="en-US" sz="4400" kern="1200" dirty="0">
                <a:solidFill>
                  <a:schemeClr val="tx1"/>
                </a:solidFill>
                <a:latin typeface="+mj-lt"/>
                <a:ea typeface="+mj-ea"/>
                <a:cs typeface="+mj-cs"/>
              </a:rPr>
              <a:t>Choking Laws, Liability and Health Risks</a:t>
            </a:r>
            <a:br>
              <a:rPr lang="en-US" sz="4400" kern="1200" dirty="0">
                <a:solidFill>
                  <a:schemeClr val="tx1"/>
                </a:solidFill>
                <a:latin typeface="+mj-lt"/>
                <a:ea typeface="+mj-ea"/>
                <a:cs typeface="+mj-cs"/>
              </a:rPr>
            </a:br>
            <a:endParaRPr lang="en-US" sz="44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7EAD179D-5D31-5A27-0A12-2376D9CF44F7}"/>
              </a:ext>
            </a:extLst>
          </p:cNvPr>
          <p:cNvSpPr txBox="1"/>
          <p:nvPr/>
        </p:nvSpPr>
        <p:spPr>
          <a:xfrm>
            <a:off x="479160" y="5660607"/>
            <a:ext cx="8182233" cy="552659"/>
          </a:xfrm>
          <a:prstGeom prst="rect">
            <a:avLst/>
          </a:prstGeom>
        </p:spPr>
        <p:txBody>
          <a:bodyPr vert="horz" lIns="91440" tIns="45720" rIns="91440" bIns="45720" rtlCol="0" anchor="t">
            <a:normAutofit/>
          </a:bodyPr>
          <a:lstStyle/>
          <a:p>
            <a:pPr algn="ctr">
              <a:lnSpc>
                <a:spcPct val="90000"/>
              </a:lnSpc>
              <a:spcBef>
                <a:spcPts val="1000"/>
              </a:spcBef>
            </a:pPr>
            <a:r>
              <a:rPr lang="en-US" sz="2400" kern="1200">
                <a:solidFill>
                  <a:schemeClr val="tx1"/>
                </a:solidFill>
                <a:latin typeface="+mn-lt"/>
                <a:ea typeface="+mn-ea"/>
                <a:cs typeface="+mn-cs"/>
              </a:rPr>
              <a:t>NCSFreedom.org </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155431" y="1020950"/>
            <a:ext cx="4829691" cy="188344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8"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5509052"/>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utoShape 2" descr="Image result for national coalition for sexual freedom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9534752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E8B73A-3DA6-5FF8-073B-A08033380939}"/>
              </a:ext>
            </a:extLst>
          </p:cNvPr>
          <p:cNvSpPr>
            <a:spLocks noGrp="1"/>
          </p:cNvSpPr>
          <p:nvPr>
            <p:ph type="title"/>
          </p:nvPr>
        </p:nvSpPr>
        <p:spPr>
          <a:xfrm>
            <a:off x="603504" y="802955"/>
            <a:ext cx="3574747" cy="1454051"/>
          </a:xfrm>
        </p:spPr>
        <p:txBody>
          <a:bodyPr>
            <a:normAutofit/>
          </a:bodyPr>
          <a:lstStyle/>
          <a:p>
            <a:r>
              <a:rPr lang="en-US" sz="3100" b="1" dirty="0">
                <a:solidFill>
                  <a:schemeClr val="tx2"/>
                </a:solidFill>
              </a:rPr>
              <a:t>Agenda</a:t>
            </a:r>
          </a:p>
        </p:txBody>
      </p:sp>
      <p:sp>
        <p:nvSpPr>
          <p:cNvPr id="3" name="Content Placeholder 2">
            <a:extLst>
              <a:ext uri="{FF2B5EF4-FFF2-40B4-BE49-F238E27FC236}">
                <a16:creationId xmlns:a16="http://schemas.microsoft.com/office/drawing/2014/main" id="{221C2AC0-97F1-9053-94E4-748DED1FA379}"/>
              </a:ext>
            </a:extLst>
          </p:cNvPr>
          <p:cNvSpPr>
            <a:spLocks noGrp="1"/>
          </p:cNvSpPr>
          <p:nvPr>
            <p:ph idx="1"/>
          </p:nvPr>
        </p:nvSpPr>
        <p:spPr>
          <a:xfrm>
            <a:off x="585866" y="2057400"/>
            <a:ext cx="3760176" cy="3826717"/>
          </a:xfrm>
        </p:spPr>
        <p:txBody>
          <a:bodyPr anchor="t">
            <a:normAutofit/>
          </a:bodyPr>
          <a:lstStyle/>
          <a:p>
            <a:r>
              <a:rPr lang="en-US" sz="2400" dirty="0">
                <a:solidFill>
                  <a:schemeClr val="tx2"/>
                </a:solidFill>
              </a:rPr>
              <a:t>Definitions</a:t>
            </a:r>
          </a:p>
          <a:p>
            <a:r>
              <a:rPr lang="en-US" sz="2400" dirty="0">
                <a:solidFill>
                  <a:schemeClr val="tx2"/>
                </a:solidFill>
              </a:rPr>
              <a:t>Kink and Choking</a:t>
            </a:r>
          </a:p>
          <a:p>
            <a:r>
              <a:rPr lang="en-US" sz="2400" dirty="0">
                <a:solidFill>
                  <a:schemeClr val="tx2"/>
                </a:solidFill>
              </a:rPr>
              <a:t>NCSF Data</a:t>
            </a:r>
          </a:p>
          <a:p>
            <a:r>
              <a:rPr lang="en-US" sz="2400" dirty="0">
                <a:solidFill>
                  <a:schemeClr val="tx2"/>
                </a:solidFill>
              </a:rPr>
              <a:t>Article Research</a:t>
            </a:r>
          </a:p>
          <a:p>
            <a:r>
              <a:rPr lang="en-US" sz="2400" dirty="0">
                <a:solidFill>
                  <a:schemeClr val="tx2"/>
                </a:solidFill>
              </a:rPr>
              <a:t>Health Risks</a:t>
            </a:r>
          </a:p>
          <a:p>
            <a:r>
              <a:rPr lang="en-US" sz="2400" dirty="0">
                <a:solidFill>
                  <a:schemeClr val="tx2"/>
                </a:solidFill>
              </a:rPr>
              <a:t>Choking is Illegal</a:t>
            </a:r>
          </a:p>
          <a:p>
            <a:r>
              <a:rPr lang="en-US" sz="2400" dirty="0">
                <a:solidFill>
                  <a:schemeClr val="tx2"/>
                </a:solidFill>
              </a:rPr>
              <a:t>Liability Risks</a:t>
            </a:r>
          </a:p>
          <a:p>
            <a:r>
              <a:rPr lang="en-US" sz="2400" dirty="0">
                <a:solidFill>
                  <a:schemeClr val="tx2"/>
                </a:solidFill>
              </a:rPr>
              <a:t>Harm Reduction</a:t>
            </a:r>
          </a:p>
          <a:p>
            <a:endParaRPr lang="en-US" sz="1600" dirty="0">
              <a:solidFill>
                <a:schemeClr val="tx2"/>
              </a:solidFill>
            </a:endParaRPr>
          </a:p>
          <a:p>
            <a:endParaRPr lang="en-US" sz="1600" dirty="0">
              <a:solidFill>
                <a:schemeClr val="tx2"/>
              </a:solidFill>
            </a:endParaRPr>
          </a:p>
          <a:p>
            <a:endParaRPr lang="en-US" sz="1600" dirty="0">
              <a:solidFill>
                <a:schemeClr val="tx2"/>
              </a:solidFill>
            </a:endParaRPr>
          </a:p>
        </p:txBody>
      </p:sp>
      <p:grpSp>
        <p:nvGrpSpPr>
          <p:cNvPr id="17" name="Group 16">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63680" y="-16714"/>
            <a:ext cx="4780320" cy="6874714"/>
            <a:chOff x="5818240" y="-1"/>
            <a:chExt cx="6373761" cy="6874714"/>
          </a:xfrm>
        </p:grpSpPr>
        <p:sp>
          <p:nvSpPr>
            <p:cNvPr id="18" name="Freeform: Shape 17">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3">
            <a:extLst>
              <a:ext uri="{FF2B5EF4-FFF2-40B4-BE49-F238E27FC236}">
                <a16:creationId xmlns:a16="http://schemas.microsoft.com/office/drawing/2014/main" id="{987F04A3-A7EF-9266-C15F-5D31CDEC871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5400000">
            <a:off x="5144643" y="3036738"/>
            <a:ext cx="4379976" cy="170806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a:extLst>
              <a:ext uri="{FF2B5EF4-FFF2-40B4-BE49-F238E27FC236}">
                <a16:creationId xmlns:a16="http://schemas.microsoft.com/office/drawing/2014/main" id="{C26A189E-723B-D3C6-FE65-7681D6293467}"/>
              </a:ext>
            </a:extLst>
          </p:cNvPr>
          <p:cNvSpPr>
            <a:spLocks noGrp="1"/>
          </p:cNvSpPr>
          <p:nvPr>
            <p:ph type="sldNum" sz="quarter" idx="12"/>
          </p:nvPr>
        </p:nvSpPr>
        <p:spPr>
          <a:xfrm>
            <a:off x="6457950" y="6356350"/>
            <a:ext cx="2057400" cy="365125"/>
          </a:xfrm>
        </p:spPr>
        <p:txBody>
          <a:bodyPr>
            <a:normAutofit/>
          </a:bodyPr>
          <a:lstStyle/>
          <a:p>
            <a:pPr>
              <a:spcAft>
                <a:spcPts val="600"/>
              </a:spcAft>
            </a:pPr>
            <a:fld id="{5F79442F-8321-42F3-9B22-037053396911}" type="slidenum">
              <a:rPr lang="en-US" smtClean="0"/>
              <a:pPr>
                <a:spcAft>
                  <a:spcPts val="600"/>
                </a:spcAft>
              </a:pPr>
              <a:t>2</a:t>
            </a:fld>
            <a:endParaRPr lang="en-US"/>
          </a:p>
        </p:txBody>
      </p:sp>
    </p:spTree>
    <p:extLst>
      <p:ext uri="{BB962C8B-B14F-4D97-AF65-F5344CB8AC3E}">
        <p14:creationId xmlns:p14="http://schemas.microsoft.com/office/powerpoint/2010/main" val="39393882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2A630B-4CEF-86BE-C517-09EE2A4EBF7E}"/>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9D5507-CDB0-083F-6E21-9F74B2917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3E3601-620C-5250-1D6D-34AA8C57B72C}"/>
              </a:ext>
            </a:extLst>
          </p:cNvPr>
          <p:cNvSpPr>
            <a:spLocks noGrp="1"/>
          </p:cNvSpPr>
          <p:nvPr>
            <p:ph type="ctrTitle"/>
          </p:nvPr>
        </p:nvSpPr>
        <p:spPr>
          <a:xfrm>
            <a:off x="4670923" y="1676400"/>
            <a:ext cx="3784599" cy="4572000"/>
          </a:xfrm>
        </p:spPr>
        <p:txBody>
          <a:bodyPr>
            <a:normAutofit/>
          </a:bodyPr>
          <a:lstStyle/>
          <a:p>
            <a:pPr algn="l"/>
            <a:r>
              <a:rPr lang="en-US" sz="2800" dirty="0">
                <a:effectLst/>
                <a:latin typeface="Calibri" panose="020F0502020204030204" pitchFamily="34" charset="0"/>
                <a:ea typeface="Calibri" panose="020F0502020204030204" pitchFamily="34" charset="0"/>
                <a:cs typeface="Times New Roman" panose="02020603050405020304" pitchFamily="18" charset="0"/>
              </a:rPr>
              <a:t>“Choking“ in an erotic or sexual context is usually done as a form of strangulation by applying pressure to the neck by the hands or by a ligature to restrict blood flow and/or air flow.</a:t>
            </a:r>
            <a:br>
              <a:rPr lang="en-US" sz="2800" dirty="0">
                <a:effectLst/>
                <a:latin typeface="Calibri" panose="020F0502020204030204" pitchFamily="34" charset="0"/>
                <a:ea typeface="Calibri" panose="020F0502020204030204" pitchFamily="34" charset="0"/>
                <a:cs typeface="Times New Roman" panose="02020603050405020304" pitchFamily="18" charset="0"/>
              </a:rPr>
            </a:br>
            <a:br>
              <a:rPr lang="en-US" sz="28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83C8A327-9958-D330-7B0C-7D75061228F3}"/>
              </a:ext>
            </a:extLst>
          </p:cNvPr>
          <p:cNvPicPr>
            <a:picLocks noChangeAspect="1"/>
          </p:cNvPicPr>
          <p:nvPr/>
        </p:nvPicPr>
        <p:blipFill rotWithShape="1">
          <a:blip r:embed="rId3"/>
          <a:srcRect l="34109" r="29700"/>
          <a:stretch/>
        </p:blipFill>
        <p:spPr>
          <a:xfrm rot="10800000">
            <a:off x="990" y="0"/>
            <a:ext cx="4472089"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TextBox 3">
            <a:extLst>
              <a:ext uri="{FF2B5EF4-FFF2-40B4-BE49-F238E27FC236}">
                <a16:creationId xmlns:a16="http://schemas.microsoft.com/office/drawing/2014/main" id="{0721EF11-181D-CF9F-08DE-9BBAFCC3B1D6}"/>
              </a:ext>
            </a:extLst>
          </p:cNvPr>
          <p:cNvSpPr txBox="1"/>
          <p:nvPr/>
        </p:nvSpPr>
        <p:spPr>
          <a:xfrm>
            <a:off x="5218361" y="914400"/>
            <a:ext cx="2689721" cy="584775"/>
          </a:xfrm>
          <a:prstGeom prst="rect">
            <a:avLst/>
          </a:prstGeom>
          <a:noFill/>
        </p:spPr>
        <p:txBody>
          <a:bodyPr wrap="square" rtlCol="0">
            <a:spAutoFit/>
          </a:bodyPr>
          <a:lstStyle/>
          <a:p>
            <a:r>
              <a:rPr lang="en-US" sz="3200" b="1" dirty="0"/>
              <a:t>Choking</a:t>
            </a:r>
          </a:p>
        </p:txBody>
      </p:sp>
      <p:pic>
        <p:nvPicPr>
          <p:cNvPr id="3" name="Picture 3">
            <a:extLst>
              <a:ext uri="{FF2B5EF4-FFF2-40B4-BE49-F238E27FC236}">
                <a16:creationId xmlns:a16="http://schemas.microsoft.com/office/drawing/2014/main" id="{531A7970-399C-CF98-8403-EFD020B64D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696200" y="6184152"/>
            <a:ext cx="1281866" cy="49989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2404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554152"/>
            <a:ext cx="4306641"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AF551E-E7FE-E20C-5775-7F2AACBDFC46}"/>
              </a:ext>
            </a:extLst>
          </p:cNvPr>
          <p:cNvSpPr>
            <a:spLocks noGrp="1"/>
          </p:cNvSpPr>
          <p:nvPr>
            <p:ph type="title"/>
          </p:nvPr>
        </p:nvSpPr>
        <p:spPr>
          <a:xfrm>
            <a:off x="933804" y="1289765"/>
            <a:ext cx="3059287" cy="4270963"/>
          </a:xfrm>
        </p:spPr>
        <p:txBody>
          <a:bodyPr anchor="ctr">
            <a:normAutofit/>
          </a:bodyPr>
          <a:lstStyle/>
          <a:p>
            <a:pPr algn="ctr"/>
            <a:r>
              <a:rPr lang="en-US" sz="4900" dirty="0">
                <a:solidFill>
                  <a:srgbClr val="FFFFFF"/>
                </a:solidFill>
              </a:rPr>
              <a:t>Harm Reduction = </a:t>
            </a:r>
            <a:br>
              <a:rPr lang="en-US" sz="4900" dirty="0">
                <a:solidFill>
                  <a:srgbClr val="FFFFFF"/>
                </a:solidFill>
              </a:rPr>
            </a:br>
            <a:r>
              <a:rPr lang="en-US" sz="4900" dirty="0">
                <a:solidFill>
                  <a:srgbClr val="FFFFFF"/>
                </a:solidFill>
              </a:rPr>
              <a:t>Breath Play</a:t>
            </a:r>
          </a:p>
        </p:txBody>
      </p:sp>
      <p:sp>
        <p:nvSpPr>
          <p:cNvPr id="14"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374394"/>
            <a:ext cx="128637"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1084507"/>
            <a:ext cx="118159"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9CBE137-2BCB-8EC7-ABC3-A668612088D3}"/>
              </a:ext>
            </a:extLst>
          </p:cNvPr>
          <p:cNvSpPr>
            <a:spLocks noGrp="1"/>
          </p:cNvSpPr>
          <p:nvPr>
            <p:ph idx="1"/>
          </p:nvPr>
        </p:nvSpPr>
        <p:spPr>
          <a:xfrm>
            <a:off x="3993091" y="518400"/>
            <a:ext cx="4696530" cy="5837949"/>
          </a:xfrm>
        </p:spPr>
        <p:txBody>
          <a:bodyPr anchor="ctr">
            <a:normAutofit lnSpcReduction="10000"/>
          </a:bodyPr>
          <a:lstStyle/>
          <a:p>
            <a:pPr marL="0" indent="0">
              <a:buNone/>
            </a:pPr>
            <a:r>
              <a:rPr lang="en-US" sz="2000" b="1" dirty="0">
                <a:solidFill>
                  <a:schemeClr val="tx1">
                    <a:alpha val="80000"/>
                  </a:schemeClr>
                </a:solidFill>
              </a:rPr>
              <a:t>The following is legal in every State and under Explicit Prior Permission and reduces the harm:</a:t>
            </a:r>
          </a:p>
          <a:p>
            <a:endParaRPr lang="en-US" sz="1600" dirty="0">
              <a:solidFill>
                <a:schemeClr val="tx1">
                  <a:alpha val="80000"/>
                </a:schemeClr>
              </a:solidFill>
            </a:endParaRPr>
          </a:p>
          <a:p>
            <a:pPr lvl="1"/>
            <a:r>
              <a:rPr lang="en-US" sz="1600" dirty="0">
                <a:solidFill>
                  <a:schemeClr val="tx1">
                    <a:alpha val="80000"/>
                  </a:schemeClr>
                </a:solidFill>
              </a:rPr>
              <a:t>         Breath play where you tell someone to hold their breath or obstruct their own nose or mouth, or rebreathing in each other’s mouth to get a “high.”</a:t>
            </a:r>
          </a:p>
          <a:p>
            <a:pPr lvl="1"/>
            <a:endParaRPr lang="en-US" sz="1600" dirty="0">
              <a:solidFill>
                <a:schemeClr val="tx1">
                  <a:alpha val="80000"/>
                </a:schemeClr>
              </a:solidFill>
            </a:endParaRPr>
          </a:p>
          <a:p>
            <a:pPr lvl="1"/>
            <a:r>
              <a:rPr lang="en-US" sz="1600" dirty="0">
                <a:solidFill>
                  <a:schemeClr val="tx1">
                    <a:alpha val="80000"/>
                  </a:schemeClr>
                </a:solidFill>
              </a:rPr>
              <a:t>         “Jaw holding” where a hand is placed on someone’s lower jaw, or on the neck without any pressure from pressing or squeezing (typical in pornography depictions of “choking” and in power exchange roleplay).</a:t>
            </a:r>
          </a:p>
          <a:p>
            <a:pPr lvl="1"/>
            <a:endParaRPr lang="en-US" sz="1600" dirty="0">
              <a:solidFill>
                <a:schemeClr val="tx1">
                  <a:alpha val="80000"/>
                </a:schemeClr>
              </a:solidFill>
            </a:endParaRPr>
          </a:p>
          <a:p>
            <a:pPr lvl="1"/>
            <a:r>
              <a:rPr lang="en-US" sz="1600" dirty="0">
                <a:solidFill>
                  <a:schemeClr val="tx1">
                    <a:alpha val="80000"/>
                  </a:schemeClr>
                </a:solidFill>
              </a:rPr>
              <a:t>          Pressing on the collar bone to simulate the pressure of choking without blocking the blood vessels or airway.</a:t>
            </a:r>
          </a:p>
          <a:p>
            <a:pPr lvl="1"/>
            <a:endParaRPr lang="en-US" sz="1600" dirty="0">
              <a:solidFill>
                <a:schemeClr val="tx1">
                  <a:alpha val="80000"/>
                </a:schemeClr>
              </a:solidFill>
            </a:endParaRPr>
          </a:p>
          <a:p>
            <a:pPr lvl="1"/>
            <a:r>
              <a:rPr lang="en-US" sz="1600" dirty="0">
                <a:solidFill>
                  <a:schemeClr val="tx1">
                    <a:alpha val="80000"/>
                  </a:schemeClr>
                </a:solidFill>
              </a:rPr>
              <a:t>         Gags, hoods, and collars that are not intended to impede the normal breathing or circulation of the blood.</a:t>
            </a:r>
          </a:p>
          <a:p>
            <a:pPr lvl="1"/>
            <a:endParaRPr lang="en-US" sz="1600" dirty="0">
              <a:solidFill>
                <a:schemeClr val="tx1">
                  <a:alpha val="80000"/>
                </a:schemeClr>
              </a:solidFill>
            </a:endParaRPr>
          </a:p>
          <a:p>
            <a:pPr lvl="1"/>
            <a:r>
              <a:rPr lang="en-US" sz="1600" dirty="0">
                <a:solidFill>
                  <a:schemeClr val="tx1">
                    <a:alpha val="80000"/>
                  </a:schemeClr>
                </a:solidFill>
              </a:rPr>
              <a:t>           Corseting to simulate obstruction of breathing and create a light-headed feeling.</a:t>
            </a:r>
          </a:p>
        </p:txBody>
      </p:sp>
      <p:sp>
        <p:nvSpPr>
          <p:cNvPr id="4" name="Footer Placeholder 3">
            <a:extLst>
              <a:ext uri="{FF2B5EF4-FFF2-40B4-BE49-F238E27FC236}">
                <a16:creationId xmlns:a16="http://schemas.microsoft.com/office/drawing/2014/main" id="{04AEC09C-B1B9-431F-CAEA-A53EAF5AC1AF}"/>
              </a:ext>
            </a:extLst>
          </p:cNvPr>
          <p:cNvSpPr>
            <a:spLocks noGrp="1"/>
          </p:cNvSpPr>
          <p:nvPr>
            <p:ph type="ftr" sz="quarter" idx="11"/>
          </p:nvPr>
        </p:nvSpPr>
        <p:spPr>
          <a:xfrm rot="16200000">
            <a:off x="7359086" y="1591485"/>
            <a:ext cx="2661070" cy="365125"/>
          </a:xfrm>
        </p:spPr>
        <p:txBody>
          <a:bodyPr>
            <a:normAutofit/>
          </a:bodyPr>
          <a:lstStyle/>
          <a:p>
            <a:pPr>
              <a:spcAft>
                <a:spcPts val="600"/>
              </a:spcAft>
            </a:pPr>
            <a:r>
              <a:rPr lang="en-US">
                <a:solidFill>
                  <a:schemeClr val="tx1">
                    <a:alpha val="60000"/>
                  </a:schemeClr>
                </a:solidFill>
              </a:rPr>
              <a:t>National Coalition for Sexual Freedom</a:t>
            </a:r>
          </a:p>
        </p:txBody>
      </p:sp>
      <p:sp>
        <p:nvSpPr>
          <p:cNvPr id="1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5751820"/>
            <a:ext cx="84319"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sp>
        <p:nvSpPr>
          <p:cNvPr id="5" name="Slide Number Placeholder 4">
            <a:extLst>
              <a:ext uri="{FF2B5EF4-FFF2-40B4-BE49-F238E27FC236}">
                <a16:creationId xmlns:a16="http://schemas.microsoft.com/office/drawing/2014/main" id="{E4AF0407-0C4F-05F6-6BC3-140AC1D4F472}"/>
              </a:ext>
            </a:extLst>
          </p:cNvPr>
          <p:cNvSpPr>
            <a:spLocks noGrp="1"/>
          </p:cNvSpPr>
          <p:nvPr>
            <p:ph type="sldNum" sz="quarter" idx="12"/>
          </p:nvPr>
        </p:nvSpPr>
        <p:spPr>
          <a:xfrm>
            <a:off x="6457950" y="6356350"/>
            <a:ext cx="2057400" cy="365125"/>
          </a:xfrm>
        </p:spPr>
        <p:txBody>
          <a:bodyPr>
            <a:normAutofit/>
          </a:bodyPr>
          <a:lstStyle/>
          <a:p>
            <a:pPr>
              <a:spcAft>
                <a:spcPts val="600"/>
              </a:spcAft>
            </a:pPr>
            <a:fld id="{5F79442F-8321-42F3-9B22-037053396911}" type="slidenum">
              <a:rPr lang="en-US">
                <a:solidFill>
                  <a:schemeClr val="tx1">
                    <a:alpha val="60000"/>
                  </a:schemeClr>
                </a:solidFill>
              </a:rPr>
              <a:pPr>
                <a:spcAft>
                  <a:spcPts val="600"/>
                </a:spcAft>
              </a:pPr>
              <a:t>4</a:t>
            </a:fld>
            <a:endParaRPr lang="en-US">
              <a:solidFill>
                <a:schemeClr val="tx1">
                  <a:alpha val="60000"/>
                </a:schemeClr>
              </a:solidFill>
            </a:endParaRPr>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F4D06906-2C4C-FA66-3E80-08BBD6DDF04D}"/>
              </a:ext>
            </a:extLst>
          </p:cNvPr>
          <p:cNvPicPr>
            <a:picLocks noChangeAspect="1"/>
          </p:cNvPicPr>
          <p:nvPr/>
        </p:nvPicPr>
        <p:blipFill>
          <a:blip r:embed="rId3"/>
          <a:stretch>
            <a:fillRect/>
          </a:stretch>
        </p:blipFill>
        <p:spPr>
          <a:xfrm>
            <a:off x="49222" y="6361455"/>
            <a:ext cx="1272699" cy="496545"/>
          </a:xfrm>
          <a:prstGeom prst="rect">
            <a:avLst/>
          </a:prstGeom>
        </p:spPr>
      </p:pic>
    </p:spTree>
    <p:extLst>
      <p:ext uri="{BB962C8B-B14F-4D97-AF65-F5344CB8AC3E}">
        <p14:creationId xmlns:p14="http://schemas.microsoft.com/office/powerpoint/2010/main" val="1643012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F5EB14A-48CA-6E98-1938-13B42DF91880}"/>
              </a:ext>
            </a:extLst>
          </p:cNvPr>
          <p:cNvSpPr>
            <a:spLocks noGrp="1"/>
          </p:cNvSpPr>
          <p:nvPr>
            <p:ph type="title"/>
          </p:nvPr>
        </p:nvSpPr>
        <p:spPr>
          <a:xfrm>
            <a:off x="228600" y="2501548"/>
            <a:ext cx="2615520" cy="3337464"/>
          </a:xfrm>
        </p:spPr>
        <p:txBody>
          <a:bodyPr vert="horz" lIns="91440" tIns="45720" rIns="91440" bIns="45720" rtlCol="0" anchor="t">
            <a:normAutofit fontScale="90000"/>
          </a:bodyPr>
          <a:lstStyle/>
          <a:p>
            <a:pPr defTabSz="914400"/>
            <a:br>
              <a:rPr lang="en-US" sz="3600" kern="1200" dirty="0">
                <a:solidFill>
                  <a:srgbClr val="FFFFFF"/>
                </a:solidFill>
                <a:latin typeface="+mj-lt"/>
                <a:ea typeface="+mj-ea"/>
                <a:cs typeface="+mj-cs"/>
              </a:rPr>
            </a:br>
            <a:r>
              <a:rPr lang="en-US" sz="3600" kern="1200" dirty="0">
                <a:solidFill>
                  <a:srgbClr val="FFFFFF"/>
                </a:solidFill>
                <a:latin typeface="+mj-lt"/>
                <a:ea typeface="+mj-ea"/>
                <a:cs typeface="+mj-cs"/>
              </a:rPr>
              <a:t>Choking was not taught in foundational S/M, BDSM, Leather </a:t>
            </a:r>
            <a:r>
              <a:rPr lang="en-US" sz="3600" dirty="0">
                <a:solidFill>
                  <a:srgbClr val="FFFFFF"/>
                </a:solidFill>
              </a:rPr>
              <a:t>Manuals</a:t>
            </a:r>
            <a:endParaRPr lang="en-US" sz="4400" kern="1200" dirty="0">
              <a:solidFill>
                <a:srgbClr val="FFFFFF"/>
              </a:solidFill>
              <a:latin typeface="+mj-lt"/>
              <a:ea typeface="+mj-ea"/>
              <a:cs typeface="+mj-cs"/>
            </a:endParaRPr>
          </a:p>
        </p:txBody>
      </p:sp>
      <p:sp>
        <p:nvSpPr>
          <p:cNvPr id="4" name="Footer Placeholder 3">
            <a:extLst>
              <a:ext uri="{FF2B5EF4-FFF2-40B4-BE49-F238E27FC236}">
                <a16:creationId xmlns:a16="http://schemas.microsoft.com/office/drawing/2014/main" id="{74B2315C-203F-DC69-C774-0A2E698C2E8A}"/>
              </a:ext>
            </a:extLst>
          </p:cNvPr>
          <p:cNvSpPr>
            <a:spLocks noGrp="1"/>
          </p:cNvSpPr>
          <p:nvPr>
            <p:ph type="ftr" sz="quarter" idx="11"/>
          </p:nvPr>
        </p:nvSpPr>
        <p:spPr>
          <a:xfrm rot="5400000">
            <a:off x="-1371600" y="2002536"/>
            <a:ext cx="3086100" cy="365760"/>
          </a:xfrm>
        </p:spPr>
        <p:txBody>
          <a:bodyPr vert="horz" lIns="91440" tIns="45720" rIns="91440" bIns="45720" rtlCol="0" anchor="ctr">
            <a:normAutofit/>
          </a:bodyPr>
          <a:lstStyle/>
          <a:p>
            <a:pPr algn="l">
              <a:spcAft>
                <a:spcPts val="600"/>
              </a:spcAft>
            </a:pPr>
            <a:r>
              <a:rPr lang="en-US" sz="1000" kern="1200">
                <a:solidFill>
                  <a:srgbClr val="FFFFFF"/>
                </a:solidFill>
                <a:latin typeface="+mn-lt"/>
                <a:ea typeface="+mn-ea"/>
                <a:cs typeface="+mn-cs"/>
              </a:rPr>
              <a:t>National Coalition for Sexual Freedom</a:t>
            </a:r>
          </a:p>
        </p:txBody>
      </p:sp>
      <p:sp>
        <p:nvSpPr>
          <p:cNvPr id="5" name="Slide Number Placeholder 4">
            <a:extLst>
              <a:ext uri="{FF2B5EF4-FFF2-40B4-BE49-F238E27FC236}">
                <a16:creationId xmlns:a16="http://schemas.microsoft.com/office/drawing/2014/main" id="{139B561A-B09D-5AB6-6319-1AC2F30DBCE6}"/>
              </a:ext>
            </a:extLst>
          </p:cNvPr>
          <p:cNvSpPr>
            <a:spLocks noGrp="1"/>
          </p:cNvSpPr>
          <p:nvPr>
            <p:ph type="sldNum" sz="quarter" idx="12"/>
          </p:nvPr>
        </p:nvSpPr>
        <p:spPr>
          <a:xfrm>
            <a:off x="8778239" y="6455664"/>
            <a:ext cx="336042" cy="365125"/>
          </a:xfrm>
        </p:spPr>
        <p:txBody>
          <a:bodyPr vert="horz" lIns="91440" tIns="45720" rIns="91440" bIns="45720" rtlCol="0" anchor="ctr">
            <a:normAutofit/>
          </a:bodyPr>
          <a:lstStyle/>
          <a:p>
            <a:pPr>
              <a:spcAft>
                <a:spcPts val="600"/>
              </a:spcAft>
            </a:pPr>
            <a:fld id="{5F79442F-8321-42F3-9B22-037053396911}" type="slidenum">
              <a:rPr lang="en-US" sz="1000">
                <a:solidFill>
                  <a:schemeClr val="tx1">
                    <a:lumMod val="50000"/>
                    <a:lumOff val="50000"/>
                  </a:schemeClr>
                </a:solidFill>
              </a:rPr>
              <a:pPr>
                <a:spcAft>
                  <a:spcPts val="600"/>
                </a:spcAft>
              </a:pPr>
              <a:t>5</a:t>
            </a:fld>
            <a:endParaRPr lang="en-US" sz="1000">
              <a:solidFill>
                <a:schemeClr val="tx1">
                  <a:lumMod val="50000"/>
                  <a:lumOff val="50000"/>
                </a:schemeClr>
              </a:solidFill>
            </a:endParaRPr>
          </a:p>
        </p:txBody>
      </p:sp>
      <p:sp>
        <p:nvSpPr>
          <p:cNvPr id="6" name="Content Placeholder 5">
            <a:extLst>
              <a:ext uri="{FF2B5EF4-FFF2-40B4-BE49-F238E27FC236}">
                <a16:creationId xmlns:a16="http://schemas.microsoft.com/office/drawing/2014/main" id="{DB9E859B-38AD-62D1-F423-5E892115E0CF}"/>
              </a:ext>
            </a:extLst>
          </p:cNvPr>
          <p:cNvSpPr>
            <a:spLocks noGrp="1"/>
          </p:cNvSpPr>
          <p:nvPr>
            <p:ph idx="1"/>
          </p:nvPr>
        </p:nvSpPr>
        <p:spPr>
          <a:xfrm>
            <a:off x="3220302" y="375528"/>
            <a:ext cx="5286298" cy="6080135"/>
          </a:xfrm>
        </p:spPr>
        <p:txBody>
          <a:bodyPr>
            <a:normAutofit fontScale="92500" lnSpcReduction="10000"/>
          </a:bodyPr>
          <a:lstStyle/>
          <a:p>
            <a:pPr lvl="0"/>
            <a:r>
              <a:rPr lang="en-US" sz="2000" i="0" dirty="0"/>
              <a:t>There is no handkerchief color for breath play or choking in </a:t>
            </a:r>
            <a:r>
              <a:rPr lang="en-US" sz="2000" i="0" dirty="0" err="1"/>
              <a:t>Samois’s</a:t>
            </a:r>
            <a:r>
              <a:rPr lang="en-US" sz="2000" i="0" dirty="0"/>
              <a:t> </a:t>
            </a:r>
            <a:r>
              <a:rPr lang="en-US" sz="2000" i="1" dirty="0"/>
              <a:t>What Color is Your Handkerchief?</a:t>
            </a:r>
          </a:p>
          <a:p>
            <a:pPr lvl="0"/>
            <a:r>
              <a:rPr lang="en-US" sz="2000" i="1" dirty="0"/>
              <a:t>Leatherman’s Handbook </a:t>
            </a:r>
            <a:r>
              <a:rPr lang="en-US" sz="2000" dirty="0"/>
              <a:t>(1972) </a:t>
            </a:r>
            <a:r>
              <a:rPr lang="en-US" sz="2000" i="0" dirty="0"/>
              <a:t>doesn’t mention choking, and advises you use a “keyword” as a warning in case you have problems with circulation or breathing during any kind of scene. </a:t>
            </a:r>
          </a:p>
          <a:p>
            <a:pPr lvl="0"/>
            <a:r>
              <a:rPr lang="en-US" sz="2000" dirty="0" err="1"/>
              <a:t>Samois’s</a:t>
            </a:r>
            <a:r>
              <a:rPr lang="en-US" sz="2000" dirty="0"/>
              <a:t> </a:t>
            </a:r>
            <a:r>
              <a:rPr lang="en-US" sz="2000" i="1" dirty="0"/>
              <a:t>Coming to Power </a:t>
            </a:r>
            <a:r>
              <a:rPr lang="en-US" sz="2000" dirty="0"/>
              <a:t>(1981) warns about suffocation in relation to bondage and how dangerous it is to tie objects around the neck and that it only takes “a few seconds of pressure on the carotid artery in the throat to cause unconsciousness.”</a:t>
            </a:r>
          </a:p>
          <a:p>
            <a:pPr lvl="0"/>
            <a:r>
              <a:rPr lang="en-US" sz="2000" dirty="0"/>
              <a:t>Jay Wiseman’s (1991) </a:t>
            </a:r>
            <a:r>
              <a:rPr lang="en-US" sz="2000" i="1" dirty="0"/>
              <a:t>SM 101: A Realistic Introduction </a:t>
            </a:r>
            <a:r>
              <a:rPr lang="en-US" sz="2000" dirty="0"/>
              <a:t>was the definitive statement against erotic choking within the BDSM communities for nearly two decades, stating, “As a person with years of medical education and experience, I know of no way whatsoever that either suffocation or strangulation can be done in a way that does not intrinsically put the recipient at risk of cardiac arrest.”</a:t>
            </a:r>
          </a:p>
          <a:p>
            <a:endParaRPr lang="en-US" dirty="0"/>
          </a:p>
        </p:txBody>
      </p:sp>
      <p:pic>
        <p:nvPicPr>
          <p:cNvPr id="3" name="Picture 2">
            <a:extLst>
              <a:ext uri="{FF2B5EF4-FFF2-40B4-BE49-F238E27FC236}">
                <a16:creationId xmlns:a16="http://schemas.microsoft.com/office/drawing/2014/main" id="{16F8836A-0385-ED5F-5AD4-4B4B3039E007}"/>
              </a:ext>
            </a:extLst>
          </p:cNvPr>
          <p:cNvPicPr>
            <a:picLocks noChangeAspect="1"/>
          </p:cNvPicPr>
          <p:nvPr/>
        </p:nvPicPr>
        <p:blipFill>
          <a:blip r:embed="rId3"/>
          <a:stretch>
            <a:fillRect/>
          </a:stretch>
        </p:blipFill>
        <p:spPr>
          <a:xfrm>
            <a:off x="7843056" y="6300134"/>
            <a:ext cx="1271225" cy="495970"/>
          </a:xfrm>
          <a:prstGeom prst="rect">
            <a:avLst/>
          </a:prstGeom>
        </p:spPr>
      </p:pic>
    </p:spTree>
    <p:extLst>
      <p:ext uri="{BB962C8B-B14F-4D97-AF65-F5344CB8AC3E}">
        <p14:creationId xmlns:p14="http://schemas.microsoft.com/office/powerpoint/2010/main" val="2354559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EED94B-95F8-06C4-4557-C820D1AF6D86}"/>
              </a:ext>
            </a:extLst>
          </p:cNvPr>
          <p:cNvSpPr>
            <a:spLocks noGrp="1"/>
          </p:cNvSpPr>
          <p:nvPr>
            <p:ph type="title"/>
          </p:nvPr>
        </p:nvSpPr>
        <p:spPr>
          <a:xfrm>
            <a:off x="439858" y="1683756"/>
            <a:ext cx="2336449" cy="2396359"/>
          </a:xfrm>
        </p:spPr>
        <p:txBody>
          <a:bodyPr anchor="b">
            <a:normAutofit/>
          </a:bodyPr>
          <a:lstStyle/>
          <a:p>
            <a:pPr algn="r"/>
            <a:r>
              <a:rPr lang="en-US" sz="35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NCSF 2024 Poll</a:t>
            </a:r>
            <a:endParaRPr lang="en-US" sz="3500" dirty="0">
              <a:solidFill>
                <a:srgbClr val="FFFFFF"/>
              </a:solidFill>
            </a:endParaRPr>
          </a:p>
        </p:txBody>
      </p:sp>
      <p:sp>
        <p:nvSpPr>
          <p:cNvPr id="4" name="Footer Placeholder 3">
            <a:extLst>
              <a:ext uri="{FF2B5EF4-FFF2-40B4-BE49-F238E27FC236}">
                <a16:creationId xmlns:a16="http://schemas.microsoft.com/office/drawing/2014/main" id="{37B4E42B-486A-8578-3B66-5FFDB0E4BEBF}"/>
              </a:ext>
            </a:extLst>
          </p:cNvPr>
          <p:cNvSpPr>
            <a:spLocks noGrp="1"/>
          </p:cNvSpPr>
          <p:nvPr>
            <p:ph type="ftr" sz="quarter" idx="11"/>
          </p:nvPr>
        </p:nvSpPr>
        <p:spPr>
          <a:xfrm rot="5400000">
            <a:off x="-1371600" y="1984248"/>
            <a:ext cx="3086100" cy="365125"/>
          </a:xfrm>
        </p:spPr>
        <p:txBody>
          <a:bodyPr>
            <a:normAutofit/>
          </a:bodyPr>
          <a:lstStyle/>
          <a:p>
            <a:pPr algn="l">
              <a:spcAft>
                <a:spcPts val="600"/>
              </a:spcAft>
            </a:pPr>
            <a:r>
              <a:rPr lang="en-US" sz="1000">
                <a:solidFill>
                  <a:srgbClr val="FFFFFF"/>
                </a:solidFill>
              </a:rPr>
              <a:t>National Coalition for Sexual Freedom</a:t>
            </a:r>
          </a:p>
        </p:txBody>
      </p:sp>
      <p:sp>
        <p:nvSpPr>
          <p:cNvPr id="5" name="Slide Number Placeholder 4">
            <a:extLst>
              <a:ext uri="{FF2B5EF4-FFF2-40B4-BE49-F238E27FC236}">
                <a16:creationId xmlns:a16="http://schemas.microsoft.com/office/drawing/2014/main" id="{48D04B4B-6606-6213-58E0-B3136465CA66}"/>
              </a:ext>
            </a:extLst>
          </p:cNvPr>
          <p:cNvSpPr>
            <a:spLocks noGrp="1"/>
          </p:cNvSpPr>
          <p:nvPr>
            <p:ph type="sldNum" sz="quarter" idx="12"/>
          </p:nvPr>
        </p:nvSpPr>
        <p:spPr>
          <a:xfrm>
            <a:off x="8778240" y="6455664"/>
            <a:ext cx="336042" cy="365125"/>
          </a:xfrm>
        </p:spPr>
        <p:txBody>
          <a:bodyPr>
            <a:normAutofit/>
          </a:bodyPr>
          <a:lstStyle/>
          <a:p>
            <a:pPr>
              <a:spcAft>
                <a:spcPts val="600"/>
              </a:spcAft>
            </a:pPr>
            <a:fld id="{5F79442F-8321-42F3-9B22-037053396911}" type="slidenum">
              <a:rPr lang="en-US" sz="1000">
                <a:solidFill>
                  <a:schemeClr val="tx1">
                    <a:lumMod val="50000"/>
                    <a:lumOff val="50000"/>
                  </a:schemeClr>
                </a:solidFill>
              </a:rPr>
              <a:pPr>
                <a:spcAft>
                  <a:spcPts val="600"/>
                </a:spcAft>
              </a:pPr>
              <a:t>6</a:t>
            </a:fld>
            <a:endParaRPr lang="en-US" sz="1000">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78CED6CB-86F5-7254-EA10-CF858799F2BD}"/>
              </a:ext>
            </a:extLst>
          </p:cNvPr>
          <p:cNvGraphicFramePr>
            <a:graphicFrameLocks noGrp="1"/>
          </p:cNvGraphicFramePr>
          <p:nvPr>
            <p:ph idx="1"/>
            <p:extLst>
              <p:ext uri="{D42A27DB-BD31-4B8C-83A1-F6EECF244321}">
                <p14:modId xmlns:p14="http://schemas.microsoft.com/office/powerpoint/2010/main" val="4118620201"/>
              </p:ext>
            </p:extLst>
          </p:nvPr>
        </p:nvGraphicFramePr>
        <p:xfrm>
          <a:off x="3678788" y="304800"/>
          <a:ext cx="5236611" cy="5899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945F5219-30AB-0134-A6C9-CD02A2CE4441}"/>
              </a:ext>
            </a:extLst>
          </p:cNvPr>
          <p:cNvSpPr txBox="1"/>
          <p:nvPr/>
        </p:nvSpPr>
        <p:spPr>
          <a:xfrm>
            <a:off x="3687971" y="4572000"/>
            <a:ext cx="5217919" cy="369332"/>
          </a:xfrm>
          <a:prstGeom prst="rect">
            <a:avLst/>
          </a:prstGeom>
          <a:noFill/>
        </p:spPr>
        <p:txBody>
          <a:bodyPr wrap="square" rtlCol="0">
            <a:spAutoFit/>
          </a:bodyPr>
          <a:lstStyle/>
          <a:p>
            <a:r>
              <a:rPr lang="en-US" sz="1800" dirty="0"/>
              <a:t>NCSF received no response from 7 groups. </a:t>
            </a:r>
            <a:endParaRPr lang="en-US" dirty="0"/>
          </a:p>
        </p:txBody>
      </p:sp>
      <p:pic>
        <p:nvPicPr>
          <p:cNvPr id="6" name="Picture 3">
            <a:extLst>
              <a:ext uri="{FF2B5EF4-FFF2-40B4-BE49-F238E27FC236}">
                <a16:creationId xmlns:a16="http://schemas.microsoft.com/office/drawing/2014/main" id="{315E8F16-8D57-5BAE-16B1-ACC297C431D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3060565" y="6307311"/>
            <a:ext cx="1312515" cy="51184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659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86EE18-4BD3-ABBC-1198-5F19DD062A5C}"/>
              </a:ext>
            </a:extLst>
          </p:cNvPr>
          <p:cNvSpPr>
            <a:spLocks noGrp="1"/>
          </p:cNvSpPr>
          <p:nvPr>
            <p:ph type="title"/>
          </p:nvPr>
        </p:nvSpPr>
        <p:spPr>
          <a:xfrm>
            <a:off x="-52903" y="1331654"/>
            <a:ext cx="2956651" cy="2701159"/>
          </a:xfrm>
        </p:spPr>
        <p:txBody>
          <a:bodyPr vert="horz" lIns="91440" tIns="45720" rIns="91440" bIns="45720" rtlCol="0" anchor="b">
            <a:normAutofit fontScale="90000"/>
          </a:bodyPr>
          <a:lstStyle/>
          <a:p>
            <a:pPr algn="ctr" defTabSz="493776">
              <a:spcAft>
                <a:spcPts val="600"/>
              </a:spcAft>
            </a:pPr>
            <a:r>
              <a:rPr lang="en-US" sz="3600" b="1" kern="100" dirty="0">
                <a:solidFill>
                  <a:schemeClr val="bg1"/>
                </a:solidFill>
                <a:latin typeface="Calibri" panose="020F0502020204030204" pitchFamily="34" charset="0"/>
                <a:ea typeface="+mn-ea"/>
                <a:cs typeface="Times New Roman" panose="02020603050405020304" pitchFamily="18" charset="0"/>
              </a:rPr>
              <a:t>NCSF Incident Reporting &amp; Response Data  2014-2024</a:t>
            </a:r>
            <a:br>
              <a:rPr lang="en-US" sz="3600" b="1" kern="100" dirty="0">
                <a:solidFill>
                  <a:schemeClr val="bg1"/>
                </a:solidFill>
                <a:latin typeface="Calibri" panose="020F0502020204030204" pitchFamily="34" charset="0"/>
                <a:ea typeface="+mn-ea"/>
                <a:cs typeface="Times New Roman" panose="02020603050405020304" pitchFamily="18" charset="0"/>
              </a:rPr>
            </a:br>
            <a:r>
              <a:rPr lang="en-US" sz="3600" b="1" kern="100" dirty="0">
                <a:solidFill>
                  <a:schemeClr val="bg1"/>
                </a:solidFill>
                <a:latin typeface="Calibri" panose="020F0502020204030204" pitchFamily="34" charset="0"/>
                <a:ea typeface="+mn-ea"/>
                <a:cs typeface="Times New Roman" panose="02020603050405020304" pitchFamily="18" charset="0"/>
              </a:rPr>
              <a:t>out of 688 criminal reports</a:t>
            </a:r>
          </a:p>
        </p:txBody>
      </p:sp>
      <p:sp>
        <p:nvSpPr>
          <p:cNvPr id="3" name="Content Placeholder 2">
            <a:extLst>
              <a:ext uri="{FF2B5EF4-FFF2-40B4-BE49-F238E27FC236}">
                <a16:creationId xmlns:a16="http://schemas.microsoft.com/office/drawing/2014/main" id="{A3CB6B05-FF00-0747-E82E-1DDE8AB337B7}"/>
              </a:ext>
            </a:extLst>
          </p:cNvPr>
          <p:cNvSpPr>
            <a:spLocks/>
          </p:cNvSpPr>
          <p:nvPr/>
        </p:nvSpPr>
        <p:spPr>
          <a:xfrm>
            <a:off x="3136469" y="484354"/>
            <a:ext cx="6115632" cy="5764046"/>
          </a:xfrm>
          <a:prstGeom prst="rect">
            <a:avLst/>
          </a:prstGeom>
        </p:spPr>
        <p:txBody>
          <a:bodyPr vert="horz" lIns="91440" tIns="45720" rIns="91440" bIns="45720" rtlCol="0">
            <a:normAutofit/>
          </a:bodyPr>
          <a:lstStyle/>
          <a:p>
            <a:pPr defTabSz="493776">
              <a:lnSpc>
                <a:spcPct val="97000"/>
              </a:lnSpc>
              <a:spcAft>
                <a:spcPts val="600"/>
              </a:spcAft>
            </a:pPr>
            <a:r>
              <a:rPr lang="en-US" sz="2800" b="1" kern="100" dirty="0">
                <a:solidFill>
                  <a:schemeClr val="tx1"/>
                </a:solidFill>
                <a:latin typeface="Calibri" panose="020F0502020204030204" pitchFamily="34" charset="0"/>
                <a:ea typeface="+mn-ea"/>
                <a:cs typeface="Times New Roman" panose="02020603050405020304" pitchFamily="18" charset="0"/>
              </a:rPr>
              <a:t>49 involved choking, suffocation &amp; breath play (45 since 2017)</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a:t>
            </a:r>
            <a:r>
              <a:rPr lang="en-US" sz="2800" b="1" u="sng" kern="100" dirty="0">
                <a:solidFill>
                  <a:srgbClr val="FF0000"/>
                </a:solidFill>
                <a:latin typeface="Calibri" panose="020F0502020204030204" pitchFamily="34" charset="0"/>
                <a:ea typeface="+mn-ea"/>
                <a:cs typeface="Times New Roman" panose="02020603050405020304" pitchFamily="18" charset="0"/>
              </a:rPr>
              <a:t>8 deaths</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6 people were choked to unconsciousness</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26 reported to the police – more than half of the survivors</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40 of the victims were kinky</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47 of the perps were kinky</a:t>
            </a:r>
            <a:endParaRPr lang="en-US" sz="4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8DA4E5EE-442A-3BB4-CC28-963CC5670815}"/>
              </a:ext>
            </a:extLst>
          </p:cNvPr>
          <p:cNvSpPr>
            <a:spLocks/>
          </p:cNvSpPr>
          <p:nvPr/>
        </p:nvSpPr>
        <p:spPr>
          <a:xfrm>
            <a:off x="7084098" y="5491766"/>
            <a:ext cx="1125752" cy="199786"/>
          </a:xfrm>
          <a:prstGeom prst="rect">
            <a:avLst/>
          </a:prstGeom>
        </p:spPr>
        <p:txBody>
          <a:bodyPr anchor="ctr">
            <a:normAutofit fontScale="70000" lnSpcReduction="20000"/>
          </a:bodyPr>
          <a:lstStyle/>
          <a:p>
            <a:pPr defTabSz="493776">
              <a:lnSpc>
                <a:spcPct val="90000"/>
              </a:lnSpc>
              <a:spcAft>
                <a:spcPts val="324"/>
              </a:spcAft>
            </a:pPr>
            <a:fld id="{5F79442F-8321-42F3-9B22-037053396911}" type="slidenum">
              <a:rPr lang="en-US" sz="1300" kern="1200">
                <a:solidFill>
                  <a:schemeClr val="tx1"/>
                </a:solidFill>
                <a:latin typeface="+mn-lt"/>
                <a:ea typeface="+mn-ea"/>
                <a:cs typeface="+mn-cs"/>
              </a:rPr>
              <a:pPr defTabSz="493776">
                <a:lnSpc>
                  <a:spcPct val="90000"/>
                </a:lnSpc>
                <a:spcAft>
                  <a:spcPts val="324"/>
                </a:spcAft>
              </a:pPr>
              <a:t>7</a:t>
            </a:fld>
            <a:endParaRPr lang="en-US" sz="1300"/>
          </a:p>
        </p:txBody>
      </p:sp>
      <p:sp>
        <p:nvSpPr>
          <p:cNvPr id="6" name="Rectangle 5">
            <a:extLst>
              <a:ext uri="{FF2B5EF4-FFF2-40B4-BE49-F238E27FC236}">
                <a16:creationId xmlns:a16="http://schemas.microsoft.com/office/drawing/2014/main" id="{0950B023-4BE9-FD48-D3BB-821259B66CE4}"/>
              </a:ext>
            </a:extLst>
          </p:cNvPr>
          <p:cNvSpPr/>
          <p:nvPr/>
        </p:nvSpPr>
        <p:spPr>
          <a:xfrm>
            <a:off x="29694" y="3439138"/>
            <a:ext cx="2992526" cy="4214102"/>
          </a:xfrm>
          <a:prstGeom prst="rect">
            <a:avLst/>
          </a:prstGeom>
          <a:noFill/>
        </p:spPr>
        <p:txBody>
          <a:bodyPr wrap="square" lIns="91440" tIns="45720" rIns="91440" bIns="45720">
            <a:spAutoFit/>
          </a:bodyPr>
          <a:lstStyle/>
          <a:p>
            <a:pPr algn="ctr" defTabSz="493776">
              <a:spcAft>
                <a:spcPts val="600"/>
              </a:spcAft>
            </a:pPr>
            <a:r>
              <a:rPr lang="en-US" sz="26784" b="1" kern="12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n-lt"/>
                <a:ea typeface="+mn-ea"/>
                <a:cs typeface="+mn-cs"/>
              </a:rPr>
              <a:t>?</a:t>
            </a:r>
            <a:r>
              <a:rPr lang="en-US" sz="9600" b="1" kern="100" dirty="0">
                <a:solidFill>
                  <a:schemeClr val="tx1"/>
                </a:solidFill>
                <a:latin typeface="Calibri" panose="020F0502020204030204" pitchFamily="34" charset="0"/>
                <a:ea typeface="+mn-ea"/>
                <a:cs typeface="Times New Roman" panose="02020603050405020304" pitchFamily="18" charset="0"/>
              </a:rPr>
              <a:t> </a:t>
            </a:r>
            <a:endParaRPr lang="en-US" sz="49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4" name="Picture 3">
            <a:extLst>
              <a:ext uri="{FF2B5EF4-FFF2-40B4-BE49-F238E27FC236}">
                <a16:creationId xmlns:a16="http://schemas.microsoft.com/office/drawing/2014/main" id="{A5C9E38E-4C8C-7A7E-FBB4-FD6F1E71CC3B}"/>
              </a:ext>
            </a:extLst>
          </p:cNvPr>
          <p:cNvPicPr>
            <a:picLocks noChangeAspect="1"/>
          </p:cNvPicPr>
          <p:nvPr/>
        </p:nvPicPr>
        <p:blipFill>
          <a:blip r:embed="rId3"/>
          <a:stretch>
            <a:fillRect/>
          </a:stretch>
        </p:blipFill>
        <p:spPr>
          <a:xfrm>
            <a:off x="7586730" y="6216203"/>
            <a:ext cx="1494306" cy="583006"/>
          </a:xfrm>
          <a:prstGeom prst="rect">
            <a:avLst/>
          </a:prstGeom>
        </p:spPr>
      </p:pic>
    </p:spTree>
    <p:extLst>
      <p:ext uri="{BB962C8B-B14F-4D97-AF65-F5344CB8AC3E}">
        <p14:creationId xmlns:p14="http://schemas.microsoft.com/office/powerpoint/2010/main" val="25085296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90818F5-87D7-C3AE-33FB-AC511ABC49B3}"/>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DEAFCEA-79F4-2076-2CDE-9113A9AB2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780156F-9620-FB47-DA28-311C3D700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33BA29E-7905-3D23-31E5-CEDB35364E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DA2959E-E9E4-CF5B-180B-08582DD43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C9ADDC60-03E8-740C-4B88-E7F5C6391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9A354A62-0795-6E32-CC0E-E91ED01A5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0830ADC0-67EF-1F5A-5677-1F045E68C88B}"/>
              </a:ext>
            </a:extLst>
          </p:cNvPr>
          <p:cNvSpPr>
            <a:spLocks noGrp="1"/>
          </p:cNvSpPr>
          <p:nvPr>
            <p:ph type="ftr" sz="quarter" idx="11"/>
          </p:nvPr>
        </p:nvSpPr>
        <p:spPr>
          <a:xfrm rot="5400000">
            <a:off x="-1371600" y="1984248"/>
            <a:ext cx="3086100" cy="365125"/>
          </a:xfrm>
        </p:spPr>
        <p:txBody>
          <a:bodyPr>
            <a:normAutofit/>
          </a:bodyPr>
          <a:lstStyle/>
          <a:p>
            <a:pPr algn="l">
              <a:spcAft>
                <a:spcPts val="600"/>
              </a:spcAft>
            </a:pPr>
            <a:r>
              <a:rPr lang="en-US" sz="1000">
                <a:solidFill>
                  <a:srgbClr val="FFFFFF"/>
                </a:solidFill>
              </a:rPr>
              <a:t>National Coalition for Sexual Freedom</a:t>
            </a:r>
          </a:p>
        </p:txBody>
      </p:sp>
      <p:sp>
        <p:nvSpPr>
          <p:cNvPr id="5" name="Slide Number Placeholder 4">
            <a:extLst>
              <a:ext uri="{FF2B5EF4-FFF2-40B4-BE49-F238E27FC236}">
                <a16:creationId xmlns:a16="http://schemas.microsoft.com/office/drawing/2014/main" id="{BD6A5071-9803-A0AF-8390-D7B7812B4103}"/>
              </a:ext>
            </a:extLst>
          </p:cNvPr>
          <p:cNvSpPr>
            <a:spLocks noGrp="1"/>
          </p:cNvSpPr>
          <p:nvPr>
            <p:ph type="sldNum" sz="quarter" idx="12"/>
          </p:nvPr>
        </p:nvSpPr>
        <p:spPr>
          <a:xfrm>
            <a:off x="8778240" y="6455664"/>
            <a:ext cx="336042" cy="365125"/>
          </a:xfrm>
        </p:spPr>
        <p:txBody>
          <a:bodyPr>
            <a:normAutofit/>
          </a:bodyPr>
          <a:lstStyle/>
          <a:p>
            <a:pPr>
              <a:spcAft>
                <a:spcPts val="600"/>
              </a:spcAft>
            </a:pPr>
            <a:fld id="{5F79442F-8321-42F3-9B22-037053396911}" type="slidenum">
              <a:rPr lang="en-US" sz="1000">
                <a:solidFill>
                  <a:schemeClr val="tx1">
                    <a:lumMod val="50000"/>
                    <a:lumOff val="50000"/>
                  </a:schemeClr>
                </a:solidFill>
              </a:rPr>
              <a:pPr>
                <a:spcAft>
                  <a:spcPts val="600"/>
                </a:spcAft>
              </a:pPr>
              <a:t>8</a:t>
            </a:fld>
            <a:endParaRPr lang="en-US" sz="1000">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33B9A509-245F-2F80-1C90-267255DBEFE9}"/>
              </a:ext>
            </a:extLst>
          </p:cNvPr>
          <p:cNvGraphicFramePr>
            <a:graphicFrameLocks noGrp="1"/>
          </p:cNvGraphicFramePr>
          <p:nvPr>
            <p:ph idx="1"/>
            <p:extLst>
              <p:ext uri="{D42A27DB-BD31-4B8C-83A1-F6EECF244321}">
                <p14:modId xmlns:p14="http://schemas.microsoft.com/office/powerpoint/2010/main" val="2558696756"/>
              </p:ext>
            </p:extLst>
          </p:nvPr>
        </p:nvGraphicFramePr>
        <p:xfrm>
          <a:off x="3678788" y="304800"/>
          <a:ext cx="5236611" cy="5899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E0C7B077-4304-35D4-1675-95BCC06FBFAF}"/>
              </a:ext>
            </a:extLst>
          </p:cNvPr>
          <p:cNvSpPr txBox="1"/>
          <p:nvPr/>
        </p:nvSpPr>
        <p:spPr>
          <a:xfrm>
            <a:off x="485478" y="2604732"/>
            <a:ext cx="2410121" cy="2308324"/>
          </a:xfrm>
          <a:prstGeom prst="rect">
            <a:avLst/>
          </a:prstGeom>
          <a:noFill/>
        </p:spPr>
        <p:txBody>
          <a:bodyPr wrap="square" rtlCol="0">
            <a:spAutoFit/>
          </a:bodyPr>
          <a:lstStyle/>
          <a:p>
            <a:r>
              <a:rPr lang="en-US" sz="3600" b="1" dirty="0">
                <a:solidFill>
                  <a:schemeClr val="bg1"/>
                </a:solidFill>
              </a:rPr>
              <a:t>Effects of education about choking</a:t>
            </a:r>
          </a:p>
        </p:txBody>
      </p:sp>
      <p:pic>
        <p:nvPicPr>
          <p:cNvPr id="2" name="Picture 1">
            <a:extLst>
              <a:ext uri="{FF2B5EF4-FFF2-40B4-BE49-F238E27FC236}">
                <a16:creationId xmlns:a16="http://schemas.microsoft.com/office/drawing/2014/main" id="{C75BD243-8F24-80D9-CC99-6137E80E878C}"/>
              </a:ext>
            </a:extLst>
          </p:cNvPr>
          <p:cNvPicPr>
            <a:picLocks noChangeAspect="1"/>
          </p:cNvPicPr>
          <p:nvPr/>
        </p:nvPicPr>
        <p:blipFill>
          <a:blip r:embed="rId8"/>
          <a:stretch>
            <a:fillRect/>
          </a:stretch>
        </p:blipFill>
        <p:spPr>
          <a:xfrm>
            <a:off x="3064157" y="6261294"/>
            <a:ext cx="1279243" cy="499099"/>
          </a:xfrm>
          <a:prstGeom prst="rect">
            <a:avLst/>
          </a:prstGeom>
        </p:spPr>
      </p:pic>
    </p:spTree>
    <p:extLst>
      <p:ext uri="{BB962C8B-B14F-4D97-AF65-F5344CB8AC3E}">
        <p14:creationId xmlns:p14="http://schemas.microsoft.com/office/powerpoint/2010/main" val="1087378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288"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4" name="Rectangle 23">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4288" y="0"/>
            <a:ext cx="2414186"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1DC7E6-169A-A6ED-9EF5-DA427DD50EA2}"/>
              </a:ext>
            </a:extLst>
          </p:cNvPr>
          <p:cNvSpPr>
            <a:spLocks noGrp="1"/>
          </p:cNvSpPr>
          <p:nvPr>
            <p:ph type="title"/>
          </p:nvPr>
        </p:nvSpPr>
        <p:spPr>
          <a:xfrm>
            <a:off x="744154" y="1608667"/>
            <a:ext cx="2117456" cy="4501127"/>
          </a:xfrm>
        </p:spPr>
        <p:txBody>
          <a:bodyPr vert="horz" lIns="91440" tIns="45720" rIns="91440" bIns="45720" rtlCol="0" anchor="t">
            <a:normAutofit/>
          </a:bodyPr>
          <a:lstStyle/>
          <a:p>
            <a:pPr algn="r" defTabSz="914400"/>
            <a:r>
              <a:rPr lang="en-US" sz="2800" kern="1200">
                <a:solidFill>
                  <a:srgbClr val="FFFFFF"/>
                </a:solidFill>
                <a:effectLst/>
                <a:latin typeface="+mj-lt"/>
                <a:ea typeface="+mj-ea"/>
                <a:cs typeface="+mj-cs"/>
              </a:rPr>
              <a:t>Mainstream News Articles</a:t>
            </a:r>
            <a:br>
              <a:rPr lang="en-US" sz="2800" kern="1200">
                <a:solidFill>
                  <a:srgbClr val="FFFFFF"/>
                </a:solidFill>
                <a:effectLst/>
                <a:latin typeface="+mj-lt"/>
                <a:ea typeface="+mj-ea"/>
                <a:cs typeface="+mj-cs"/>
              </a:rPr>
            </a:br>
            <a:r>
              <a:rPr lang="en-US" sz="2800" kern="1200">
                <a:solidFill>
                  <a:srgbClr val="FFFFFF"/>
                </a:solidFill>
                <a:effectLst/>
                <a:latin typeface="+mj-lt"/>
                <a:ea typeface="+mj-ea"/>
                <a:cs typeface="+mj-cs"/>
              </a:rPr>
              <a:t>2000-2024</a:t>
            </a:r>
          </a:p>
        </p:txBody>
      </p:sp>
      <p:sp>
        <p:nvSpPr>
          <p:cNvPr id="4" name="Content Placeholder 3">
            <a:extLst>
              <a:ext uri="{FF2B5EF4-FFF2-40B4-BE49-F238E27FC236}">
                <a16:creationId xmlns:a16="http://schemas.microsoft.com/office/drawing/2014/main" id="{902FC8DC-109B-002A-F895-2AC10A807DBA}"/>
              </a:ext>
            </a:extLst>
          </p:cNvPr>
          <p:cNvSpPr>
            <a:spLocks noGrp="1"/>
          </p:cNvSpPr>
          <p:nvPr>
            <p:ph idx="1"/>
          </p:nvPr>
        </p:nvSpPr>
        <p:spPr>
          <a:xfrm>
            <a:off x="3410773" y="1608667"/>
            <a:ext cx="2566469" cy="4501127"/>
          </a:xfrm>
        </p:spPr>
        <p:txBody>
          <a:bodyPr vert="horz" lIns="91440" tIns="45720" rIns="91440" bIns="45720" rtlCol="0">
            <a:normAutofit/>
          </a:bodyPr>
          <a:lstStyle/>
          <a:p>
            <a:pPr marL="0" indent="-228600" defTabSz="914400">
              <a:spcBef>
                <a:spcPts val="0"/>
              </a:spcBef>
              <a:spcAft>
                <a:spcPts val="600"/>
              </a:spcAft>
            </a:pPr>
            <a:r>
              <a:rPr lang="en-US" sz="1400" b="1"/>
              <a:t>58 deaths in the U.S. due to choking or suffocation during alleged rough sex/kinky sex: </a:t>
            </a:r>
            <a:br>
              <a:rPr lang="en-US" sz="1400" b="1"/>
            </a:br>
            <a:r>
              <a:rPr lang="en-US" sz="1400" b="1"/>
              <a:t>	40 deaths since June 2011 - </a:t>
            </a:r>
            <a:r>
              <a:rPr lang="en-US" sz="1400" b="1" i="1"/>
              <a:t>50 Shades of Grey</a:t>
            </a:r>
            <a:br>
              <a:rPr lang="en-US" sz="1400" b="1"/>
            </a:br>
            <a:r>
              <a:rPr lang="en-US" sz="1400" b="1"/>
              <a:t>	54 charged with murder/manslaughter/DV</a:t>
            </a:r>
          </a:p>
          <a:p>
            <a:pPr marL="0" indent="-228600" defTabSz="914400">
              <a:spcBef>
                <a:spcPts val="0"/>
              </a:spcBef>
              <a:spcAft>
                <a:spcPts val="600"/>
              </a:spcAft>
            </a:pPr>
            <a:r>
              <a:rPr lang="en-US" sz="1400" b="1"/>
              <a:t>	4 weren’t charged</a:t>
            </a:r>
          </a:p>
          <a:p>
            <a:pPr marL="0" indent="-228600" defTabSz="914400">
              <a:spcBef>
                <a:spcPts val="0"/>
              </a:spcBef>
              <a:spcAft>
                <a:spcPts val="600"/>
              </a:spcAft>
            </a:pPr>
            <a:r>
              <a:rPr lang="en-US" sz="1400" b="1"/>
              <a:t>	4 who killed their partner committed suicide</a:t>
            </a:r>
            <a:br>
              <a:rPr lang="en-US" sz="1400" b="1"/>
            </a:br>
            <a:r>
              <a:rPr lang="en-US" sz="1400" b="1"/>
              <a:t>	13 of the victims were kinky</a:t>
            </a:r>
            <a:br>
              <a:rPr lang="en-US" sz="1400" b="1"/>
            </a:br>
            <a:r>
              <a:rPr lang="en-US" sz="1400" b="1"/>
              <a:t>	14 of the perps were kinky</a:t>
            </a:r>
          </a:p>
          <a:p>
            <a:pPr marL="685800" lvl="2" indent="-228600" defTabSz="914400">
              <a:spcBef>
                <a:spcPts val="0"/>
              </a:spcBef>
              <a:spcAft>
                <a:spcPts val="600"/>
              </a:spcAft>
            </a:pPr>
            <a:r>
              <a:rPr lang="en-US" sz="1400" b="1"/>
              <a:t>  </a:t>
            </a:r>
            <a:br>
              <a:rPr lang="en-US" sz="1400"/>
            </a:br>
            <a:endParaRPr lang="en-US" sz="1400"/>
          </a:p>
        </p:txBody>
      </p:sp>
      <p:sp>
        <p:nvSpPr>
          <p:cNvPr id="3" name="TextBox 2">
            <a:extLst>
              <a:ext uri="{FF2B5EF4-FFF2-40B4-BE49-F238E27FC236}">
                <a16:creationId xmlns:a16="http://schemas.microsoft.com/office/drawing/2014/main" id="{6045E9D2-CD87-3C0E-AB04-C49A59B5C4F2}"/>
              </a:ext>
            </a:extLst>
          </p:cNvPr>
          <p:cNvSpPr txBox="1"/>
          <p:nvPr/>
        </p:nvSpPr>
        <p:spPr>
          <a:xfrm>
            <a:off x="6217272" y="1608667"/>
            <a:ext cx="2566467" cy="4501127"/>
          </a:xfrm>
          <a:prstGeom prst="rect">
            <a:avLst/>
          </a:prstGeom>
        </p:spPr>
        <p:txBody>
          <a:bodyPr vert="horz" lIns="91440" tIns="45720" rIns="91440" bIns="45720" rtlCol="0">
            <a:normAutofit/>
          </a:bodyPr>
          <a:lstStyle/>
          <a:p>
            <a:pPr marL="685800" lvl="2" indent="-228600">
              <a:lnSpc>
                <a:spcPct val="90000"/>
              </a:lnSpc>
              <a:spcBef>
                <a:spcPts val="0"/>
              </a:spcBef>
              <a:spcAft>
                <a:spcPts val="600"/>
              </a:spcAft>
              <a:buFont typeface="Arial" panose="020B0604020202020204" pitchFamily="34" charset="0"/>
              <a:buChar char="•"/>
            </a:pPr>
            <a:r>
              <a:rPr lang="en-US" sz="1700" b="1"/>
              <a:t>9 of the perps claimed “she/he asked for it” despite the fact that 8 of these 9 victims had no known preference for kink activities</a:t>
            </a:r>
          </a:p>
        </p:txBody>
      </p:sp>
    </p:spTree>
    <p:extLst>
      <p:ext uri="{BB962C8B-B14F-4D97-AF65-F5344CB8AC3E}">
        <p14:creationId xmlns:p14="http://schemas.microsoft.com/office/powerpoint/2010/main" val="366043519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86EE18-4BD3-ABBC-1198-5F19DD062A5C}"/>
              </a:ext>
            </a:extLst>
          </p:cNvPr>
          <p:cNvSpPr>
            <a:spLocks noGrp="1"/>
          </p:cNvSpPr>
          <p:nvPr>
            <p:ph type="title"/>
          </p:nvPr>
        </p:nvSpPr>
        <p:spPr>
          <a:xfrm>
            <a:off x="-52903" y="1331654"/>
            <a:ext cx="2956651" cy="2701159"/>
          </a:xfrm>
        </p:spPr>
        <p:txBody>
          <a:bodyPr vert="horz" lIns="91440" tIns="45720" rIns="91440" bIns="45720" rtlCol="0" anchor="b">
            <a:normAutofit/>
          </a:bodyPr>
          <a:lstStyle/>
          <a:p>
            <a:pPr algn="ctr" defTabSz="493776">
              <a:spcAft>
                <a:spcPts val="600"/>
              </a:spcAft>
            </a:pPr>
            <a:r>
              <a:rPr lang="en-US" sz="3600" b="1" kern="100" dirty="0">
                <a:solidFill>
                  <a:schemeClr val="bg1"/>
                </a:solidFill>
                <a:latin typeface="Calibri" panose="020F0502020204030204" pitchFamily="34" charset="0"/>
                <a:ea typeface="+mn-ea"/>
                <a:cs typeface="Times New Roman" panose="02020603050405020304" pitchFamily="18" charset="0"/>
              </a:rPr>
              <a:t>Popular Culture Articles on Sexual Choking</a:t>
            </a:r>
          </a:p>
        </p:txBody>
      </p:sp>
      <p:sp>
        <p:nvSpPr>
          <p:cNvPr id="3" name="Content Placeholder 2">
            <a:extLst>
              <a:ext uri="{FF2B5EF4-FFF2-40B4-BE49-F238E27FC236}">
                <a16:creationId xmlns:a16="http://schemas.microsoft.com/office/drawing/2014/main" id="{A3CB6B05-FF00-0747-E82E-1DDE8AB337B7}"/>
              </a:ext>
            </a:extLst>
          </p:cNvPr>
          <p:cNvSpPr>
            <a:spLocks/>
          </p:cNvSpPr>
          <p:nvPr/>
        </p:nvSpPr>
        <p:spPr>
          <a:xfrm>
            <a:off x="3070384" y="484354"/>
            <a:ext cx="6181717" cy="5764046"/>
          </a:xfrm>
          <a:prstGeom prst="rect">
            <a:avLst/>
          </a:prstGeom>
        </p:spPr>
        <p:txBody>
          <a:bodyPr vert="horz" lIns="91440" tIns="45720" rIns="91440" bIns="45720" rtlCol="0">
            <a:normAutofit lnSpcReduction="10000"/>
          </a:bodyPr>
          <a:lstStyle/>
          <a:p>
            <a:pPr defTabSz="493776">
              <a:lnSpc>
                <a:spcPct val="97000"/>
              </a:lnSpc>
              <a:spcAft>
                <a:spcPts val="600"/>
              </a:spcAft>
            </a:pPr>
            <a:r>
              <a:rPr lang="en-US" sz="2800" b="1" kern="100" dirty="0">
                <a:solidFill>
                  <a:schemeClr val="tx1"/>
                </a:solidFill>
                <a:latin typeface="Calibri" panose="020F0502020204030204" pitchFamily="34" charset="0"/>
                <a:ea typeface="+mn-ea"/>
                <a:cs typeface="Times New Roman" panose="02020603050405020304" pitchFamily="18" charset="0"/>
              </a:rPr>
              <a:t>67 articles about choking since 2011:</a:t>
            </a:r>
          </a:p>
          <a:p>
            <a:pPr marL="342900" indent="-342900" defTabSz="493776">
              <a:lnSpc>
                <a:spcPct val="97000"/>
              </a:lnSpc>
              <a:spcAft>
                <a:spcPts val="600"/>
              </a:spcAft>
              <a:buFont typeface="Arial" panose="020B0604020202020204" pitchFamily="34" charset="0"/>
              <a:buChar char="•"/>
            </a:pPr>
            <a:r>
              <a:rPr lang="en-US" sz="2800" b="1" kern="100" dirty="0">
                <a:solidFill>
                  <a:schemeClr val="tx1"/>
                </a:solidFill>
                <a:latin typeface="Calibri" panose="020F0502020204030204" pitchFamily="34" charset="0"/>
                <a:ea typeface="+mn-ea"/>
                <a:cs typeface="Times New Roman" panose="02020603050405020304" pitchFamily="18" charset="0"/>
              </a:rPr>
              <a:t>	</a:t>
            </a:r>
            <a:r>
              <a:rPr lang="en-US" sz="2800" b="1" u="sng" kern="100" dirty="0">
                <a:solidFill>
                  <a:srgbClr val="FF0000"/>
                </a:solidFill>
                <a:latin typeface="Calibri" panose="020F0502020204030204" pitchFamily="34" charset="0"/>
                <a:ea typeface="+mn-ea"/>
                <a:cs typeface="Times New Roman" panose="02020603050405020304" pitchFamily="18" charset="0"/>
              </a:rPr>
              <a:t>45 mention death can be caused</a:t>
            </a:r>
          </a:p>
          <a:p>
            <a:pPr marL="342900" indent="-342900" defTabSz="493776">
              <a:lnSpc>
                <a:spcPct val="97000"/>
              </a:lnSpc>
              <a:spcAft>
                <a:spcPts val="600"/>
              </a:spcAft>
              <a:buFont typeface="Arial" panose="020B0604020202020204" pitchFamily="34" charset="0"/>
              <a:buChar char="•"/>
            </a:pPr>
            <a:r>
              <a:rPr lang="en-US" sz="2800" kern="100" dirty="0">
                <a:solidFill>
                  <a:schemeClr val="tx1"/>
                </a:solidFill>
                <a:latin typeface="Calibri" panose="020F0502020204030204" pitchFamily="34" charset="0"/>
                <a:ea typeface="+mn-ea"/>
                <a:cs typeface="Times New Roman" panose="02020603050405020304" pitchFamily="18" charset="0"/>
              </a:rPr>
              <a:t>	15 don’t mention a risk of death</a:t>
            </a:r>
          </a:p>
          <a:p>
            <a:pPr marL="342900" indent="-342900" defTabSz="493776">
              <a:lnSpc>
                <a:spcPct val="97000"/>
              </a:lnSpc>
              <a:spcAft>
                <a:spcPts val="600"/>
              </a:spcAft>
              <a:buFont typeface="Arial" panose="020B0604020202020204" pitchFamily="34" charset="0"/>
              <a:buChar char="•"/>
            </a:pPr>
            <a:r>
              <a:rPr lang="en-US" sz="2800" kern="100" dirty="0">
                <a:latin typeface="Calibri" panose="020F0502020204030204" pitchFamily="34" charset="0"/>
                <a:cs typeface="Times New Roman" panose="02020603050405020304" pitchFamily="18" charset="0"/>
              </a:rPr>
              <a:t>  7 say it’s extremely risky/can cause brain damage</a:t>
            </a:r>
            <a:endParaRPr lang="en-US" sz="2800" kern="100" dirty="0">
              <a:solidFill>
                <a:schemeClr val="tx1"/>
              </a:solidFill>
              <a:latin typeface="Calibri" panose="020F0502020204030204" pitchFamily="34" charset="0"/>
              <a:ea typeface="+mn-ea"/>
              <a:cs typeface="Times New Roman" panose="02020603050405020304" pitchFamily="18" charset="0"/>
            </a:endParaRPr>
          </a:p>
          <a:p>
            <a:pPr defTabSz="493776">
              <a:lnSpc>
                <a:spcPct val="97000"/>
              </a:lnSpc>
              <a:spcAft>
                <a:spcPts val="600"/>
              </a:spcAft>
            </a:pPr>
            <a:r>
              <a:rPr lang="en-US" sz="2800" b="1" u="sng" kern="100" dirty="0">
                <a:solidFill>
                  <a:srgbClr val="FF0000"/>
                </a:solidFill>
                <a:latin typeface="Calibri" panose="020F0502020204030204" pitchFamily="34" charset="0"/>
                <a:ea typeface="+mn-ea"/>
                <a:cs typeface="Times New Roman" panose="02020603050405020304" pitchFamily="18" charset="0"/>
              </a:rPr>
              <a:t>19 suggest how to choke someone “safely” </a:t>
            </a:r>
            <a:r>
              <a:rPr lang="en-US" sz="2800" kern="100" dirty="0">
                <a:solidFill>
                  <a:schemeClr val="tx1"/>
                </a:solidFill>
                <a:latin typeface="Calibri" panose="020F0502020204030204" pitchFamily="34" charset="0"/>
                <a:ea typeface="+mn-ea"/>
                <a:cs typeface="Times New Roman" panose="02020603050405020304" pitchFamily="18" charset="0"/>
              </a:rPr>
              <a:t>including: get consent, communicate, learn about anatomy, use </a:t>
            </a:r>
            <a:r>
              <a:rPr lang="en-US" sz="2800" kern="100" dirty="0" err="1">
                <a:solidFill>
                  <a:schemeClr val="tx1"/>
                </a:solidFill>
                <a:latin typeface="Calibri" panose="020F0502020204030204" pitchFamily="34" charset="0"/>
                <a:ea typeface="+mn-ea"/>
                <a:cs typeface="Times New Roman" panose="02020603050405020304" pitchFamily="18" charset="0"/>
              </a:rPr>
              <a:t>safewords</a:t>
            </a:r>
            <a:r>
              <a:rPr lang="en-US" sz="2800" kern="100" dirty="0">
                <a:solidFill>
                  <a:schemeClr val="tx1"/>
                </a:solidFill>
                <a:latin typeface="Calibri" panose="020F0502020204030204" pitchFamily="34" charset="0"/>
                <a:ea typeface="+mn-ea"/>
                <a:cs typeface="Times New Roman" panose="02020603050405020304" pitchFamily="18" charset="0"/>
              </a:rPr>
              <a:t>/safe signals </a:t>
            </a:r>
          </a:p>
          <a:p>
            <a:pPr marL="342900" indent="-342900" defTabSz="493776">
              <a:lnSpc>
                <a:spcPct val="97000"/>
              </a:lnSpc>
              <a:spcAft>
                <a:spcPts val="600"/>
              </a:spcAft>
              <a:buFont typeface="Arial" panose="020B0604020202020204" pitchFamily="34" charset="0"/>
              <a:buChar char="•"/>
            </a:pPr>
            <a:r>
              <a:rPr lang="en-US" sz="2800" kern="100" dirty="0">
                <a:solidFill>
                  <a:schemeClr val="tx1"/>
                </a:solidFill>
                <a:latin typeface="Calibri" panose="020F0502020204030204" pitchFamily="34" charset="0"/>
                <a:ea typeface="+mn-ea"/>
                <a:cs typeface="Times New Roman" panose="02020603050405020304" pitchFamily="18" charset="0"/>
              </a:rPr>
              <a:t>	40 don’t offer how-</a:t>
            </a:r>
            <a:r>
              <a:rPr lang="en-US" sz="2800" kern="100" dirty="0" err="1">
                <a:solidFill>
                  <a:schemeClr val="tx1"/>
                </a:solidFill>
                <a:latin typeface="Calibri" panose="020F0502020204030204" pitchFamily="34" charset="0"/>
                <a:ea typeface="+mn-ea"/>
                <a:cs typeface="Times New Roman" panose="02020603050405020304" pitchFamily="18" charset="0"/>
              </a:rPr>
              <a:t>to’s</a:t>
            </a:r>
            <a:endParaRPr lang="en-US" sz="2800" kern="100" dirty="0">
              <a:solidFill>
                <a:schemeClr val="tx1"/>
              </a:solidFill>
              <a:latin typeface="Calibri" panose="020F0502020204030204" pitchFamily="34" charset="0"/>
              <a:ea typeface="+mn-ea"/>
              <a:cs typeface="Times New Roman" panose="02020603050405020304" pitchFamily="18" charset="0"/>
            </a:endParaRPr>
          </a:p>
          <a:p>
            <a:pPr marL="342900" indent="-342900" defTabSz="493776">
              <a:lnSpc>
                <a:spcPct val="97000"/>
              </a:lnSpc>
              <a:spcAft>
                <a:spcPts val="600"/>
              </a:spcAft>
              <a:buFont typeface="Arial" panose="020B0604020202020204" pitchFamily="34" charset="0"/>
              <a:buChar char="•"/>
            </a:pPr>
            <a:r>
              <a:rPr lang="en-US" sz="2800" kern="100" dirty="0">
                <a:solidFill>
                  <a:schemeClr val="tx1"/>
                </a:solidFill>
                <a:latin typeface="Calibri" panose="020F0502020204030204" pitchFamily="34" charset="0"/>
                <a:ea typeface="+mn-ea"/>
                <a:cs typeface="Times New Roman" panose="02020603050405020304" pitchFamily="18" charset="0"/>
              </a:rPr>
              <a:t>	3 suggest Harm Reduction alternatives: holding your</a:t>
            </a:r>
            <a:r>
              <a:rPr lang="en-US" sz="2800" kern="100" dirty="0">
                <a:latin typeface="Calibri" panose="020F0502020204030204" pitchFamily="34" charset="0"/>
                <a:cs typeface="Times New Roman" panose="02020603050405020304" pitchFamily="18" charset="0"/>
              </a:rPr>
              <a:t> breath,</a:t>
            </a:r>
            <a:r>
              <a:rPr lang="en-US" sz="2800" kern="100" dirty="0">
                <a:solidFill>
                  <a:schemeClr val="tx1"/>
                </a:solidFill>
                <a:latin typeface="Calibri" panose="020F0502020204030204" pitchFamily="34" charset="0"/>
                <a:ea typeface="+mn-ea"/>
                <a:cs typeface="Times New Roman" panose="02020603050405020304" pitchFamily="18" charset="0"/>
              </a:rPr>
              <a:t> pressing on collar bone, neck-holding with no pressure</a:t>
            </a:r>
            <a:endParaRPr lang="en-US" sz="4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B4EC214F-9402-5F39-6154-A6CB423265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696200" y="6186524"/>
            <a:ext cx="1400691" cy="54623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81612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4EF7-B4A3-75AF-B6F8-3F3590DBCF6A}"/>
              </a:ext>
            </a:extLst>
          </p:cNvPr>
          <p:cNvSpPr>
            <a:spLocks noGrp="1"/>
          </p:cNvSpPr>
          <p:nvPr>
            <p:ph type="title"/>
          </p:nvPr>
        </p:nvSpPr>
        <p:spPr>
          <a:xfrm>
            <a:off x="628650" y="381000"/>
            <a:ext cx="7886700" cy="827086"/>
          </a:xfrm>
        </p:spPr>
        <p:txBody>
          <a:bodyPr>
            <a:normAutofit fontScale="90000"/>
          </a:bodyPr>
          <a:lstStyle/>
          <a:p>
            <a:r>
              <a:rPr lang="en-US" sz="3600" b="1" dirty="0"/>
              <a:t>Unless you know the health risks, you can’t give informed consent:</a:t>
            </a:r>
          </a:p>
        </p:txBody>
      </p:sp>
      <p:graphicFrame>
        <p:nvGraphicFramePr>
          <p:cNvPr id="7" name="Content Placeholder 2">
            <a:extLst>
              <a:ext uri="{FF2B5EF4-FFF2-40B4-BE49-F238E27FC236}">
                <a16:creationId xmlns:a16="http://schemas.microsoft.com/office/drawing/2014/main" id="{1F943E30-0749-6A04-1A6C-A5AF696A2C55}"/>
              </a:ext>
            </a:extLst>
          </p:cNvPr>
          <p:cNvGraphicFramePr>
            <a:graphicFrameLocks noGrp="1"/>
          </p:cNvGraphicFramePr>
          <p:nvPr>
            <p:ph idx="1"/>
            <p:extLst>
              <p:ext uri="{D42A27DB-BD31-4B8C-83A1-F6EECF244321}">
                <p14:modId xmlns:p14="http://schemas.microsoft.com/office/powerpoint/2010/main" val="3521427445"/>
              </p:ext>
            </p:extLst>
          </p:nvPr>
        </p:nvGraphicFramePr>
        <p:xfrm>
          <a:off x="628650" y="1295400"/>
          <a:ext cx="78867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9E243BC5-A85A-7B32-33E2-BF88CCB119F8}"/>
              </a:ext>
            </a:extLst>
          </p:cNvPr>
          <p:cNvSpPr>
            <a:spLocks noGrp="1"/>
          </p:cNvSpPr>
          <p:nvPr>
            <p:ph type="ftr" sz="quarter" idx="11"/>
          </p:nvPr>
        </p:nvSpPr>
        <p:spPr>
          <a:xfrm>
            <a:off x="2438400" y="6538913"/>
            <a:ext cx="3608035" cy="365125"/>
          </a:xfrm>
        </p:spPr>
        <p:txBody>
          <a:bodyPr/>
          <a:lstStyle/>
          <a:p>
            <a:r>
              <a:rPr lang="en-US"/>
              <a:t>National Coalition for Sexual Freedom</a:t>
            </a:r>
            <a:endParaRPr lang="en-US" dirty="0"/>
          </a:p>
        </p:txBody>
      </p:sp>
      <p:sp>
        <p:nvSpPr>
          <p:cNvPr id="5" name="Slide Number Placeholder 4">
            <a:extLst>
              <a:ext uri="{FF2B5EF4-FFF2-40B4-BE49-F238E27FC236}">
                <a16:creationId xmlns:a16="http://schemas.microsoft.com/office/drawing/2014/main" id="{A078F1B0-D346-3321-7AAC-350690BE08DD}"/>
              </a:ext>
            </a:extLst>
          </p:cNvPr>
          <p:cNvSpPr>
            <a:spLocks noGrp="1"/>
          </p:cNvSpPr>
          <p:nvPr>
            <p:ph type="sldNum" sz="quarter" idx="12"/>
          </p:nvPr>
        </p:nvSpPr>
        <p:spPr/>
        <p:txBody>
          <a:bodyPr/>
          <a:lstStyle/>
          <a:p>
            <a:fld id="{5F79442F-8321-42F3-9B22-037053396911}" type="slidenum">
              <a:rPr lang="en-US" smtClean="0"/>
              <a:t>11</a:t>
            </a:fld>
            <a:endParaRPr lang="en-US"/>
          </a:p>
        </p:txBody>
      </p:sp>
    </p:spTree>
    <p:extLst>
      <p:ext uri="{BB962C8B-B14F-4D97-AF65-F5344CB8AC3E}">
        <p14:creationId xmlns:p14="http://schemas.microsoft.com/office/powerpoint/2010/main" val="2729051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14671AE-FA85-F769-11DC-BD39C620EEDD}"/>
              </a:ext>
            </a:extLst>
          </p:cNvPr>
          <p:cNvPicPr>
            <a:picLocks noChangeAspect="1"/>
          </p:cNvPicPr>
          <p:nvPr/>
        </p:nvPicPr>
        <p:blipFill rotWithShape="1">
          <a:blip r:embed="rId3">
            <a:duotone>
              <a:schemeClr val="bg2">
                <a:shade val="45000"/>
                <a:satMod val="135000"/>
              </a:schemeClr>
              <a:prstClr val="white"/>
            </a:duotone>
          </a:blip>
          <a:srcRect l="25418" t="9091" r="37" b="1"/>
          <a:stretch/>
        </p:blipFill>
        <p:spPr>
          <a:xfrm>
            <a:off x="20" y="0"/>
            <a:ext cx="9143980" cy="6857990"/>
          </a:xfrm>
          <a:prstGeom prst="rect">
            <a:avLst/>
          </a:prstGeom>
        </p:spPr>
      </p:pic>
      <p:sp>
        <p:nvSpPr>
          <p:cNvPr id="2" name="Title 1">
            <a:extLst>
              <a:ext uri="{FF2B5EF4-FFF2-40B4-BE49-F238E27FC236}">
                <a16:creationId xmlns:a16="http://schemas.microsoft.com/office/drawing/2014/main" id="{EDAF551E-E7FE-E20C-5775-7F2AACBDFC46}"/>
              </a:ext>
            </a:extLst>
          </p:cNvPr>
          <p:cNvSpPr>
            <a:spLocks noGrp="1"/>
          </p:cNvSpPr>
          <p:nvPr>
            <p:ph type="title"/>
          </p:nvPr>
        </p:nvSpPr>
        <p:spPr>
          <a:xfrm>
            <a:off x="304800" y="207168"/>
            <a:ext cx="8610600" cy="1325563"/>
          </a:xfrm>
        </p:spPr>
        <p:txBody>
          <a:bodyPr>
            <a:normAutofit/>
          </a:bodyPr>
          <a:lstStyle/>
          <a:p>
            <a:r>
              <a:rPr lang="en-US" b="1" dirty="0"/>
              <a:t>Choking/Strangulation &amp; Suffocation are Illegal</a:t>
            </a:r>
          </a:p>
        </p:txBody>
      </p:sp>
      <p:sp>
        <p:nvSpPr>
          <p:cNvPr id="4" name="Footer Placeholder 3">
            <a:extLst>
              <a:ext uri="{FF2B5EF4-FFF2-40B4-BE49-F238E27FC236}">
                <a16:creationId xmlns:a16="http://schemas.microsoft.com/office/drawing/2014/main" id="{04AEC09C-B1B9-431F-CAEA-A53EAF5AC1AF}"/>
              </a:ext>
            </a:extLst>
          </p:cNvPr>
          <p:cNvSpPr>
            <a:spLocks noGrp="1"/>
          </p:cNvSpPr>
          <p:nvPr>
            <p:ph type="ftr" sz="quarter" idx="11"/>
          </p:nvPr>
        </p:nvSpPr>
        <p:spPr>
          <a:xfrm>
            <a:off x="3028950" y="6356350"/>
            <a:ext cx="3086100" cy="365125"/>
          </a:xfrm>
        </p:spPr>
        <p:txBody>
          <a:bodyPr>
            <a:normAutofit/>
          </a:bodyPr>
          <a:lstStyle/>
          <a:p>
            <a:pPr>
              <a:spcAft>
                <a:spcPts val="600"/>
              </a:spcAft>
            </a:pPr>
            <a:r>
              <a:rPr lang="en-US"/>
              <a:t>National Coalition for Sexual Freedom</a:t>
            </a:r>
          </a:p>
        </p:txBody>
      </p:sp>
      <p:sp>
        <p:nvSpPr>
          <p:cNvPr id="5" name="Slide Number Placeholder 4">
            <a:extLst>
              <a:ext uri="{FF2B5EF4-FFF2-40B4-BE49-F238E27FC236}">
                <a16:creationId xmlns:a16="http://schemas.microsoft.com/office/drawing/2014/main" id="{E4AF0407-0C4F-05F6-6BC3-140AC1D4F472}"/>
              </a:ext>
            </a:extLst>
          </p:cNvPr>
          <p:cNvSpPr>
            <a:spLocks noGrp="1"/>
          </p:cNvSpPr>
          <p:nvPr>
            <p:ph type="sldNum" sz="quarter" idx="12"/>
          </p:nvPr>
        </p:nvSpPr>
        <p:spPr>
          <a:xfrm>
            <a:off x="6457950" y="6356350"/>
            <a:ext cx="2057400" cy="365125"/>
          </a:xfrm>
        </p:spPr>
        <p:txBody>
          <a:bodyPr>
            <a:normAutofit/>
          </a:bodyPr>
          <a:lstStyle/>
          <a:p>
            <a:pPr>
              <a:spcAft>
                <a:spcPts val="600"/>
              </a:spcAft>
            </a:pPr>
            <a:fld id="{5F79442F-8321-42F3-9B22-037053396911}" type="slidenum">
              <a:rPr lang="en-US" smtClean="0"/>
              <a:pPr>
                <a:spcAft>
                  <a:spcPts val="600"/>
                </a:spcAft>
              </a:pPr>
              <a:t>12</a:t>
            </a:fld>
            <a:endParaRPr lang="en-US"/>
          </a:p>
        </p:txBody>
      </p:sp>
      <p:graphicFrame>
        <p:nvGraphicFramePr>
          <p:cNvPr id="14" name="Content Placeholder 2">
            <a:extLst>
              <a:ext uri="{FF2B5EF4-FFF2-40B4-BE49-F238E27FC236}">
                <a16:creationId xmlns:a16="http://schemas.microsoft.com/office/drawing/2014/main" id="{0B473328-F8AA-0503-E7E2-80F8B2D047BD}"/>
              </a:ext>
            </a:extLst>
          </p:cNvPr>
          <p:cNvGraphicFramePr>
            <a:graphicFrameLocks noGrp="1"/>
          </p:cNvGraphicFramePr>
          <p:nvPr>
            <p:ph idx="1"/>
            <p:extLst>
              <p:ext uri="{D42A27DB-BD31-4B8C-83A1-F6EECF244321}">
                <p14:modId xmlns:p14="http://schemas.microsoft.com/office/powerpoint/2010/main" val="3357307299"/>
              </p:ext>
            </p:extLst>
          </p:nvPr>
        </p:nvGraphicFramePr>
        <p:xfrm>
          <a:off x="228600" y="1371600"/>
          <a:ext cx="8763000" cy="49847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54636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0C534-7B71-E452-6295-78B25F968113}"/>
              </a:ext>
            </a:extLst>
          </p:cNvPr>
          <p:cNvSpPr>
            <a:spLocks noGrp="1"/>
          </p:cNvSpPr>
          <p:nvPr>
            <p:ph type="title"/>
          </p:nvPr>
        </p:nvSpPr>
        <p:spPr>
          <a:xfrm>
            <a:off x="657785" y="187111"/>
            <a:ext cx="7886700" cy="1325563"/>
          </a:xfrm>
        </p:spPr>
        <p:txBody>
          <a:bodyPr>
            <a:normAutofit/>
          </a:bodyPr>
          <a:lstStyle/>
          <a:p>
            <a:pPr algn="ctr"/>
            <a:r>
              <a:rPr lang="en-US" b="1" kern="100" dirty="0">
                <a:effectLst/>
                <a:latin typeface="Calibri" panose="020F0502020204030204" pitchFamily="34" charset="0"/>
                <a:ea typeface="Calibri" panose="020F0502020204030204" pitchFamily="34" charset="0"/>
                <a:cs typeface="Times New Roman" panose="02020603050405020304" pitchFamily="18" charset="0"/>
              </a:rPr>
              <a:t>The latest Appellate Case involving choking: Oregon v. Sunny Sky Stone</a:t>
            </a:r>
            <a:endParaRPr lang="en-US" b="1" dirty="0"/>
          </a:p>
        </p:txBody>
      </p:sp>
      <p:sp>
        <p:nvSpPr>
          <p:cNvPr id="3" name="Content Placeholder 2">
            <a:extLst>
              <a:ext uri="{FF2B5EF4-FFF2-40B4-BE49-F238E27FC236}">
                <a16:creationId xmlns:a16="http://schemas.microsoft.com/office/drawing/2014/main" id="{FEEA31FD-F0A3-D8AC-AF85-45FBA21F3A48}"/>
              </a:ext>
            </a:extLst>
          </p:cNvPr>
          <p:cNvSpPr>
            <a:spLocks noGrp="1"/>
          </p:cNvSpPr>
          <p:nvPr>
            <p:ph idx="1"/>
          </p:nvPr>
        </p:nvSpPr>
        <p:spPr>
          <a:xfrm>
            <a:off x="833644" y="1409325"/>
            <a:ext cx="7915835" cy="5261564"/>
          </a:xfrm>
        </p:spPr>
        <p:txBody>
          <a:bodyPr>
            <a:normAutofit fontScale="92500" lnSpcReduction="10000"/>
          </a:bodyPr>
          <a:lstStyle/>
          <a:p>
            <a:pPr marL="91440" marR="0" lvl="0" indent="-91440">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Defendant admitted to choking her in March 2020 with an electrical  cord and claimed </a:t>
            </a:r>
            <a:r>
              <a:rPr lang="en-US" sz="20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that she had consented to his conduct for sexual reasons</a:t>
            </a:r>
            <a:r>
              <a:rPr lang="en-US" sz="20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p>
          <a:p>
            <a:pPr marL="91440" marR="0" lvl="0" indent="-91440">
              <a:spcBef>
                <a:spcPts val="0"/>
              </a:spcBef>
              <a:spcAft>
                <a:spcPts val="0"/>
              </a:spcAft>
              <a:buFont typeface="Symbol" panose="05050102010706020507" pitchFamily="18" charset="2"/>
              <a:buChar char=""/>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 marR="0" lvl="0" indent="-91440">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The court instructed the jury that </a:t>
            </a:r>
            <a:r>
              <a:rPr lang="en-US" sz="20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consent is not “a portion or element of” the crimes of strangulation or second-degree  assault. </a:t>
            </a:r>
            <a:endParaRPr lang="en-US" sz="20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91440" marR="0" lvl="0" indent="-91440">
              <a:spcBef>
                <a:spcPts val="0"/>
              </a:spcBef>
              <a:spcAft>
                <a:spcPts val="0"/>
              </a:spcAft>
              <a:buFont typeface="Symbol" panose="05050102010706020507" pitchFamily="18" charset="2"/>
              <a:buChar char=""/>
            </a:pP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 marR="0" lvl="0" indent="-91440">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The couple engag</a:t>
            </a:r>
            <a:r>
              <a:rPr lang="en-US" sz="2000" kern="100" dirty="0">
                <a:latin typeface="Calibri" panose="020F0502020204030204" pitchFamily="34" charset="0"/>
                <a:ea typeface="Calibri" panose="020F0502020204030204" pitchFamily="34" charset="0"/>
                <a:cs typeface="Times New Roman" panose="02020603050405020304" pitchFamily="18" charset="0"/>
              </a:rPr>
              <a:t>ed</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in BDSM and Defendant claimed</a:t>
            </a:r>
            <a:r>
              <a:rPr lang="en-US" sz="2000" kern="100" dirty="0">
                <a:latin typeface="Calibri" panose="020F0502020204030204" pitchFamily="34" charset="0"/>
                <a:ea typeface="Calibri" panose="020F0502020204030204" pitchFamily="34" charset="0"/>
                <a:cs typeface="Times New Roman" panose="02020603050405020304" pitchFamily="18" charset="0"/>
              </a:rPr>
              <a:t> that the survivor consented to his conduct</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He asked her if he had a “green light,” and claimed </a:t>
            </a:r>
            <a:r>
              <a:rPr lang="en-US" sz="20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she said yes, indicating her consent</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and they sat down together on a seat in the bathroom. Defendant testified that he was “gentle” in  tightening the cord and  was “looking for taps, looking for struggle.” He perceived her to be enjoying being choked. </a:t>
            </a:r>
          </a:p>
          <a:p>
            <a:pPr marL="91440" marR="0" lvl="0" indent="-91440">
              <a:spcBef>
                <a:spcPts val="0"/>
              </a:spcBef>
              <a:spcAft>
                <a:spcPts val="800"/>
              </a:spcAft>
              <a:buFont typeface="Symbol" panose="05050102010706020507" pitchFamily="18" charset="2"/>
              <a:buChar char=""/>
            </a:pPr>
            <a:r>
              <a:rPr lang="en-US" sz="2000" kern="100" dirty="0">
                <a:latin typeface="Calibri" panose="020F0502020204030204" pitchFamily="34" charset="0"/>
                <a:ea typeface="Calibri" panose="020F0502020204030204" pitchFamily="34" charset="0"/>
                <a:cs typeface="Times New Roman" panose="02020603050405020304" pitchFamily="18" charset="0"/>
              </a:rPr>
              <a:t> The survivor contended that she lost</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consciousness and fell to the floor hurting her knees. Defendant told the police that she did not, and he testified at trial that he “wasn’t looking for a loss of consciousness, just a gray, because it is dangerous.”  He also denied that  he  injured her knees in the incident, asserting that her knees were red from something else.  </a:t>
            </a:r>
          </a:p>
          <a:p>
            <a:pPr marL="91440" marR="0" lvl="0" indent="-91440">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Defendant acknowledged on cross-examination that strangling someone is dangerous and </a:t>
            </a:r>
            <a:r>
              <a:rPr lang="en-US" sz="20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could cause death </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and stated that “that’s why you include them.”</a:t>
            </a:r>
          </a:p>
          <a:p>
            <a:endParaRPr lang="en-US" sz="1500" dirty="0"/>
          </a:p>
        </p:txBody>
      </p:sp>
      <p:sp>
        <p:nvSpPr>
          <p:cNvPr id="4" name="Footer Placeholder 3">
            <a:extLst>
              <a:ext uri="{FF2B5EF4-FFF2-40B4-BE49-F238E27FC236}">
                <a16:creationId xmlns:a16="http://schemas.microsoft.com/office/drawing/2014/main" id="{EB3E7178-87E8-C0E0-8F95-F33DD854A920}"/>
              </a:ext>
            </a:extLst>
          </p:cNvPr>
          <p:cNvSpPr>
            <a:spLocks noGrp="1"/>
          </p:cNvSpPr>
          <p:nvPr>
            <p:ph type="ftr" sz="quarter" idx="11"/>
          </p:nvPr>
        </p:nvSpPr>
        <p:spPr>
          <a:xfrm>
            <a:off x="3028950" y="6356350"/>
            <a:ext cx="3086100" cy="365125"/>
          </a:xfrm>
        </p:spPr>
        <p:txBody>
          <a:bodyPr>
            <a:normAutofit/>
          </a:bodyPr>
          <a:lstStyle/>
          <a:p>
            <a:pPr>
              <a:spcAft>
                <a:spcPts val="600"/>
              </a:spcAft>
            </a:pPr>
            <a:r>
              <a:rPr lang="en-US" dirty="0"/>
              <a:t>National Coalition for Sexual Freedom</a:t>
            </a:r>
            <a:endParaRPr lang="en-US"/>
          </a:p>
        </p:txBody>
      </p:sp>
      <p:sp>
        <p:nvSpPr>
          <p:cNvPr id="5" name="Slide Number Placeholder 4">
            <a:extLst>
              <a:ext uri="{FF2B5EF4-FFF2-40B4-BE49-F238E27FC236}">
                <a16:creationId xmlns:a16="http://schemas.microsoft.com/office/drawing/2014/main" id="{E830B4FF-2520-33B8-B211-953E8C87060A}"/>
              </a:ext>
            </a:extLst>
          </p:cNvPr>
          <p:cNvSpPr>
            <a:spLocks noGrp="1"/>
          </p:cNvSpPr>
          <p:nvPr>
            <p:ph type="sldNum" sz="quarter" idx="12"/>
          </p:nvPr>
        </p:nvSpPr>
        <p:spPr>
          <a:xfrm>
            <a:off x="6457950" y="6356350"/>
            <a:ext cx="2057400" cy="365125"/>
          </a:xfrm>
        </p:spPr>
        <p:txBody>
          <a:bodyPr>
            <a:normAutofit/>
          </a:bodyPr>
          <a:lstStyle/>
          <a:p>
            <a:pPr>
              <a:spcAft>
                <a:spcPts val="600"/>
              </a:spcAft>
            </a:pPr>
            <a:fld id="{5F79442F-8321-42F3-9B22-037053396911}" type="slidenum">
              <a:rPr lang="en-US" smtClean="0"/>
              <a:pPr>
                <a:spcAft>
                  <a:spcPts val="600"/>
                </a:spcAft>
              </a:pPr>
              <a:t>13</a:t>
            </a:fld>
            <a:endParaRPr lang="en-US"/>
          </a:p>
        </p:txBody>
      </p:sp>
      <p:pic>
        <p:nvPicPr>
          <p:cNvPr id="6" name="Picture 3">
            <a:extLst>
              <a:ext uri="{FF2B5EF4-FFF2-40B4-BE49-F238E27FC236}">
                <a16:creationId xmlns:a16="http://schemas.microsoft.com/office/drawing/2014/main" id="{C8C737A5-DA09-1070-403A-5B4F8C6ABF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6201" y="6384203"/>
            <a:ext cx="914400" cy="3565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0789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236B3A-51E7-0D7F-512A-A68A0FC63972}"/>
              </a:ext>
            </a:extLst>
          </p:cNvPr>
          <p:cNvSpPr>
            <a:spLocks noGrp="1"/>
          </p:cNvSpPr>
          <p:nvPr>
            <p:ph type="ctrTitle"/>
          </p:nvPr>
        </p:nvSpPr>
        <p:spPr>
          <a:xfrm>
            <a:off x="654666" y="1828800"/>
            <a:ext cx="3784599" cy="4385733"/>
          </a:xfrm>
        </p:spPr>
        <p:txBody>
          <a:bodyPr>
            <a:normAutofit/>
          </a:bodyPr>
          <a:lstStyle/>
          <a:p>
            <a:pPr algn="l"/>
            <a:r>
              <a:rPr lang="en-US" sz="2000" dirty="0">
                <a:effectLst/>
                <a:latin typeface="Calibri" panose="020F0502020204030204" pitchFamily="34" charset="0"/>
                <a:ea typeface="Calibri" panose="020F0502020204030204" pitchFamily="34" charset="0"/>
                <a:cs typeface="Times New Roman" panose="02020603050405020304" pitchFamily="18" charset="0"/>
              </a:rPr>
              <a:t>You can be sued if you allow </a:t>
            </a:r>
            <a:r>
              <a:rPr lang="en-US" sz="2000" dirty="0">
                <a:latin typeface="Calibri" panose="020F0502020204030204" pitchFamily="34" charset="0"/>
                <a:ea typeface="Calibri" panose="020F0502020204030204" pitchFamily="34" charset="0"/>
                <a:cs typeface="Times New Roman" panose="02020603050405020304" pitchFamily="18" charset="0"/>
              </a:rPr>
              <a:t>acts to happen at your venue that are known to cause harm, like choking.</a:t>
            </a:r>
            <a:br>
              <a:rPr lang="en-US" sz="2000" dirty="0">
                <a:latin typeface="Calibri" panose="020F0502020204030204" pitchFamily="34" charset="0"/>
                <a:ea typeface="Calibri" panose="020F0502020204030204" pitchFamily="34" charset="0"/>
                <a:cs typeface="Times New Roman" panose="02020603050405020304" pitchFamily="18" charset="0"/>
              </a:rPr>
            </a:b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Liability and Directors and Officers Insurance will not provide insurance for these kinds of ultra-hazardous acts.</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br>
              <a:rPr lang="en-US" sz="20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Calibri" panose="020F0502020204030204" pitchFamily="34" charset="0"/>
                <a:ea typeface="Calibri" panose="020F0502020204030204" pitchFamily="34" charset="0"/>
                <a:cs typeface="Times New Roman" panose="02020603050405020304" pitchFamily="18" charset="0"/>
              </a:rPr>
              <a:t>The Volunteer Protection Act won’t protect volunteers who approve or allow such acts to happen.</a:t>
            </a:r>
          </a:p>
        </p:txBody>
      </p:sp>
      <p:pic>
        <p:nvPicPr>
          <p:cNvPr id="5" name="Picture 4">
            <a:extLst>
              <a:ext uri="{FF2B5EF4-FFF2-40B4-BE49-F238E27FC236}">
                <a16:creationId xmlns:a16="http://schemas.microsoft.com/office/drawing/2014/main" id="{833BB517-0047-FB8F-CCCC-6AFFC6B0AFF4}"/>
              </a:ext>
            </a:extLst>
          </p:cNvPr>
          <p:cNvPicPr>
            <a:picLocks noChangeAspect="1"/>
          </p:cNvPicPr>
          <p:nvPr/>
        </p:nvPicPr>
        <p:blipFill rotWithShape="1">
          <a:blip r:embed="rId3"/>
          <a:srcRect l="34109" r="29700"/>
          <a:stretch/>
        </p:blipFill>
        <p:spPr>
          <a:xfrm>
            <a:off x="4671911" y="0"/>
            <a:ext cx="4472089"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TextBox 3">
            <a:extLst>
              <a:ext uri="{FF2B5EF4-FFF2-40B4-BE49-F238E27FC236}">
                <a16:creationId xmlns:a16="http://schemas.microsoft.com/office/drawing/2014/main" id="{BFC4C039-0820-04B9-76A4-85D316A10F69}"/>
              </a:ext>
            </a:extLst>
          </p:cNvPr>
          <p:cNvSpPr txBox="1"/>
          <p:nvPr/>
        </p:nvSpPr>
        <p:spPr>
          <a:xfrm>
            <a:off x="228600" y="457200"/>
            <a:ext cx="5029200" cy="1569660"/>
          </a:xfrm>
          <a:prstGeom prst="rect">
            <a:avLst/>
          </a:prstGeom>
          <a:noFill/>
        </p:spPr>
        <p:txBody>
          <a:bodyPr wrap="square" rtlCol="0">
            <a:spAutoFit/>
          </a:bodyPr>
          <a:lstStyle/>
          <a:p>
            <a:r>
              <a:rPr lang="en-US" sz="3200" b="1" dirty="0"/>
              <a:t>Legal Issues and Liability Risks for Groups, Events, and Clubs</a:t>
            </a:r>
          </a:p>
        </p:txBody>
      </p:sp>
      <p:pic>
        <p:nvPicPr>
          <p:cNvPr id="3" name="Picture 3">
            <a:extLst>
              <a:ext uri="{FF2B5EF4-FFF2-40B4-BE49-F238E27FC236}">
                <a16:creationId xmlns:a16="http://schemas.microsoft.com/office/drawing/2014/main" id="{090DFA83-2321-30C0-D3F7-3F51D082EB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6535" y="6326522"/>
            <a:ext cx="1305066" cy="50893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7908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EB14A-48CA-6E98-1938-13B42DF91880}"/>
              </a:ext>
            </a:extLst>
          </p:cNvPr>
          <p:cNvSpPr>
            <a:spLocks noGrp="1"/>
          </p:cNvSpPr>
          <p:nvPr>
            <p:ph type="title"/>
          </p:nvPr>
        </p:nvSpPr>
        <p:spPr>
          <a:xfrm rot="16200000">
            <a:off x="-994410" y="1947672"/>
            <a:ext cx="4471416" cy="2788920"/>
          </a:xfrm>
        </p:spPr>
        <p:txBody>
          <a:bodyPr anchor="ctr">
            <a:normAutofit/>
          </a:bodyPr>
          <a:lstStyle/>
          <a:p>
            <a:r>
              <a:rPr lang="en-US" sz="4200">
                <a:solidFill>
                  <a:schemeClr val="bg1"/>
                </a:solidFill>
              </a:rPr>
              <a:t>Personal Injury Payouts</a:t>
            </a:r>
            <a:endParaRPr lang="en-US" sz="4200" dirty="0">
              <a:solidFill>
                <a:schemeClr val="bg1"/>
              </a:solidFill>
            </a:endParaRPr>
          </a:p>
        </p:txBody>
      </p:sp>
      <p:sp>
        <p:nvSpPr>
          <p:cNvPr id="4" name="Footer Placeholder 3">
            <a:extLst>
              <a:ext uri="{FF2B5EF4-FFF2-40B4-BE49-F238E27FC236}">
                <a16:creationId xmlns:a16="http://schemas.microsoft.com/office/drawing/2014/main" id="{74B2315C-203F-DC69-C774-0A2E698C2E8A}"/>
              </a:ext>
            </a:extLst>
          </p:cNvPr>
          <p:cNvSpPr>
            <a:spLocks noGrp="1"/>
          </p:cNvSpPr>
          <p:nvPr>
            <p:ph type="ftr" sz="quarter" idx="11"/>
          </p:nvPr>
        </p:nvSpPr>
        <p:spPr>
          <a:xfrm rot="5400000">
            <a:off x="7530084" y="4032504"/>
            <a:ext cx="2743200" cy="640080"/>
          </a:xfrm>
        </p:spPr>
        <p:txBody>
          <a:bodyPr anchor="ctr">
            <a:normAutofit/>
          </a:bodyPr>
          <a:lstStyle/>
          <a:p>
            <a:pPr>
              <a:spcAft>
                <a:spcPts val="600"/>
              </a:spcAft>
            </a:pPr>
            <a:r>
              <a:rPr lang="en-US">
                <a:solidFill>
                  <a:schemeClr val="tx2"/>
                </a:solidFill>
              </a:rPr>
              <a:t>National Coalition for Sexual Freedom</a:t>
            </a:r>
          </a:p>
        </p:txBody>
      </p:sp>
      <p:sp>
        <p:nvSpPr>
          <p:cNvPr id="5" name="Slide Number Placeholder 4">
            <a:extLst>
              <a:ext uri="{FF2B5EF4-FFF2-40B4-BE49-F238E27FC236}">
                <a16:creationId xmlns:a16="http://schemas.microsoft.com/office/drawing/2014/main" id="{139B561A-B09D-5AB6-6319-1AC2F30DBCE6}"/>
              </a:ext>
            </a:extLst>
          </p:cNvPr>
          <p:cNvSpPr>
            <a:spLocks noGrp="1"/>
          </p:cNvSpPr>
          <p:nvPr>
            <p:ph type="sldNum" sz="quarter" idx="12"/>
          </p:nvPr>
        </p:nvSpPr>
        <p:spPr>
          <a:xfrm>
            <a:off x="8661654" y="6217920"/>
            <a:ext cx="480060" cy="640080"/>
          </a:xfrm>
        </p:spPr>
        <p:txBody>
          <a:bodyPr>
            <a:normAutofit/>
          </a:bodyPr>
          <a:lstStyle/>
          <a:p>
            <a:pPr algn="ctr">
              <a:spcAft>
                <a:spcPts val="600"/>
              </a:spcAft>
            </a:pPr>
            <a:fld id="{5F79442F-8321-42F3-9B22-037053396911}" type="slidenum">
              <a:rPr lang="en-US" sz="1400">
                <a:solidFill>
                  <a:schemeClr val="tx2"/>
                </a:solidFill>
              </a:rPr>
              <a:pPr algn="ctr">
                <a:spcAft>
                  <a:spcPts val="600"/>
                </a:spcAft>
              </a:pPr>
              <a:t>15</a:t>
            </a:fld>
            <a:endParaRPr lang="en-US" sz="1400">
              <a:solidFill>
                <a:schemeClr val="tx2"/>
              </a:solidFill>
            </a:endParaRPr>
          </a:p>
        </p:txBody>
      </p:sp>
      <p:graphicFrame>
        <p:nvGraphicFramePr>
          <p:cNvPr id="7" name="Content Placeholder 2">
            <a:extLst>
              <a:ext uri="{FF2B5EF4-FFF2-40B4-BE49-F238E27FC236}">
                <a16:creationId xmlns:a16="http://schemas.microsoft.com/office/drawing/2014/main" id="{FBDCFF26-2573-8869-5006-F83384000DB6}"/>
              </a:ext>
            </a:extLst>
          </p:cNvPr>
          <p:cNvGraphicFramePr>
            <a:graphicFrameLocks noGrp="1"/>
          </p:cNvGraphicFramePr>
          <p:nvPr>
            <p:ph idx="1"/>
          </p:nvPr>
        </p:nvGraphicFramePr>
        <p:xfrm>
          <a:off x="2845722" y="288758"/>
          <a:ext cx="5669628" cy="628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D89CCDB7-8394-6860-C5C9-9436BA952D99}"/>
              </a:ext>
            </a:extLst>
          </p:cNvPr>
          <p:cNvSpPr txBox="1"/>
          <p:nvPr/>
        </p:nvSpPr>
        <p:spPr>
          <a:xfrm rot="16200000">
            <a:off x="-1104900" y="2589936"/>
            <a:ext cx="5257799" cy="1754326"/>
          </a:xfrm>
          <a:prstGeom prst="rect">
            <a:avLst/>
          </a:prstGeom>
          <a:noFill/>
        </p:spPr>
        <p:txBody>
          <a:bodyPr wrap="square" rtlCol="0">
            <a:spAutoFit/>
          </a:bodyPr>
          <a:lstStyle/>
          <a:p>
            <a:pPr algn="ctr"/>
            <a:r>
              <a:rPr lang="en-US" sz="5400" dirty="0"/>
              <a:t>Personal  Injury Payouts</a:t>
            </a:r>
          </a:p>
        </p:txBody>
      </p:sp>
      <p:pic>
        <p:nvPicPr>
          <p:cNvPr id="6" name="Picture 3">
            <a:extLst>
              <a:ext uri="{FF2B5EF4-FFF2-40B4-BE49-F238E27FC236}">
                <a16:creationId xmlns:a16="http://schemas.microsoft.com/office/drawing/2014/main" id="{6316EA9D-B0CE-6BBA-3491-66AFB3C928A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76200" y="6364224"/>
            <a:ext cx="1062687" cy="41441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7572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75EA925-E4F3-6B6D-8777-1BEFE4204DD8}"/>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618A170-9D92-9FF7-06DA-3A2C805B5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3FEF63B-2889-C0AB-E864-CF79FCCC6E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80BFB87-F574-F3A1-6F8D-264A0DB10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95B0B09-1EDA-C940-A8F8-4725B870C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B37590C9-5AF1-D6B7-D664-549AC728A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5BBFE74-6616-E323-7AAF-BF357805E9B0}"/>
              </a:ext>
            </a:extLst>
          </p:cNvPr>
          <p:cNvSpPr>
            <a:spLocks noGrp="1"/>
          </p:cNvSpPr>
          <p:nvPr>
            <p:ph type="title"/>
          </p:nvPr>
        </p:nvSpPr>
        <p:spPr>
          <a:xfrm>
            <a:off x="228600" y="2501548"/>
            <a:ext cx="2427051" cy="3337464"/>
          </a:xfrm>
        </p:spPr>
        <p:txBody>
          <a:bodyPr vert="horz" lIns="91440" tIns="45720" rIns="91440" bIns="45720" rtlCol="0" anchor="t">
            <a:normAutofit/>
          </a:bodyPr>
          <a:lstStyle/>
          <a:p>
            <a:pPr defTabSz="914400"/>
            <a:r>
              <a:rPr lang="en-US" sz="3600" kern="1200" dirty="0">
                <a:solidFill>
                  <a:srgbClr val="FFFFFF"/>
                </a:solidFill>
                <a:latin typeface="+mj-lt"/>
                <a:ea typeface="+mj-ea"/>
                <a:cs typeface="+mj-cs"/>
              </a:rPr>
              <a:t>Substantial</a:t>
            </a:r>
            <a:r>
              <a:rPr lang="en-US" sz="4400" kern="1200" dirty="0">
                <a:solidFill>
                  <a:srgbClr val="FFFFFF"/>
                </a:solidFill>
                <a:latin typeface="+mj-lt"/>
                <a:ea typeface="+mj-ea"/>
                <a:cs typeface="+mj-cs"/>
              </a:rPr>
              <a:t> factor in death or injury</a:t>
            </a:r>
          </a:p>
        </p:txBody>
      </p:sp>
      <p:sp>
        <p:nvSpPr>
          <p:cNvPr id="4" name="Footer Placeholder 3">
            <a:extLst>
              <a:ext uri="{FF2B5EF4-FFF2-40B4-BE49-F238E27FC236}">
                <a16:creationId xmlns:a16="http://schemas.microsoft.com/office/drawing/2014/main" id="{3F53A37E-F3AE-3AC2-8B4A-623984AA0F1D}"/>
              </a:ext>
            </a:extLst>
          </p:cNvPr>
          <p:cNvSpPr>
            <a:spLocks noGrp="1"/>
          </p:cNvSpPr>
          <p:nvPr>
            <p:ph type="ftr" sz="quarter" idx="11"/>
          </p:nvPr>
        </p:nvSpPr>
        <p:spPr>
          <a:xfrm rot="5400000">
            <a:off x="-1371600" y="2002536"/>
            <a:ext cx="3086100" cy="365760"/>
          </a:xfrm>
        </p:spPr>
        <p:txBody>
          <a:bodyPr vert="horz" lIns="91440" tIns="45720" rIns="91440" bIns="45720" rtlCol="0" anchor="ctr">
            <a:normAutofit/>
          </a:bodyPr>
          <a:lstStyle/>
          <a:p>
            <a:pPr algn="l">
              <a:spcAft>
                <a:spcPts val="600"/>
              </a:spcAft>
            </a:pPr>
            <a:r>
              <a:rPr lang="en-US" sz="1000" kern="1200">
                <a:solidFill>
                  <a:srgbClr val="FFFFFF"/>
                </a:solidFill>
                <a:latin typeface="+mn-lt"/>
                <a:ea typeface="+mn-ea"/>
                <a:cs typeface="+mn-cs"/>
              </a:rPr>
              <a:t>National Coalition for Sexual Freedom</a:t>
            </a:r>
          </a:p>
        </p:txBody>
      </p:sp>
      <p:sp>
        <p:nvSpPr>
          <p:cNvPr id="5" name="Slide Number Placeholder 4">
            <a:extLst>
              <a:ext uri="{FF2B5EF4-FFF2-40B4-BE49-F238E27FC236}">
                <a16:creationId xmlns:a16="http://schemas.microsoft.com/office/drawing/2014/main" id="{3AB6E18F-70D1-CE72-09EF-67208FC1AF75}"/>
              </a:ext>
            </a:extLst>
          </p:cNvPr>
          <p:cNvSpPr>
            <a:spLocks noGrp="1"/>
          </p:cNvSpPr>
          <p:nvPr>
            <p:ph type="sldNum" sz="quarter" idx="12"/>
          </p:nvPr>
        </p:nvSpPr>
        <p:spPr>
          <a:xfrm>
            <a:off x="8778239" y="6455664"/>
            <a:ext cx="336042" cy="365125"/>
          </a:xfrm>
        </p:spPr>
        <p:txBody>
          <a:bodyPr vert="horz" lIns="91440" tIns="45720" rIns="91440" bIns="45720" rtlCol="0" anchor="ctr">
            <a:normAutofit/>
          </a:bodyPr>
          <a:lstStyle/>
          <a:p>
            <a:pPr>
              <a:spcAft>
                <a:spcPts val="600"/>
              </a:spcAft>
            </a:pPr>
            <a:fld id="{5F79442F-8321-42F3-9B22-037053396911}" type="slidenum">
              <a:rPr lang="en-US" sz="1000">
                <a:solidFill>
                  <a:schemeClr val="tx1">
                    <a:lumMod val="50000"/>
                    <a:lumOff val="50000"/>
                  </a:schemeClr>
                </a:solidFill>
              </a:rPr>
              <a:pPr>
                <a:spcAft>
                  <a:spcPts val="600"/>
                </a:spcAft>
              </a:pPr>
              <a:t>16</a:t>
            </a:fld>
            <a:endParaRPr lang="en-US" sz="1000">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818FAF15-0A6B-A952-4D36-A0396D6B20C1}"/>
              </a:ext>
            </a:extLst>
          </p:cNvPr>
          <p:cNvGraphicFramePr>
            <a:graphicFrameLocks noGrp="1"/>
          </p:cNvGraphicFramePr>
          <p:nvPr>
            <p:ph idx="1"/>
            <p:extLst>
              <p:ext uri="{D42A27DB-BD31-4B8C-83A1-F6EECF244321}">
                <p14:modId xmlns:p14="http://schemas.microsoft.com/office/powerpoint/2010/main" val="1322870645"/>
              </p:ext>
            </p:extLst>
          </p:nvPr>
        </p:nvGraphicFramePr>
        <p:xfrm>
          <a:off x="2845722" y="288758"/>
          <a:ext cx="5669628" cy="628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4335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2EA5F0-C478-F0FE-7D1E-C05E82E619AD}"/>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DD0CDC2-5D35-12B0-244B-6F9BB23CA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1B76B41F-52E4-3A07-6429-6414B1F72BA3}"/>
              </a:ext>
            </a:extLst>
          </p:cNvPr>
          <p:cNvSpPr>
            <a:spLocks noGrp="1"/>
          </p:cNvSpPr>
          <p:nvPr>
            <p:ph type="title"/>
          </p:nvPr>
        </p:nvSpPr>
        <p:spPr>
          <a:xfrm>
            <a:off x="1222313" y="934327"/>
            <a:ext cx="6693294" cy="1058275"/>
          </a:xfrm>
        </p:spPr>
        <p:txBody>
          <a:bodyPr>
            <a:normAutofit/>
          </a:bodyPr>
          <a:lstStyle/>
          <a:p>
            <a:pPr algn="ctr"/>
            <a:r>
              <a:rPr lang="en-US" dirty="0">
                <a:effectLst/>
                <a:latin typeface="Calibri" panose="020F0502020204030204" pitchFamily="34" charset="0"/>
                <a:ea typeface="Calibri" panose="020F0502020204030204" pitchFamily="34" charset="0"/>
                <a:cs typeface="Times New Roman" panose="02020603050405020304" pitchFamily="18" charset="0"/>
              </a:rPr>
              <a:t>What about Sports Chokes?</a:t>
            </a:r>
          </a:p>
        </p:txBody>
      </p:sp>
      <p:sp>
        <p:nvSpPr>
          <p:cNvPr id="17" name="Freeform: Shape 16">
            <a:extLst>
              <a:ext uri="{FF2B5EF4-FFF2-40B4-BE49-F238E27FC236}">
                <a16:creationId xmlns:a16="http://schemas.microsoft.com/office/drawing/2014/main" id="{A9638F54-5162-F4C1-9F79-D59A98BB6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0359" y="2337807"/>
            <a:ext cx="7203281" cy="3585866"/>
          </a:xfrm>
          <a:custGeom>
            <a:avLst/>
            <a:gdLst>
              <a:gd name="connsiteX0" fmla="*/ 0 w 9604374"/>
              <a:gd name="connsiteY0" fmla="*/ 0 h 3585866"/>
              <a:gd name="connsiteX1" fmla="*/ 9604374 w 9604374"/>
              <a:gd name="connsiteY1" fmla="*/ 0 h 3585866"/>
              <a:gd name="connsiteX2" fmla="*/ 9604374 w 9604374"/>
              <a:gd name="connsiteY2" fmla="*/ 3095088 h 3585866"/>
              <a:gd name="connsiteX3" fmla="*/ 9591455 w 9604374"/>
              <a:gd name="connsiteY3" fmla="*/ 3097044 h 3585866"/>
              <a:gd name="connsiteX4" fmla="*/ 9285147 w 9604374"/>
              <a:gd name="connsiteY4" fmla="*/ 3164182 h 3585866"/>
              <a:gd name="connsiteX5" fmla="*/ 9114078 w 9604374"/>
              <a:gd name="connsiteY5" fmla="*/ 3164299 h 3585866"/>
              <a:gd name="connsiteX6" fmla="*/ 8999665 w 9604374"/>
              <a:gd name="connsiteY6" fmla="*/ 3157864 h 3585866"/>
              <a:gd name="connsiteX7" fmla="*/ 8925240 w 9604374"/>
              <a:gd name="connsiteY7" fmla="*/ 3152135 h 3585866"/>
              <a:gd name="connsiteX8" fmla="*/ 8868257 w 9604374"/>
              <a:gd name="connsiteY8" fmla="*/ 3146819 h 3585866"/>
              <a:gd name="connsiteX9" fmla="*/ 8792363 w 9604374"/>
              <a:gd name="connsiteY9" fmla="*/ 3146856 h 3585866"/>
              <a:gd name="connsiteX10" fmla="*/ 8668399 w 9604374"/>
              <a:gd name="connsiteY10" fmla="*/ 3196893 h 3585866"/>
              <a:gd name="connsiteX11" fmla="*/ 8474043 w 9604374"/>
              <a:gd name="connsiteY11" fmla="*/ 3240734 h 3585866"/>
              <a:gd name="connsiteX12" fmla="*/ 8317555 w 9604374"/>
              <a:gd name="connsiteY12" fmla="*/ 3247156 h 3585866"/>
              <a:gd name="connsiteX13" fmla="*/ 8280111 w 9604374"/>
              <a:gd name="connsiteY13" fmla="*/ 3255812 h 3585866"/>
              <a:gd name="connsiteX14" fmla="*/ 8096088 w 9604374"/>
              <a:gd name="connsiteY14" fmla="*/ 3253903 h 3585866"/>
              <a:gd name="connsiteX15" fmla="*/ 7825642 w 9604374"/>
              <a:gd name="connsiteY15" fmla="*/ 3271628 h 3585866"/>
              <a:gd name="connsiteX16" fmla="*/ 7531820 w 9604374"/>
              <a:gd name="connsiteY16" fmla="*/ 3252671 h 3585866"/>
              <a:gd name="connsiteX17" fmla="*/ 7193751 w 9604374"/>
              <a:gd name="connsiteY17" fmla="*/ 3245192 h 3585866"/>
              <a:gd name="connsiteX18" fmla="*/ 6976768 w 9604374"/>
              <a:gd name="connsiteY18" fmla="*/ 3238559 h 3585866"/>
              <a:gd name="connsiteX19" fmla="*/ 6756462 w 9604374"/>
              <a:gd name="connsiteY19" fmla="*/ 3273268 h 3585866"/>
              <a:gd name="connsiteX20" fmla="*/ 6512214 w 9604374"/>
              <a:gd name="connsiteY20" fmla="*/ 3298845 h 3585866"/>
              <a:gd name="connsiteX21" fmla="*/ 6289569 w 9604374"/>
              <a:gd name="connsiteY21" fmla="*/ 3301118 h 3585866"/>
              <a:gd name="connsiteX22" fmla="*/ 6157816 w 9604374"/>
              <a:gd name="connsiteY22" fmla="*/ 3308643 h 3585866"/>
              <a:gd name="connsiteX23" fmla="*/ 6110062 w 9604374"/>
              <a:gd name="connsiteY23" fmla="*/ 3321185 h 3585866"/>
              <a:gd name="connsiteX24" fmla="*/ 6041832 w 9604374"/>
              <a:gd name="connsiteY24" fmla="*/ 3332190 h 3585866"/>
              <a:gd name="connsiteX25" fmla="*/ 5923195 w 9604374"/>
              <a:gd name="connsiteY25" fmla="*/ 3359104 h 3585866"/>
              <a:gd name="connsiteX26" fmla="*/ 5770972 w 9604374"/>
              <a:gd name="connsiteY26" fmla="*/ 3369893 h 3585866"/>
              <a:gd name="connsiteX27" fmla="*/ 5632583 w 9604374"/>
              <a:gd name="connsiteY27" fmla="*/ 3357730 h 3585866"/>
              <a:gd name="connsiteX28" fmla="*/ 5539996 w 9604374"/>
              <a:gd name="connsiteY28" fmla="*/ 3352890 h 3585866"/>
              <a:gd name="connsiteX29" fmla="*/ 5315460 w 9604374"/>
              <a:gd name="connsiteY29" fmla="*/ 3350411 h 3585866"/>
              <a:gd name="connsiteX30" fmla="*/ 5072455 w 9604374"/>
              <a:gd name="connsiteY30" fmla="*/ 3338147 h 3585866"/>
              <a:gd name="connsiteX31" fmla="*/ 5016364 w 9604374"/>
              <a:gd name="connsiteY31" fmla="*/ 3348937 h 3585866"/>
              <a:gd name="connsiteX32" fmla="*/ 4922276 w 9604374"/>
              <a:gd name="connsiteY32" fmla="*/ 3366515 h 3585866"/>
              <a:gd name="connsiteX33" fmla="*/ 4856444 w 9604374"/>
              <a:gd name="connsiteY33" fmla="*/ 3399463 h 3585866"/>
              <a:gd name="connsiteX34" fmla="*/ 4775993 w 9604374"/>
              <a:gd name="connsiteY34" fmla="*/ 3406312 h 3585866"/>
              <a:gd name="connsiteX35" fmla="*/ 4667320 w 9604374"/>
              <a:gd name="connsiteY35" fmla="*/ 3397926 h 3585866"/>
              <a:gd name="connsiteX36" fmla="*/ 4540268 w 9604374"/>
              <a:gd name="connsiteY36" fmla="*/ 3424464 h 3585866"/>
              <a:gd name="connsiteX37" fmla="*/ 4465491 w 9604374"/>
              <a:gd name="connsiteY37" fmla="*/ 3433154 h 3585866"/>
              <a:gd name="connsiteX38" fmla="*/ 4262864 w 9604374"/>
              <a:gd name="connsiteY38" fmla="*/ 3464075 h 3585866"/>
              <a:gd name="connsiteX39" fmla="*/ 4175005 w 9604374"/>
              <a:gd name="connsiteY39" fmla="*/ 3493545 h 3585866"/>
              <a:gd name="connsiteX40" fmla="*/ 4030100 w 9604374"/>
              <a:gd name="connsiteY40" fmla="*/ 3514212 h 3585866"/>
              <a:gd name="connsiteX41" fmla="*/ 3926631 w 9604374"/>
              <a:gd name="connsiteY41" fmla="*/ 3525304 h 3585866"/>
              <a:gd name="connsiteX42" fmla="*/ 3897306 w 9604374"/>
              <a:gd name="connsiteY42" fmla="*/ 3547095 h 3585866"/>
              <a:gd name="connsiteX43" fmla="*/ 3896886 w 9604374"/>
              <a:gd name="connsiteY43" fmla="*/ 3547500 h 3585866"/>
              <a:gd name="connsiteX44" fmla="*/ 3834004 w 9604374"/>
              <a:gd name="connsiteY44" fmla="*/ 3550510 h 3585866"/>
              <a:gd name="connsiteX45" fmla="*/ 3696227 w 9604374"/>
              <a:gd name="connsiteY45" fmla="*/ 3574175 h 3585866"/>
              <a:gd name="connsiteX46" fmla="*/ 3652821 w 9604374"/>
              <a:gd name="connsiteY46" fmla="*/ 3580368 h 3585866"/>
              <a:gd name="connsiteX47" fmla="*/ 3629691 w 9604374"/>
              <a:gd name="connsiteY47" fmla="*/ 3585866 h 3585866"/>
              <a:gd name="connsiteX48" fmla="*/ 3595018 w 9604374"/>
              <a:gd name="connsiteY48" fmla="*/ 3571623 h 3585866"/>
              <a:gd name="connsiteX49" fmla="*/ 3551656 w 9604374"/>
              <a:gd name="connsiteY49" fmla="*/ 3577800 h 3585866"/>
              <a:gd name="connsiteX50" fmla="*/ 3541558 w 9604374"/>
              <a:gd name="connsiteY50" fmla="*/ 3579797 h 3585866"/>
              <a:gd name="connsiteX51" fmla="*/ 3465708 w 9604374"/>
              <a:gd name="connsiteY51" fmla="*/ 3565931 h 3585866"/>
              <a:gd name="connsiteX52" fmla="*/ 3458313 w 9604374"/>
              <a:gd name="connsiteY52" fmla="*/ 3560366 h 3585866"/>
              <a:gd name="connsiteX53" fmla="*/ 3420278 w 9604374"/>
              <a:gd name="connsiteY53" fmla="*/ 3557947 h 3585866"/>
              <a:gd name="connsiteX54" fmla="*/ 3415952 w 9604374"/>
              <a:gd name="connsiteY54" fmla="*/ 3559424 h 3585866"/>
              <a:gd name="connsiteX55" fmla="*/ 3384432 w 9604374"/>
              <a:gd name="connsiteY55" fmla="*/ 3550905 h 3585866"/>
              <a:gd name="connsiteX56" fmla="*/ 3258039 w 9604374"/>
              <a:gd name="connsiteY56" fmla="*/ 3535884 h 3585866"/>
              <a:gd name="connsiteX57" fmla="*/ 3015008 w 9604374"/>
              <a:gd name="connsiteY57" fmla="*/ 3528000 h 3585866"/>
              <a:gd name="connsiteX58" fmla="*/ 2761910 w 9604374"/>
              <a:gd name="connsiteY58" fmla="*/ 3505496 h 3585866"/>
              <a:gd name="connsiteX59" fmla="*/ 2521923 w 9604374"/>
              <a:gd name="connsiteY59" fmla="*/ 3514208 h 3585866"/>
              <a:gd name="connsiteX60" fmla="*/ 2085894 w 9604374"/>
              <a:gd name="connsiteY60" fmla="*/ 3490122 h 3585866"/>
              <a:gd name="connsiteX61" fmla="*/ 1936305 w 9604374"/>
              <a:gd name="connsiteY61" fmla="*/ 3487966 h 3585866"/>
              <a:gd name="connsiteX62" fmla="*/ 1836080 w 9604374"/>
              <a:gd name="connsiteY62" fmla="*/ 3487150 h 3585866"/>
              <a:gd name="connsiteX63" fmla="*/ 1829133 w 9604374"/>
              <a:gd name="connsiteY63" fmla="*/ 3489437 h 3585866"/>
              <a:gd name="connsiteX64" fmla="*/ 1801140 w 9604374"/>
              <a:gd name="connsiteY64" fmla="*/ 3490787 h 3585866"/>
              <a:gd name="connsiteX65" fmla="*/ 1793476 w 9604374"/>
              <a:gd name="connsiteY65" fmla="*/ 3500921 h 3585866"/>
              <a:gd name="connsiteX66" fmla="*/ 1699923 w 9604374"/>
              <a:gd name="connsiteY66" fmla="*/ 3509706 h 3585866"/>
              <a:gd name="connsiteX67" fmla="*/ 1474760 w 9604374"/>
              <a:gd name="connsiteY67" fmla="*/ 3513685 h 3585866"/>
              <a:gd name="connsiteX68" fmla="*/ 1308130 w 9604374"/>
              <a:gd name="connsiteY68" fmla="*/ 3496703 h 3585866"/>
              <a:gd name="connsiteX69" fmla="*/ 1252381 w 9604374"/>
              <a:gd name="connsiteY69" fmla="*/ 3506093 h 3585866"/>
              <a:gd name="connsiteX70" fmla="*/ 1174550 w 9604374"/>
              <a:gd name="connsiteY70" fmla="*/ 3512642 h 3585866"/>
              <a:gd name="connsiteX71" fmla="*/ 924455 w 9604374"/>
              <a:gd name="connsiteY71" fmla="*/ 3507283 h 3585866"/>
              <a:gd name="connsiteX72" fmla="*/ 718373 w 9604374"/>
              <a:gd name="connsiteY72" fmla="*/ 3511753 h 3585866"/>
              <a:gd name="connsiteX73" fmla="*/ 600444 w 9604374"/>
              <a:gd name="connsiteY73" fmla="*/ 3520899 h 3585866"/>
              <a:gd name="connsiteX74" fmla="*/ 351173 w 9604374"/>
              <a:gd name="connsiteY74" fmla="*/ 3495843 h 3585866"/>
              <a:gd name="connsiteX75" fmla="*/ 108372 w 9604374"/>
              <a:gd name="connsiteY75" fmla="*/ 3484386 h 3585866"/>
              <a:gd name="connsiteX76" fmla="*/ 6467 w 9604374"/>
              <a:gd name="connsiteY76" fmla="*/ 3476532 h 3585866"/>
              <a:gd name="connsiteX77" fmla="*/ 0 w 9604374"/>
              <a:gd name="connsiteY77" fmla="*/ 3475412 h 3585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604374" h="3585866">
                <a:moveTo>
                  <a:pt x="0" y="0"/>
                </a:moveTo>
                <a:lnTo>
                  <a:pt x="9604374" y="0"/>
                </a:lnTo>
                <a:lnTo>
                  <a:pt x="9604374" y="3095088"/>
                </a:lnTo>
                <a:lnTo>
                  <a:pt x="9591455" y="3097044"/>
                </a:lnTo>
                <a:cubicBezTo>
                  <a:pt x="9496183" y="3133516"/>
                  <a:pt x="9411472" y="3121301"/>
                  <a:pt x="9285147" y="3164182"/>
                </a:cubicBezTo>
                <a:cubicBezTo>
                  <a:pt x="9222914" y="3162781"/>
                  <a:pt x="9174371" y="3173454"/>
                  <a:pt x="9114078" y="3164299"/>
                </a:cubicBezTo>
                <a:cubicBezTo>
                  <a:pt x="9087411" y="3155904"/>
                  <a:pt x="9030947" y="3180906"/>
                  <a:pt x="8999665" y="3157864"/>
                </a:cubicBezTo>
                <a:cubicBezTo>
                  <a:pt x="8997339" y="3174606"/>
                  <a:pt x="8938300" y="3159909"/>
                  <a:pt x="8925240" y="3152135"/>
                </a:cubicBezTo>
                <a:cubicBezTo>
                  <a:pt x="8910091" y="3159441"/>
                  <a:pt x="8884639" y="3146109"/>
                  <a:pt x="8868257" y="3146819"/>
                </a:cubicBezTo>
                <a:cubicBezTo>
                  <a:pt x="8835852" y="3110204"/>
                  <a:pt x="8832251" y="3167659"/>
                  <a:pt x="8792363" y="3146856"/>
                </a:cubicBezTo>
                <a:cubicBezTo>
                  <a:pt x="8774838" y="3159285"/>
                  <a:pt x="8715420" y="3185652"/>
                  <a:pt x="8668399" y="3196893"/>
                </a:cubicBezTo>
                <a:cubicBezTo>
                  <a:pt x="8575902" y="3221445"/>
                  <a:pt x="8569506" y="3250654"/>
                  <a:pt x="8474043" y="3240734"/>
                </a:cubicBezTo>
                <a:cubicBezTo>
                  <a:pt x="8460613" y="3264436"/>
                  <a:pt x="8297088" y="3204738"/>
                  <a:pt x="8317555" y="3247156"/>
                </a:cubicBezTo>
                <a:cubicBezTo>
                  <a:pt x="8285696" y="3245083"/>
                  <a:pt x="8262352" y="3228203"/>
                  <a:pt x="8280111" y="3255812"/>
                </a:cubicBezTo>
                <a:lnTo>
                  <a:pt x="8096088" y="3253903"/>
                </a:lnTo>
                <a:cubicBezTo>
                  <a:pt x="7994084" y="3261603"/>
                  <a:pt x="7930388" y="3281921"/>
                  <a:pt x="7825642" y="3271628"/>
                </a:cubicBezTo>
                <a:cubicBezTo>
                  <a:pt x="7723046" y="3270395"/>
                  <a:pt x="7671282" y="3252297"/>
                  <a:pt x="7531820" y="3252671"/>
                </a:cubicBezTo>
                <a:cubicBezTo>
                  <a:pt x="7433606" y="3250277"/>
                  <a:pt x="7293100" y="3236234"/>
                  <a:pt x="7193751" y="3245192"/>
                </a:cubicBezTo>
                <a:cubicBezTo>
                  <a:pt x="7074822" y="3223769"/>
                  <a:pt x="7104250" y="3250265"/>
                  <a:pt x="6976768" y="3238559"/>
                </a:cubicBezTo>
                <a:cubicBezTo>
                  <a:pt x="6921032" y="3284865"/>
                  <a:pt x="6823818" y="3261794"/>
                  <a:pt x="6756462" y="3273268"/>
                </a:cubicBezTo>
                <a:cubicBezTo>
                  <a:pt x="6679037" y="3283316"/>
                  <a:pt x="6590030" y="3294204"/>
                  <a:pt x="6512214" y="3298845"/>
                </a:cubicBezTo>
                <a:cubicBezTo>
                  <a:pt x="6450581" y="3277980"/>
                  <a:pt x="6366042" y="3329199"/>
                  <a:pt x="6289569" y="3301118"/>
                </a:cubicBezTo>
                <a:cubicBezTo>
                  <a:pt x="6261432" y="3294355"/>
                  <a:pt x="6174310" y="3295209"/>
                  <a:pt x="6157816" y="3308643"/>
                </a:cubicBezTo>
                <a:cubicBezTo>
                  <a:pt x="6139648" y="3311557"/>
                  <a:pt x="6118459" y="3306799"/>
                  <a:pt x="6110062" y="3321185"/>
                </a:cubicBezTo>
                <a:cubicBezTo>
                  <a:pt x="6096189" y="3338498"/>
                  <a:pt x="6032810" y="3311765"/>
                  <a:pt x="6041832" y="3332190"/>
                </a:cubicBezTo>
                <a:cubicBezTo>
                  <a:pt x="5996830" y="3313871"/>
                  <a:pt x="5961033" y="3350141"/>
                  <a:pt x="5923195" y="3359104"/>
                </a:cubicBezTo>
                <a:cubicBezTo>
                  <a:pt x="5887750" y="3340930"/>
                  <a:pt x="5853570" y="3365323"/>
                  <a:pt x="5770972" y="3369893"/>
                </a:cubicBezTo>
                <a:cubicBezTo>
                  <a:pt x="5731993" y="3348876"/>
                  <a:pt x="5705091" y="3385599"/>
                  <a:pt x="5632583" y="3357730"/>
                </a:cubicBezTo>
                <a:cubicBezTo>
                  <a:pt x="5594087" y="3357562"/>
                  <a:pt x="5606154" y="3357443"/>
                  <a:pt x="5539996" y="3352890"/>
                </a:cubicBezTo>
                <a:cubicBezTo>
                  <a:pt x="5439049" y="3348000"/>
                  <a:pt x="5408459" y="3356166"/>
                  <a:pt x="5315460" y="3350411"/>
                </a:cubicBezTo>
                <a:cubicBezTo>
                  <a:pt x="5211119" y="3348356"/>
                  <a:pt x="5208881" y="3372469"/>
                  <a:pt x="5072455" y="3338147"/>
                </a:cubicBezTo>
                <a:cubicBezTo>
                  <a:pt x="5061717" y="3354508"/>
                  <a:pt x="5045493" y="3355753"/>
                  <a:pt x="5016364" y="3348937"/>
                </a:cubicBezTo>
                <a:cubicBezTo>
                  <a:pt x="4965900" y="3349130"/>
                  <a:pt x="4977835" y="3389131"/>
                  <a:pt x="4922276" y="3366515"/>
                </a:cubicBezTo>
                <a:cubicBezTo>
                  <a:pt x="4935702" y="3387794"/>
                  <a:pt x="4828733" y="3377760"/>
                  <a:pt x="4856444" y="3399463"/>
                </a:cubicBezTo>
                <a:cubicBezTo>
                  <a:pt x="4827698" y="3420094"/>
                  <a:pt x="4805019" y="3388256"/>
                  <a:pt x="4775993" y="3406312"/>
                </a:cubicBezTo>
                <a:cubicBezTo>
                  <a:pt x="4744470" y="3406056"/>
                  <a:pt x="4706605" y="3394901"/>
                  <a:pt x="4667320" y="3397926"/>
                </a:cubicBezTo>
                <a:cubicBezTo>
                  <a:pt x="4613435" y="3387476"/>
                  <a:pt x="4608100" y="3410487"/>
                  <a:pt x="4540268" y="3424464"/>
                </a:cubicBezTo>
                <a:cubicBezTo>
                  <a:pt x="4508279" y="3412969"/>
                  <a:pt x="4485989" y="3420063"/>
                  <a:pt x="4465491" y="3433154"/>
                </a:cubicBezTo>
                <a:cubicBezTo>
                  <a:pt x="4396498" y="3432601"/>
                  <a:pt x="4338078" y="3453569"/>
                  <a:pt x="4262864" y="3464075"/>
                </a:cubicBezTo>
                <a:cubicBezTo>
                  <a:pt x="4180249" y="3483394"/>
                  <a:pt x="4225769" y="3479019"/>
                  <a:pt x="4175005" y="3493545"/>
                </a:cubicBezTo>
                <a:lnTo>
                  <a:pt x="4030100" y="3514212"/>
                </a:lnTo>
                <a:lnTo>
                  <a:pt x="3926631" y="3525304"/>
                </a:lnTo>
                <a:lnTo>
                  <a:pt x="3897306" y="3547095"/>
                </a:lnTo>
                <a:lnTo>
                  <a:pt x="3896886" y="3547500"/>
                </a:lnTo>
                <a:lnTo>
                  <a:pt x="3834004" y="3550510"/>
                </a:lnTo>
                <a:cubicBezTo>
                  <a:pt x="3800562" y="3554957"/>
                  <a:pt x="3734185" y="3568533"/>
                  <a:pt x="3696227" y="3574175"/>
                </a:cubicBezTo>
                <a:cubicBezTo>
                  <a:pt x="3661780" y="3570074"/>
                  <a:pt x="3640587" y="3551815"/>
                  <a:pt x="3652821" y="3580368"/>
                </a:cubicBezTo>
                <a:cubicBezTo>
                  <a:pt x="3641506" y="3579831"/>
                  <a:pt x="3634593" y="3582151"/>
                  <a:pt x="3629691" y="3585866"/>
                </a:cubicBezTo>
                <a:lnTo>
                  <a:pt x="3595018" y="3571623"/>
                </a:lnTo>
                <a:lnTo>
                  <a:pt x="3551656" y="3577800"/>
                </a:lnTo>
                <a:lnTo>
                  <a:pt x="3541558" y="3579797"/>
                </a:lnTo>
                <a:lnTo>
                  <a:pt x="3465708" y="3565931"/>
                </a:lnTo>
                <a:lnTo>
                  <a:pt x="3458313" y="3560366"/>
                </a:lnTo>
                <a:cubicBezTo>
                  <a:pt x="3450380" y="3556940"/>
                  <a:pt x="3439090" y="3555355"/>
                  <a:pt x="3420278" y="3557947"/>
                </a:cubicBezTo>
                <a:lnTo>
                  <a:pt x="3415952" y="3559424"/>
                </a:lnTo>
                <a:lnTo>
                  <a:pt x="3384432" y="3550905"/>
                </a:lnTo>
                <a:cubicBezTo>
                  <a:pt x="3374259" y="3547029"/>
                  <a:pt x="3265415" y="3542149"/>
                  <a:pt x="3258039" y="3535884"/>
                </a:cubicBezTo>
                <a:cubicBezTo>
                  <a:pt x="3138852" y="3551394"/>
                  <a:pt x="3130647" y="3523871"/>
                  <a:pt x="3015008" y="3528000"/>
                </a:cubicBezTo>
                <a:cubicBezTo>
                  <a:pt x="2914857" y="3486061"/>
                  <a:pt x="2851687" y="3511605"/>
                  <a:pt x="2761910" y="3505496"/>
                </a:cubicBezTo>
                <a:cubicBezTo>
                  <a:pt x="2676401" y="3501198"/>
                  <a:pt x="2636809" y="3514769"/>
                  <a:pt x="2521923" y="3514208"/>
                </a:cubicBezTo>
                <a:cubicBezTo>
                  <a:pt x="2400197" y="3505062"/>
                  <a:pt x="2222818" y="3509922"/>
                  <a:pt x="2085894" y="3490122"/>
                </a:cubicBezTo>
                <a:cubicBezTo>
                  <a:pt x="1978312" y="3483748"/>
                  <a:pt x="1977940" y="3488460"/>
                  <a:pt x="1936305" y="3487966"/>
                </a:cubicBezTo>
                <a:cubicBezTo>
                  <a:pt x="1922459" y="3490683"/>
                  <a:pt x="1849334" y="3482739"/>
                  <a:pt x="1836080" y="3487150"/>
                </a:cubicBezTo>
                <a:lnTo>
                  <a:pt x="1829133" y="3489437"/>
                </a:lnTo>
                <a:lnTo>
                  <a:pt x="1801140" y="3490787"/>
                </a:lnTo>
                <a:lnTo>
                  <a:pt x="1793476" y="3500921"/>
                </a:lnTo>
                <a:lnTo>
                  <a:pt x="1699923" y="3509706"/>
                </a:lnTo>
                <a:cubicBezTo>
                  <a:pt x="1637728" y="3485036"/>
                  <a:pt x="1584624" y="3514467"/>
                  <a:pt x="1474760" y="3513685"/>
                </a:cubicBezTo>
                <a:cubicBezTo>
                  <a:pt x="1445646" y="3505164"/>
                  <a:pt x="1329781" y="3484421"/>
                  <a:pt x="1308130" y="3496703"/>
                </a:cubicBezTo>
                <a:cubicBezTo>
                  <a:pt x="1287409" y="3498430"/>
                  <a:pt x="1265391" y="3492347"/>
                  <a:pt x="1252381" y="3506093"/>
                </a:cubicBezTo>
                <a:cubicBezTo>
                  <a:pt x="1232588" y="3522393"/>
                  <a:pt x="1170020" y="3491785"/>
                  <a:pt x="1174550" y="3512642"/>
                </a:cubicBezTo>
                <a:cubicBezTo>
                  <a:pt x="1119896" y="3512841"/>
                  <a:pt x="1000484" y="3507431"/>
                  <a:pt x="924455" y="3507283"/>
                </a:cubicBezTo>
                <a:cubicBezTo>
                  <a:pt x="887180" y="3483915"/>
                  <a:pt x="777361" y="3516071"/>
                  <a:pt x="718373" y="3511753"/>
                </a:cubicBezTo>
                <a:cubicBezTo>
                  <a:pt x="666588" y="3513355"/>
                  <a:pt x="661645" y="3525551"/>
                  <a:pt x="600444" y="3520899"/>
                </a:cubicBezTo>
                <a:cubicBezTo>
                  <a:pt x="491334" y="3516943"/>
                  <a:pt x="451794" y="3507522"/>
                  <a:pt x="351173" y="3495843"/>
                </a:cubicBezTo>
                <a:cubicBezTo>
                  <a:pt x="237121" y="3487112"/>
                  <a:pt x="235857" y="3499212"/>
                  <a:pt x="108372" y="3484386"/>
                </a:cubicBezTo>
                <a:cubicBezTo>
                  <a:pt x="86318" y="3481054"/>
                  <a:pt x="40657" y="3480329"/>
                  <a:pt x="6467" y="3476532"/>
                </a:cubicBezTo>
                <a:lnTo>
                  <a:pt x="0" y="3475412"/>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Rectangle 6">
            <a:extLst>
              <a:ext uri="{FF2B5EF4-FFF2-40B4-BE49-F238E27FC236}">
                <a16:creationId xmlns:a16="http://schemas.microsoft.com/office/drawing/2014/main" id="{DEF40A1B-355D-FF0E-6CD3-5802EF229A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6295" y="2190741"/>
            <a:ext cx="1011410"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4" name="Content Placeholder 3">
            <a:extLst>
              <a:ext uri="{FF2B5EF4-FFF2-40B4-BE49-F238E27FC236}">
                <a16:creationId xmlns:a16="http://schemas.microsoft.com/office/drawing/2014/main" id="{AFF079F4-2F98-8C23-4A0C-B81B2B2611EE}"/>
              </a:ext>
            </a:extLst>
          </p:cNvPr>
          <p:cNvSpPr>
            <a:spLocks noGrp="1"/>
          </p:cNvSpPr>
          <p:nvPr>
            <p:ph idx="1"/>
          </p:nvPr>
        </p:nvSpPr>
        <p:spPr>
          <a:xfrm>
            <a:off x="1452865" y="2407111"/>
            <a:ext cx="6232189" cy="3516562"/>
          </a:xfrm>
        </p:spPr>
        <p:txBody>
          <a:bodyPr>
            <a:normAutofit/>
          </a:bodyPr>
          <a:lstStyle/>
          <a:p>
            <a:pPr marL="0" indent="0">
              <a:lnSpc>
                <a:spcPct val="100000"/>
              </a:lnSpc>
              <a:spcBef>
                <a:spcPts val="0"/>
              </a:spcBef>
              <a:buNone/>
            </a:pPr>
            <a:r>
              <a:rPr lang="en-US" sz="2000" dirty="0">
                <a:solidFill>
                  <a:schemeClr val="tx1">
                    <a:alpha val="80000"/>
                  </a:schemeClr>
                </a:solidFill>
              </a:rPr>
              <a:t>Sports chokes are illegal in an erotic context, and may be harmful to the health despite the fact that:</a:t>
            </a:r>
          </a:p>
          <a:p>
            <a:pPr marL="457200" indent="-457200">
              <a:lnSpc>
                <a:spcPct val="100000"/>
              </a:lnSpc>
              <a:spcBef>
                <a:spcPts val="0"/>
              </a:spcBef>
              <a:buFont typeface="+mj-lt"/>
              <a:buAutoNum type="arabicPeriod"/>
            </a:pPr>
            <a:r>
              <a:rPr lang="en-US" sz="2000" dirty="0">
                <a:solidFill>
                  <a:schemeClr val="tx1">
                    <a:alpha val="80000"/>
                  </a:schemeClr>
                </a:solidFill>
              </a:rPr>
              <a:t>The full arm is used rather than the hand</a:t>
            </a:r>
          </a:p>
          <a:p>
            <a:pPr marL="457200" indent="-457200">
              <a:lnSpc>
                <a:spcPct val="100000"/>
              </a:lnSpc>
              <a:spcBef>
                <a:spcPts val="0"/>
              </a:spcBef>
              <a:buFont typeface="+mj-lt"/>
              <a:buAutoNum type="arabicPeriod"/>
            </a:pPr>
            <a:r>
              <a:rPr lang="en-US" sz="2000" dirty="0">
                <a:solidFill>
                  <a:schemeClr val="tx1">
                    <a:alpha val="80000"/>
                  </a:schemeClr>
                </a:solidFill>
              </a:rPr>
              <a:t>There is a rule to not move or bump into the person</a:t>
            </a:r>
          </a:p>
          <a:p>
            <a:pPr marL="457200" indent="-457200">
              <a:lnSpc>
                <a:spcPct val="100000"/>
              </a:lnSpc>
              <a:spcBef>
                <a:spcPts val="0"/>
              </a:spcBef>
              <a:buFont typeface="+mj-lt"/>
              <a:buAutoNum type="arabicPeriod"/>
            </a:pPr>
            <a:r>
              <a:rPr lang="en-US" sz="2000" dirty="0">
                <a:solidFill>
                  <a:schemeClr val="tx1">
                    <a:alpha val="80000"/>
                  </a:schemeClr>
                </a:solidFill>
              </a:rPr>
              <a:t>A referee is looking into their eyes to make sure they aren’t losing consciousness</a:t>
            </a:r>
          </a:p>
          <a:p>
            <a:pPr marL="457200" indent="-457200">
              <a:lnSpc>
                <a:spcPct val="100000"/>
              </a:lnSpc>
              <a:spcBef>
                <a:spcPts val="0"/>
              </a:spcBef>
              <a:buFont typeface="+mj-lt"/>
              <a:buAutoNum type="arabicPeriod"/>
            </a:pPr>
            <a:r>
              <a:rPr lang="en-US" sz="2000" dirty="0">
                <a:solidFill>
                  <a:schemeClr val="tx1">
                    <a:alpha val="80000"/>
                  </a:schemeClr>
                </a:solidFill>
              </a:rPr>
              <a:t>There is a lack of research, and what little there is has conflicting findings on the health consequences of sports chokes compared to the definitive negative health findings on strangulation</a:t>
            </a:r>
            <a:br>
              <a:rPr lang="en-US" sz="1700" dirty="0"/>
            </a:br>
            <a:endParaRPr lang="en-US" sz="1700" dirty="0"/>
          </a:p>
        </p:txBody>
      </p:sp>
      <p:pic>
        <p:nvPicPr>
          <p:cNvPr id="3" name="Picture 3">
            <a:extLst>
              <a:ext uri="{FF2B5EF4-FFF2-40B4-BE49-F238E27FC236}">
                <a16:creationId xmlns:a16="http://schemas.microsoft.com/office/drawing/2014/main" id="{B398C1BB-9F26-7BAA-F474-FBD2ADAB2ED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772400" y="6225358"/>
            <a:ext cx="1371600" cy="53488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2185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28C33F2-0A63-3DCE-115E-40851ED668FA}"/>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740EC00-9676-716C-7E8D-390862A306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65F1D0F6-044F-2001-CE30-4E491C0CB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554152"/>
            <a:ext cx="4306641"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86A54D-E658-33A2-F114-EABFC04C3684}"/>
              </a:ext>
            </a:extLst>
          </p:cNvPr>
          <p:cNvSpPr>
            <a:spLocks noGrp="1"/>
          </p:cNvSpPr>
          <p:nvPr>
            <p:ph type="title"/>
          </p:nvPr>
        </p:nvSpPr>
        <p:spPr>
          <a:xfrm>
            <a:off x="609600" y="1289765"/>
            <a:ext cx="3333396" cy="4270963"/>
          </a:xfrm>
        </p:spPr>
        <p:txBody>
          <a:bodyPr anchor="ctr">
            <a:normAutofit/>
          </a:bodyPr>
          <a:lstStyle/>
          <a:p>
            <a:pPr algn="ctr"/>
            <a:r>
              <a:rPr lang="en-US" sz="4900" dirty="0">
                <a:solidFill>
                  <a:srgbClr val="FFFFFF"/>
                </a:solidFill>
              </a:rPr>
              <a:t>Professional</a:t>
            </a:r>
            <a:br>
              <a:rPr lang="en-US" sz="4900" dirty="0">
                <a:solidFill>
                  <a:srgbClr val="FFFFFF"/>
                </a:solidFill>
              </a:rPr>
            </a:br>
            <a:r>
              <a:rPr lang="en-US" sz="4900" dirty="0">
                <a:solidFill>
                  <a:srgbClr val="FFFFFF"/>
                </a:solidFill>
              </a:rPr>
              <a:t>Harm Reduction</a:t>
            </a:r>
          </a:p>
        </p:txBody>
      </p:sp>
      <p:sp>
        <p:nvSpPr>
          <p:cNvPr id="14" name="Graphic 11">
            <a:extLst>
              <a:ext uri="{FF2B5EF4-FFF2-40B4-BE49-F238E27FC236}">
                <a16:creationId xmlns:a16="http://schemas.microsoft.com/office/drawing/2014/main" id="{0D220E0D-7944-723E-868E-2A3EC55657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374394"/>
            <a:ext cx="128637"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5E493D95-23B4-24AD-4D97-D56567E0EE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1084507"/>
            <a:ext cx="118159"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93BE0550-1178-4521-5A6E-ADE6715B9E18}"/>
              </a:ext>
            </a:extLst>
          </p:cNvPr>
          <p:cNvSpPr>
            <a:spLocks noGrp="1"/>
          </p:cNvSpPr>
          <p:nvPr>
            <p:ph idx="1"/>
          </p:nvPr>
        </p:nvSpPr>
        <p:spPr>
          <a:xfrm>
            <a:off x="3993091" y="518400"/>
            <a:ext cx="4696530" cy="5837949"/>
          </a:xfrm>
        </p:spPr>
        <p:txBody>
          <a:bodyPr anchor="ctr">
            <a:normAutofit/>
          </a:bodyPr>
          <a:lstStyle/>
          <a:p>
            <a:pPr marL="0" indent="0">
              <a:buNone/>
            </a:pPr>
            <a:r>
              <a:rPr lang="en-US" sz="2000" b="1" dirty="0">
                <a:solidFill>
                  <a:schemeClr val="tx1">
                    <a:alpha val="80000"/>
                  </a:schemeClr>
                </a:solidFill>
              </a:rPr>
              <a:t>Sex Educators need to be clear:</a:t>
            </a:r>
          </a:p>
          <a:p>
            <a:endParaRPr lang="en-US" sz="1600" dirty="0">
              <a:solidFill>
                <a:schemeClr val="tx1">
                  <a:alpha val="80000"/>
                </a:schemeClr>
              </a:solidFill>
            </a:endParaRPr>
          </a:p>
          <a:p>
            <a:pPr lvl="1"/>
            <a:r>
              <a:rPr lang="en-US" sz="2000" dirty="0">
                <a:solidFill>
                  <a:schemeClr val="tx1">
                    <a:alpha val="80000"/>
                  </a:schemeClr>
                </a:solidFill>
              </a:rPr>
              <a:t>         There is no “safe way” to choke someone.</a:t>
            </a:r>
          </a:p>
          <a:p>
            <a:pPr lvl="1"/>
            <a:endParaRPr lang="en-US" sz="2000" dirty="0">
              <a:solidFill>
                <a:schemeClr val="tx1">
                  <a:alpha val="80000"/>
                </a:schemeClr>
              </a:solidFill>
            </a:endParaRPr>
          </a:p>
          <a:p>
            <a:pPr lvl="1"/>
            <a:r>
              <a:rPr lang="en-US" sz="2000" dirty="0">
                <a:solidFill>
                  <a:schemeClr val="tx1">
                    <a:alpha val="80000"/>
                  </a:schemeClr>
                </a:solidFill>
              </a:rPr>
              <a:t>         You could kill or seriously injury someone if you choke them.</a:t>
            </a:r>
          </a:p>
          <a:p>
            <a:pPr lvl="1"/>
            <a:endParaRPr lang="en-US" sz="2000" dirty="0">
              <a:solidFill>
                <a:schemeClr val="tx1">
                  <a:alpha val="80000"/>
                </a:schemeClr>
              </a:solidFill>
            </a:endParaRPr>
          </a:p>
          <a:p>
            <a:pPr lvl="1"/>
            <a:r>
              <a:rPr lang="en-US" sz="2000" dirty="0">
                <a:solidFill>
                  <a:schemeClr val="tx1">
                    <a:alpha val="80000"/>
                  </a:schemeClr>
                </a:solidFill>
              </a:rPr>
              <a:t>         The kink communities don’t endorse choking.</a:t>
            </a:r>
          </a:p>
          <a:p>
            <a:pPr lvl="1"/>
            <a:endParaRPr lang="en-US" sz="2000" dirty="0">
              <a:solidFill>
                <a:schemeClr val="tx1">
                  <a:alpha val="80000"/>
                </a:schemeClr>
              </a:solidFill>
            </a:endParaRPr>
          </a:p>
          <a:p>
            <a:pPr lvl="1"/>
            <a:r>
              <a:rPr lang="en-US" sz="2000" dirty="0">
                <a:solidFill>
                  <a:schemeClr val="tx1">
                    <a:alpha val="80000"/>
                  </a:schemeClr>
                </a:solidFill>
              </a:rPr>
              <a:t>          You or your group could face serious financial risks if you harm someone by choking them.</a:t>
            </a:r>
          </a:p>
          <a:p>
            <a:pPr lvl="1"/>
            <a:endParaRPr lang="en-US" sz="2000" dirty="0">
              <a:solidFill>
                <a:schemeClr val="tx1">
                  <a:alpha val="80000"/>
                </a:schemeClr>
              </a:solidFill>
            </a:endParaRPr>
          </a:p>
          <a:p>
            <a:pPr lvl="1"/>
            <a:r>
              <a:rPr lang="en-US" sz="2000" dirty="0">
                <a:solidFill>
                  <a:schemeClr val="tx1">
                    <a:alpha val="80000"/>
                  </a:schemeClr>
                </a:solidFill>
              </a:rPr>
              <a:t>         You could be charged with a crime if you choke someone, </a:t>
            </a:r>
            <a:r>
              <a:rPr lang="en-US" sz="2000" dirty="0">
                <a:solidFill>
                  <a:srgbClr val="FF0000">
                    <a:alpha val="80000"/>
                  </a:srgbClr>
                </a:solidFill>
              </a:rPr>
              <a:t>even if they give consent.</a:t>
            </a:r>
          </a:p>
          <a:p>
            <a:pPr lvl="1"/>
            <a:endParaRPr lang="en-US" sz="1600" dirty="0">
              <a:solidFill>
                <a:schemeClr val="tx1">
                  <a:alpha val="80000"/>
                </a:schemeClr>
              </a:solidFill>
            </a:endParaRPr>
          </a:p>
        </p:txBody>
      </p:sp>
      <p:sp>
        <p:nvSpPr>
          <p:cNvPr id="4" name="Footer Placeholder 3">
            <a:extLst>
              <a:ext uri="{FF2B5EF4-FFF2-40B4-BE49-F238E27FC236}">
                <a16:creationId xmlns:a16="http://schemas.microsoft.com/office/drawing/2014/main" id="{F75BC14D-FBC6-9C8E-2FF2-FECB532B2ECF}"/>
              </a:ext>
            </a:extLst>
          </p:cNvPr>
          <p:cNvSpPr>
            <a:spLocks noGrp="1"/>
          </p:cNvSpPr>
          <p:nvPr>
            <p:ph type="ftr" sz="quarter" idx="11"/>
          </p:nvPr>
        </p:nvSpPr>
        <p:spPr>
          <a:xfrm rot="16200000">
            <a:off x="7359086" y="1591485"/>
            <a:ext cx="2661070" cy="365125"/>
          </a:xfrm>
        </p:spPr>
        <p:txBody>
          <a:bodyPr>
            <a:normAutofit/>
          </a:bodyPr>
          <a:lstStyle/>
          <a:p>
            <a:pPr>
              <a:spcAft>
                <a:spcPts val="600"/>
              </a:spcAft>
            </a:pPr>
            <a:r>
              <a:rPr lang="en-US" dirty="0">
                <a:solidFill>
                  <a:schemeClr val="tx1">
                    <a:alpha val="60000"/>
                  </a:schemeClr>
                </a:solidFill>
              </a:rPr>
              <a:t>National Coalition for Sexual Freedom</a:t>
            </a:r>
          </a:p>
        </p:txBody>
      </p:sp>
      <p:sp>
        <p:nvSpPr>
          <p:cNvPr id="18" name="Graphic 10">
            <a:extLst>
              <a:ext uri="{FF2B5EF4-FFF2-40B4-BE49-F238E27FC236}">
                <a16:creationId xmlns:a16="http://schemas.microsoft.com/office/drawing/2014/main" id="{EB3D6A78-FFE7-2F44-BB24-20F4203697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5751820"/>
            <a:ext cx="84319"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sp>
        <p:nvSpPr>
          <p:cNvPr id="5" name="Slide Number Placeholder 4">
            <a:extLst>
              <a:ext uri="{FF2B5EF4-FFF2-40B4-BE49-F238E27FC236}">
                <a16:creationId xmlns:a16="http://schemas.microsoft.com/office/drawing/2014/main" id="{C48CD2A9-E9EB-E0C6-146C-85404126E47F}"/>
              </a:ext>
            </a:extLst>
          </p:cNvPr>
          <p:cNvSpPr>
            <a:spLocks noGrp="1"/>
          </p:cNvSpPr>
          <p:nvPr>
            <p:ph type="sldNum" sz="quarter" idx="12"/>
          </p:nvPr>
        </p:nvSpPr>
        <p:spPr>
          <a:xfrm>
            <a:off x="6457950" y="6356350"/>
            <a:ext cx="2057400" cy="365125"/>
          </a:xfrm>
        </p:spPr>
        <p:txBody>
          <a:bodyPr>
            <a:normAutofit/>
          </a:bodyPr>
          <a:lstStyle/>
          <a:p>
            <a:pPr>
              <a:spcAft>
                <a:spcPts val="600"/>
              </a:spcAft>
            </a:pPr>
            <a:fld id="{5F79442F-8321-42F3-9B22-037053396911}" type="slidenum">
              <a:rPr lang="en-US">
                <a:solidFill>
                  <a:schemeClr val="tx1">
                    <a:alpha val="60000"/>
                  </a:schemeClr>
                </a:solidFill>
              </a:rPr>
              <a:pPr>
                <a:spcAft>
                  <a:spcPts val="600"/>
                </a:spcAft>
              </a:pPr>
              <a:t>18</a:t>
            </a:fld>
            <a:endParaRPr lang="en-US">
              <a:solidFill>
                <a:schemeClr val="tx1">
                  <a:alpha val="60000"/>
                </a:schemeClr>
              </a:solidFill>
            </a:endParaRPr>
          </a:p>
        </p:txBody>
      </p:sp>
      <p:cxnSp>
        <p:nvCxnSpPr>
          <p:cNvPr id="20" name="Straight Connector 19">
            <a:extLst>
              <a:ext uri="{FF2B5EF4-FFF2-40B4-BE49-F238E27FC236}">
                <a16:creationId xmlns:a16="http://schemas.microsoft.com/office/drawing/2014/main" id="{B08D8155-2101-E78C-40F6-15F7B06954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6" name="Picture 3">
            <a:extLst>
              <a:ext uri="{FF2B5EF4-FFF2-40B4-BE49-F238E27FC236}">
                <a16:creationId xmlns:a16="http://schemas.microsoft.com/office/drawing/2014/main" id="{8FE09599-CC92-7738-3896-EA642A55D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2427" y="6401813"/>
            <a:ext cx="936287" cy="365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0224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BF4DF2C-F028-4921-9C23-41303F650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1C96F381-4C7F-30CC-0526-38B56AEE4FC9}"/>
              </a:ext>
            </a:extLst>
          </p:cNvPr>
          <p:cNvSpPr>
            <a:spLocks noGrp="1"/>
          </p:cNvSpPr>
          <p:nvPr>
            <p:ph type="ctrTitle"/>
          </p:nvPr>
        </p:nvSpPr>
        <p:spPr>
          <a:xfrm>
            <a:off x="342900" y="1598246"/>
            <a:ext cx="3309314" cy="3626217"/>
          </a:xfrm>
        </p:spPr>
        <p:txBody>
          <a:bodyPr anchor="t">
            <a:normAutofit/>
          </a:bodyPr>
          <a:lstStyle/>
          <a:p>
            <a:pPr algn="r"/>
            <a:r>
              <a:rPr lang="en-US" sz="4900">
                <a:solidFill>
                  <a:srgbClr val="FFFFFF"/>
                </a:solidFill>
              </a:rPr>
              <a:t>Questions?</a:t>
            </a:r>
          </a:p>
        </p:txBody>
      </p:sp>
      <p:sp>
        <p:nvSpPr>
          <p:cNvPr id="3" name="Subtitle 2">
            <a:extLst>
              <a:ext uri="{FF2B5EF4-FFF2-40B4-BE49-F238E27FC236}">
                <a16:creationId xmlns:a16="http://schemas.microsoft.com/office/drawing/2014/main" id="{3EB0840B-0698-7448-FBBD-BCF97CF646F9}"/>
              </a:ext>
            </a:extLst>
          </p:cNvPr>
          <p:cNvSpPr>
            <a:spLocks noGrp="1"/>
          </p:cNvSpPr>
          <p:nvPr>
            <p:ph type="subTitle" idx="1"/>
          </p:nvPr>
        </p:nvSpPr>
        <p:spPr>
          <a:xfrm>
            <a:off x="342900" y="5350213"/>
            <a:ext cx="3309312" cy="1031537"/>
          </a:xfrm>
        </p:spPr>
        <p:txBody>
          <a:bodyPr>
            <a:normAutofit/>
          </a:bodyPr>
          <a:lstStyle/>
          <a:p>
            <a:pPr algn="r"/>
            <a:r>
              <a:rPr lang="en-US" sz="2800">
                <a:solidFill>
                  <a:srgbClr val="FFFFFF"/>
                </a:solidFill>
              </a:rPr>
              <a:t>National Coalition for Sexual Freedom</a:t>
            </a:r>
          </a:p>
        </p:txBody>
      </p:sp>
      <p:cxnSp>
        <p:nvCxnSpPr>
          <p:cNvPr id="14" name="Straight Connector 13">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85491"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4" name="Picture 3" descr="A black and red logo&#10;&#10;Description automatically generated">
            <a:extLst>
              <a:ext uri="{FF2B5EF4-FFF2-40B4-BE49-F238E27FC236}">
                <a16:creationId xmlns:a16="http://schemas.microsoft.com/office/drawing/2014/main" id="{E65D4F9B-E0C6-BF91-A8C9-65986CFAC7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54366" y="3037771"/>
            <a:ext cx="4719754" cy="1840703"/>
          </a:xfrm>
          <a:prstGeom prst="rect">
            <a:avLst/>
          </a:prstGeom>
        </p:spPr>
      </p:pic>
      <p:grpSp>
        <p:nvGrpSpPr>
          <p:cNvPr id="16" name="Group 15">
            <a:extLst>
              <a:ext uri="{FF2B5EF4-FFF2-40B4-BE49-F238E27FC236}">
                <a16:creationId xmlns:a16="http://schemas.microsoft.com/office/drawing/2014/main" id="{892B7B61-D701-474B-AE8F-EA238B550A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34057" y="1267063"/>
            <a:ext cx="276361" cy="519967"/>
            <a:chOff x="11512034" y="1267063"/>
            <a:chExt cx="368480" cy="519967"/>
          </a:xfrm>
          <a:solidFill>
            <a:srgbClr val="FFFFFF"/>
          </a:solidFill>
        </p:grpSpPr>
        <p:sp>
          <p:nvSpPr>
            <p:cNvPr id="17"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grpFill/>
            <a:ln w="603" cap="flat">
              <a:noFill/>
              <a:prstDash val="solid"/>
              <a:miter/>
            </a:ln>
          </p:spPr>
          <p:txBody>
            <a:bodyPr rtlCol="0" anchor="ctr"/>
            <a:lstStyle/>
            <a:p>
              <a:endParaRPr lang="en-US">
                <a:solidFill>
                  <a:srgbClr val="FFFFFF"/>
                </a:solidFill>
              </a:endParaRPr>
            </a:p>
          </p:txBody>
        </p:sp>
        <p:sp>
          <p:nvSpPr>
            <p:cNvPr id="18"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grpFill/>
            <a:ln w="610" cap="flat">
              <a:noFill/>
              <a:prstDash val="solid"/>
              <a:miter/>
            </a:ln>
          </p:spPr>
          <p:txBody>
            <a:bodyPr rtlCol="0" anchor="ctr"/>
            <a:lstStyle/>
            <a:p>
              <a:endParaRPr lang="en-US">
                <a:solidFill>
                  <a:srgbClr val="FFFFFF"/>
                </a:solidFill>
              </a:endParaRPr>
            </a:p>
          </p:txBody>
        </p:sp>
      </p:grpSp>
      <p:sp>
        <p:nvSpPr>
          <p:cNvPr id="5" name="TextBox 4">
            <a:extLst>
              <a:ext uri="{FF2B5EF4-FFF2-40B4-BE49-F238E27FC236}">
                <a16:creationId xmlns:a16="http://schemas.microsoft.com/office/drawing/2014/main" id="{9D0401C8-21A1-889B-98D2-E17FFC7CBAD3}"/>
              </a:ext>
            </a:extLst>
          </p:cNvPr>
          <p:cNvSpPr txBox="1"/>
          <p:nvPr/>
        </p:nvSpPr>
        <p:spPr>
          <a:xfrm>
            <a:off x="685800" y="3581400"/>
            <a:ext cx="3047995" cy="369332"/>
          </a:xfrm>
          <a:prstGeom prst="rect">
            <a:avLst/>
          </a:prstGeom>
          <a:noFill/>
        </p:spPr>
        <p:txBody>
          <a:bodyPr wrap="square" rtlCol="0">
            <a:spAutoFit/>
          </a:bodyPr>
          <a:lstStyle/>
          <a:p>
            <a:r>
              <a:rPr lang="en-US" dirty="0"/>
              <a:t>Susan@ncsfreedom.org</a:t>
            </a:r>
          </a:p>
        </p:txBody>
      </p:sp>
    </p:spTree>
    <p:extLst>
      <p:ext uri="{BB962C8B-B14F-4D97-AF65-F5344CB8AC3E}">
        <p14:creationId xmlns:p14="http://schemas.microsoft.com/office/powerpoint/2010/main" val="19133834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35013</TotalTime>
  <Words>3179</Words>
  <Application>Microsoft Office PowerPoint</Application>
  <PresentationFormat>On-screen Show (4:3)</PresentationFormat>
  <Paragraphs>195</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Aptos Display</vt:lpstr>
      <vt:lpstr>Arial</vt:lpstr>
      <vt:lpstr>Calibri</vt:lpstr>
      <vt:lpstr>Symbol</vt:lpstr>
      <vt:lpstr>Times New Roman</vt:lpstr>
      <vt:lpstr>Office Theme</vt:lpstr>
      <vt:lpstr>Choking Laws, Liability and Health Risks </vt:lpstr>
      <vt:lpstr>Agenda</vt:lpstr>
      <vt:lpstr>“Choking“ in an erotic or sexual context is usually done as a form of strangulation by applying pressure to the neck by the hands or by a ligature to restrict blood flow and/or air flow.  </vt:lpstr>
      <vt:lpstr>Harm Reduction =  Breath Play</vt:lpstr>
      <vt:lpstr> Choking was not taught in foundational S/M, BDSM, Leather Manuals</vt:lpstr>
      <vt:lpstr>NCSF 2024 Poll</vt:lpstr>
      <vt:lpstr>NCSF Incident Reporting &amp; Response Data  2014-2024 out of 688 criminal reports</vt:lpstr>
      <vt:lpstr>PowerPoint Presentation</vt:lpstr>
      <vt:lpstr>Mainstream News Articles 2000-2024</vt:lpstr>
      <vt:lpstr>Popular Culture Articles on Sexual Choking</vt:lpstr>
      <vt:lpstr>Unless you know the health risks, you can’t give informed consent:</vt:lpstr>
      <vt:lpstr>Choking/Strangulation &amp; Suffocation are Illegal</vt:lpstr>
      <vt:lpstr>The latest Appellate Case involving choking: Oregon v. Sunny Sky Stone</vt:lpstr>
      <vt:lpstr>You can be sued if you allow acts to happen at your venue that are known to cause harm, like choking.  Liability and Directors and Officers Insurance will not provide insurance for these kinds of ultra-hazardous acts.  The Volunteer Protection Act won’t protect volunteers who approve or allow such acts to happen.</vt:lpstr>
      <vt:lpstr>Personal Injury Payouts</vt:lpstr>
      <vt:lpstr>Substantial factor in death or injury</vt:lpstr>
      <vt:lpstr>What about Sports Chokes?</vt:lpstr>
      <vt:lpstr>Professional Harm Reduction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Commons Choking Liability</dc:title>
  <dc:creator>Tesss Zachary;Susan Wright</dc:creator>
  <cp:lastModifiedBy>Tess Zachary-Pysher</cp:lastModifiedBy>
  <cp:revision>283</cp:revision>
  <cp:lastPrinted>2024-06-13T21:55:11Z</cp:lastPrinted>
  <dcterms:created xsi:type="dcterms:W3CDTF">2018-02-21T16:47:22Z</dcterms:created>
  <dcterms:modified xsi:type="dcterms:W3CDTF">2025-04-28T16:08:07Z</dcterms:modified>
</cp:coreProperties>
</file>