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64" r:id="rId2"/>
    <p:sldId id="270" r:id="rId3"/>
    <p:sldId id="271" r:id="rId4"/>
    <p:sldId id="316" r:id="rId5"/>
    <p:sldId id="273" r:id="rId6"/>
    <p:sldId id="274" r:id="rId7"/>
    <p:sldId id="275" r:id="rId8"/>
    <p:sldId id="276" r:id="rId9"/>
    <p:sldId id="277" r:id="rId10"/>
    <p:sldId id="278" r:id="rId11"/>
    <p:sldId id="279" r:id="rId12"/>
    <p:sldId id="284" r:id="rId13"/>
    <p:sldId id="285" r:id="rId14"/>
    <p:sldId id="286" r:id="rId15"/>
    <p:sldId id="287" r:id="rId16"/>
    <p:sldId id="289" r:id="rId17"/>
    <p:sldId id="290" r:id="rId18"/>
    <p:sldId id="291" r:id="rId19"/>
    <p:sldId id="292" r:id="rId20"/>
    <p:sldId id="293" r:id="rId21"/>
    <p:sldId id="269" r:id="rId22"/>
    <p:sldId id="295" r:id="rId23"/>
    <p:sldId id="294" r:id="rId24"/>
    <p:sldId id="297" r:id="rId25"/>
    <p:sldId id="298" r:id="rId26"/>
    <p:sldId id="303" r:id="rId27"/>
    <p:sldId id="300" r:id="rId28"/>
    <p:sldId id="299" r:id="rId29"/>
    <p:sldId id="304" r:id="rId30"/>
    <p:sldId id="305" r:id="rId31"/>
    <p:sldId id="306" r:id="rId32"/>
    <p:sldId id="307" r:id="rId33"/>
    <p:sldId id="308" r:id="rId34"/>
    <p:sldId id="309" r:id="rId35"/>
    <p:sldId id="310" r:id="rId36"/>
    <p:sldId id="311" r:id="rId37"/>
    <p:sldId id="312" r:id="rId38"/>
    <p:sldId id="313" r:id="rId39"/>
    <p:sldId id="314" r:id="rId40"/>
    <p:sldId id="315" r:id="rId4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autoAdjust="0"/>
    <p:restoredTop sz="94607" autoAdjust="0"/>
  </p:normalViewPr>
  <p:slideViewPr>
    <p:cSldViewPr>
      <p:cViewPr varScale="1">
        <p:scale>
          <a:sx n="106" d="100"/>
          <a:sy n="106" d="100"/>
        </p:scale>
        <p:origin x="-84" y="-12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0BB61C6E-09F7-4DEE-905C-1DBF198154B2}" type="datetimeFigureOut">
              <a:rPr lang="en-US" smtClean="0"/>
              <a:pPr/>
              <a:t>6/6/2016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9329586F-A340-41DC-90B8-8FA6F2199991}" type="slidenum">
              <a:rPr lang="en-US" smtClean="0"/>
              <a:pPr/>
              <a:t>‹#›</a:t>
            </a:fld>
            <a:endParaRPr lang="en-US" dirty="0"/>
          </a:p>
        </p:txBody>
      </p:sp>
    </p:spTree>
    <p:extLst>
      <p:ext uri="{BB962C8B-B14F-4D97-AF65-F5344CB8AC3E}">
        <p14:creationId xmlns="" xmlns:p14="http://schemas.microsoft.com/office/powerpoint/2010/main" val="1733870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3" Type="http://schemas.openxmlformats.org/officeDocument/2006/relationships/hyperlink" Target="https://en.wikipedia.org/wiki/Human_sexuality"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Shape 66"/>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noAutofit/>
          </a:bodyPr>
          <a:lstStyle/>
          <a:p>
            <a:pPr>
              <a:buClr>
                <a:schemeClr val="dk1"/>
              </a:buClr>
              <a:buSzPct val="25000"/>
            </a:pPr>
            <a:r>
              <a:rPr lang="en-US" dirty="0" smtClean="0">
                <a:solidFill>
                  <a:schemeClr val="dk1"/>
                </a:solidFill>
                <a:latin typeface="Arial"/>
                <a:ea typeface="Arial"/>
                <a:cs typeface="Arial"/>
                <a:sym typeface="Arial"/>
              </a:rPr>
              <a:t>Developed</a:t>
            </a:r>
            <a:r>
              <a:rPr lang="en-US" baseline="0" dirty="0" smtClean="0">
                <a:solidFill>
                  <a:schemeClr val="dk1"/>
                </a:solidFill>
                <a:latin typeface="Arial"/>
                <a:ea typeface="Arial"/>
                <a:cs typeface="Arial"/>
                <a:sym typeface="Arial"/>
              </a:rPr>
              <a:t> by myself and Ashley </a:t>
            </a:r>
            <a:r>
              <a:rPr lang="en-US" baseline="0" dirty="0" err="1" smtClean="0">
                <a:solidFill>
                  <a:schemeClr val="dk1"/>
                </a:solidFill>
                <a:latin typeface="Arial"/>
                <a:ea typeface="Arial"/>
                <a:cs typeface="Arial"/>
                <a:sym typeface="Arial"/>
              </a:rPr>
              <a:t>Haymond</a:t>
            </a:r>
            <a:r>
              <a:rPr lang="en-US" baseline="0" dirty="0" smtClean="0">
                <a:solidFill>
                  <a:schemeClr val="dk1"/>
                </a:solidFill>
                <a:latin typeface="Arial"/>
                <a:ea typeface="Arial"/>
                <a:cs typeface="Arial"/>
                <a:sym typeface="Arial"/>
              </a:rPr>
              <a:t>, a Widener University student, last summer. NCSF does a lot of work with victim advocates and we assisted in creating the NYC AVP anti-violence module, so we realized we could give this information directly to therapists, educators and victim advocates. This is usually a 3 hour class, so we’re crunching it down. We’ve given 35 of these workshops so far this year and we have another Widener University student who’s interested in making this their internship, in the fall.</a:t>
            </a:r>
            <a:endParaRPr dirty="0">
              <a:solidFill>
                <a:schemeClr val="dk1"/>
              </a:solidFill>
              <a:latin typeface="Arial"/>
              <a:ea typeface="Arial"/>
              <a:cs typeface="Arial"/>
              <a:sym typeface="Arial"/>
            </a:endParaRPr>
          </a:p>
        </p:txBody>
      </p:sp>
      <p:sp>
        <p:nvSpPr>
          <p:cNvPr id="67" name="Shape 67"/>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 xmlns:p14="http://schemas.microsoft.com/office/powerpoint/2010/main" val="42914544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11</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11270458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76" name="Shape 176"/>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endParaRPr lang="en-US" dirty="0">
              <a:solidFill>
                <a:schemeClr val="dk1"/>
              </a:solidFill>
              <a:latin typeface="Calibri"/>
              <a:ea typeface="Calibri"/>
              <a:cs typeface="Calibri"/>
              <a:sym typeface="Calibri"/>
            </a:endParaRPr>
          </a:p>
        </p:txBody>
      </p:sp>
      <p:sp>
        <p:nvSpPr>
          <p:cNvPr id="177" name="Shape 177"/>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12</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6133101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Shape 183"/>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84" name="Shape 184"/>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endParaRPr dirty="0">
              <a:solidFill>
                <a:schemeClr val="dk1"/>
              </a:solidFill>
              <a:latin typeface="Calibri"/>
              <a:ea typeface="Calibri"/>
              <a:cs typeface="Calibri"/>
              <a:sym typeface="Calibri"/>
            </a:endParaRPr>
          </a:p>
        </p:txBody>
      </p:sp>
      <p:sp>
        <p:nvSpPr>
          <p:cNvPr id="185" name="Shape 185"/>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13</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7814703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76" name="Shape 176"/>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endParaRPr lang="en-US" dirty="0">
              <a:solidFill>
                <a:schemeClr val="dk1"/>
              </a:solidFill>
              <a:latin typeface="Calibri"/>
              <a:ea typeface="Calibri"/>
              <a:cs typeface="Calibri"/>
              <a:sym typeface="Calibri"/>
            </a:endParaRPr>
          </a:p>
        </p:txBody>
      </p:sp>
      <p:sp>
        <p:nvSpPr>
          <p:cNvPr id="177" name="Shape 177"/>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14</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25912333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76" name="Shape 176"/>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endParaRPr lang="en-US" dirty="0">
              <a:solidFill>
                <a:schemeClr val="dk1"/>
              </a:solidFill>
              <a:latin typeface="Calibri"/>
              <a:ea typeface="Calibri"/>
              <a:cs typeface="Calibri"/>
              <a:sym typeface="Calibri"/>
            </a:endParaRPr>
          </a:p>
        </p:txBody>
      </p:sp>
      <p:sp>
        <p:nvSpPr>
          <p:cNvPr id="177" name="Shape 177"/>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15</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29392995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9" name="Shape 209"/>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TKE: Is there going to be something that identifies the difference between heteroflexible, bisexual, pansexual? Also, I do not see homosexual listed here. Do you use another term or was it not in Fennell’s study? SW - it’s not in Fennell’s study, which uses Queer instead. But this should be noted in the notes.</a:t>
            </a:r>
          </a:p>
          <a:p>
            <a:pPr>
              <a:buClr>
                <a:schemeClr val="dk1"/>
              </a:buClr>
              <a:buSzPct val="25000"/>
            </a:pPr>
            <a:endParaRPr dirty="0">
              <a:solidFill>
                <a:schemeClr val="dk1"/>
              </a:solidFill>
              <a:latin typeface="Calibri"/>
              <a:ea typeface="Calibri"/>
              <a:cs typeface="Calibri"/>
              <a:sym typeface="Calibri"/>
            </a:endParaRPr>
          </a:p>
          <a:p>
            <a:pPr>
              <a:buClr>
                <a:schemeClr val="dk1"/>
              </a:buClr>
              <a:buSzPct val="25000"/>
            </a:pPr>
            <a:r>
              <a:rPr lang="en-US" dirty="0">
                <a:solidFill>
                  <a:schemeClr val="dk1"/>
                </a:solidFill>
                <a:latin typeface="Calibri"/>
                <a:ea typeface="Calibri"/>
                <a:cs typeface="Calibri"/>
                <a:sym typeface="Calibri"/>
              </a:rPr>
              <a:t>NCSF surveys have traditionally found strikingly high percentage of bisexuals among the population who attend kinky educational groups and events - typically 30-40% of the survey respondents. This indicates to us that many people who are involved in the BDSM community choose partners based on the kinky role someone chooses is more important than their gender. It’s important not to be too focused on sexual orientation because even people who identify as heterosexual can play with people of the same gender, and people who identify as gay can play with people of the opposite gender.</a:t>
            </a:r>
          </a:p>
        </p:txBody>
      </p:sp>
      <p:sp>
        <p:nvSpPr>
          <p:cNvPr id="210" name="Shape 210"/>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16</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4687886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18" name="Shape 218"/>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endParaRPr dirty="0">
              <a:solidFill>
                <a:schemeClr val="dk1"/>
              </a:solidFill>
              <a:latin typeface="Calibri"/>
              <a:ea typeface="Calibri"/>
              <a:cs typeface="Calibri"/>
              <a:sym typeface="Calibri"/>
            </a:endParaRPr>
          </a:p>
        </p:txBody>
      </p:sp>
      <p:sp>
        <p:nvSpPr>
          <p:cNvPr id="219" name="Shape 219"/>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17</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29963858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Shape 191"/>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92" name="Shape 192"/>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endParaRPr dirty="0">
              <a:solidFill>
                <a:schemeClr val="dk1"/>
              </a:solidFill>
              <a:latin typeface="Calibri"/>
              <a:ea typeface="Calibri"/>
              <a:cs typeface="Calibri"/>
              <a:sym typeface="Calibri"/>
            </a:endParaRPr>
          </a:p>
        </p:txBody>
      </p:sp>
      <p:sp>
        <p:nvSpPr>
          <p:cNvPr id="193" name="Shape 193"/>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18</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11928203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Shape 231"/>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32" name="Shape 232"/>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This information comes from the Consent Violations Survey, 2014</a:t>
            </a:r>
          </a:p>
        </p:txBody>
      </p:sp>
      <p:sp>
        <p:nvSpPr>
          <p:cNvPr id="233" name="Shape 233"/>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19</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37332715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39" name="Shape 239"/>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This information comes from the Consent Violations Survey, 2014.</a:t>
            </a:r>
          </a:p>
        </p:txBody>
      </p:sp>
      <p:sp>
        <p:nvSpPr>
          <p:cNvPr id="240" name="Shape 240"/>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20</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2423366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Shape 74"/>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75" name="Shape 75"/>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APPROXIMATE TIMING OF THESE ACTIVITIES:</a:t>
            </a:r>
          </a:p>
          <a:p>
            <a:pPr>
              <a:buClr>
                <a:schemeClr val="dk1"/>
              </a:buClr>
              <a:buSzPct val="25000"/>
            </a:pPr>
            <a:r>
              <a:rPr lang="en-US" dirty="0">
                <a:solidFill>
                  <a:schemeClr val="dk1"/>
                </a:solidFill>
                <a:latin typeface="Calibri"/>
                <a:ea typeface="Calibri"/>
                <a:cs typeface="Calibri"/>
                <a:sym typeface="Calibri"/>
              </a:rPr>
              <a:t>1. Introductions, goal setting &amp; planning [10 minutes]</a:t>
            </a:r>
          </a:p>
          <a:p>
            <a:pPr marL="465887" lvl="1">
              <a:buClr>
                <a:schemeClr val="dk1"/>
              </a:buClr>
              <a:buSzPct val="25000"/>
            </a:pPr>
            <a:r>
              <a:rPr lang="en-US" dirty="0">
                <a:solidFill>
                  <a:schemeClr val="dk1"/>
                </a:solidFill>
                <a:latin typeface="Calibri"/>
                <a:ea typeface="Calibri"/>
                <a:cs typeface="Calibri"/>
                <a:sym typeface="Calibri"/>
              </a:rPr>
              <a:t>Who we are</a:t>
            </a:r>
          </a:p>
          <a:p>
            <a:pPr marL="465887" lvl="1">
              <a:buClr>
                <a:schemeClr val="dk1"/>
              </a:buClr>
              <a:buSzPct val="25000"/>
            </a:pPr>
            <a:r>
              <a:rPr lang="en-US" dirty="0">
                <a:solidFill>
                  <a:schemeClr val="dk1"/>
                </a:solidFill>
                <a:latin typeface="Calibri"/>
                <a:ea typeface="Calibri"/>
                <a:cs typeface="Calibri"/>
                <a:sym typeface="Calibri"/>
              </a:rPr>
              <a:t>Who you are</a:t>
            </a:r>
          </a:p>
          <a:p>
            <a:pPr marL="465887" lvl="1">
              <a:buClr>
                <a:schemeClr val="dk1"/>
              </a:buClr>
              <a:buSzPct val="25000"/>
            </a:pPr>
            <a:r>
              <a:rPr lang="en-US" dirty="0">
                <a:solidFill>
                  <a:schemeClr val="dk1"/>
                </a:solidFill>
                <a:latin typeface="Calibri"/>
                <a:ea typeface="Calibri"/>
                <a:cs typeface="Calibri"/>
                <a:sym typeface="Calibri"/>
              </a:rPr>
              <a:t>Today’s goals &amp; purpose</a:t>
            </a:r>
          </a:p>
          <a:p>
            <a:pPr marL="465887" lvl="1">
              <a:buClr>
                <a:schemeClr val="dk1"/>
              </a:buClr>
              <a:buSzPct val="25000"/>
            </a:pPr>
            <a:r>
              <a:rPr lang="en-US" dirty="0">
                <a:solidFill>
                  <a:schemeClr val="dk1"/>
                </a:solidFill>
                <a:latin typeface="Calibri"/>
                <a:ea typeface="Calibri"/>
                <a:cs typeface="Calibri"/>
                <a:sym typeface="Calibri"/>
              </a:rPr>
              <a:t>Plan for today</a:t>
            </a:r>
          </a:p>
          <a:p>
            <a:pPr>
              <a:buClr>
                <a:schemeClr val="dk1"/>
              </a:buClr>
              <a:buSzPct val="25000"/>
            </a:pPr>
            <a:endParaRPr dirty="0">
              <a:solidFill>
                <a:schemeClr val="dk1"/>
              </a:solidFill>
              <a:latin typeface="Calibri"/>
              <a:ea typeface="Calibri"/>
              <a:cs typeface="Calibri"/>
              <a:sym typeface="Calibri"/>
            </a:endParaRPr>
          </a:p>
        </p:txBody>
      </p:sp>
      <p:sp>
        <p:nvSpPr>
          <p:cNvPr id="76" name="Shape 76"/>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3</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6457775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Shape 272"/>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73" name="Shape 273"/>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We have our own cultural references - can also bring up “vanilla” as the term we use for those who aren’t kinky.</a:t>
            </a:r>
          </a:p>
        </p:txBody>
      </p:sp>
      <p:sp>
        <p:nvSpPr>
          <p:cNvPr id="274" name="Shape 274"/>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22</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22540775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Shape 245"/>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46" name="Shape 246"/>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This information comes from the NCSF Consent Statement</a:t>
            </a:r>
          </a:p>
        </p:txBody>
      </p:sp>
      <p:sp>
        <p:nvSpPr>
          <p:cNvPr id="247" name="Shape 247"/>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24</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31674083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Shape 252"/>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53" name="Shape 253"/>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TKE: I really like this definition. It is exactly what we use to explain the difference.</a:t>
            </a:r>
          </a:p>
        </p:txBody>
      </p:sp>
      <p:sp>
        <p:nvSpPr>
          <p:cNvPr id="254" name="Shape 254"/>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25</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11231782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Shape 328"/>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29" name="Shape 329"/>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TKE: This is an important distinction between not being “allowed” a safeword and people who say they don’t use them. I know many people who have them but have never used them because they communicate well with their partners.)</a:t>
            </a:r>
          </a:p>
          <a:p>
            <a:pPr>
              <a:buClr>
                <a:schemeClr val="dk1"/>
              </a:buClr>
              <a:buSzPct val="25000"/>
            </a:pPr>
            <a:r>
              <a:rPr lang="en-US" dirty="0">
                <a:solidFill>
                  <a:schemeClr val="dk1"/>
                </a:solidFill>
                <a:latin typeface="Calibri"/>
                <a:ea typeface="Calibri"/>
                <a:cs typeface="Calibri"/>
                <a:sym typeface="Calibri"/>
              </a:rPr>
              <a:t>Anyone who says they weren’t allowed a safeword, is likely in an abusive relationship. Many people don’t use safewords - they simply communicate normally. The key is: can they stop the scene if they want to? Everyone must have a way to stop what is happening at any time.</a:t>
            </a:r>
          </a:p>
        </p:txBody>
      </p:sp>
      <p:sp>
        <p:nvSpPr>
          <p:cNvPr id="330" name="Shape 330"/>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26</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12026561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Shape 279"/>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80" name="Shape 280"/>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TKE: I don’t think it is possible to emphasize the communication aspect enough! This is great.</a:t>
            </a:r>
          </a:p>
          <a:p>
            <a:pPr>
              <a:buClr>
                <a:schemeClr val="dk1"/>
              </a:buClr>
              <a:buSzPct val="25000"/>
            </a:pPr>
            <a:endParaRPr dirty="0">
              <a:solidFill>
                <a:schemeClr val="dk1"/>
              </a:solidFill>
              <a:latin typeface="Calibri"/>
              <a:ea typeface="Calibri"/>
              <a:cs typeface="Calibri"/>
              <a:sym typeface="Calibri"/>
            </a:endParaRPr>
          </a:p>
          <a:p>
            <a:pPr>
              <a:buClr>
                <a:schemeClr val="dk1"/>
              </a:buClr>
              <a:buSzPct val="25000"/>
            </a:pPr>
            <a:r>
              <a:rPr lang="en-US" dirty="0">
                <a:solidFill>
                  <a:schemeClr val="dk1"/>
                </a:solidFill>
                <a:latin typeface="Calibri"/>
                <a:ea typeface="Calibri"/>
                <a:cs typeface="Calibri"/>
                <a:sym typeface="Calibri"/>
              </a:rPr>
              <a:t>Aftercare is part of the ongoing communication that is required to do kink. Communication starts with negotiation in the beginning, in which the limits are set for the scene, and continues throughout the interaction, and continues afterwards in the aftercare.</a:t>
            </a:r>
          </a:p>
        </p:txBody>
      </p:sp>
      <p:sp>
        <p:nvSpPr>
          <p:cNvPr id="281" name="Shape 281"/>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27</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37552159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Shape 300"/>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01" name="Shape 301"/>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Some people liken subspace to drinking or taking drugs because of the lack of inhibition and logical thought.</a:t>
            </a:r>
          </a:p>
        </p:txBody>
      </p:sp>
      <p:sp>
        <p:nvSpPr>
          <p:cNvPr id="302" name="Shape 302"/>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28</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27021030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0"/>
        <p:cNvGrpSpPr/>
        <p:nvPr/>
      </p:nvGrpSpPr>
      <p:grpSpPr>
        <a:xfrm>
          <a:off x="0" y="0"/>
          <a:ext cx="0" cy="0"/>
          <a:chOff x="0" y="0"/>
          <a:chExt cx="0" cy="0"/>
        </a:xfrm>
      </p:grpSpPr>
      <p:sp>
        <p:nvSpPr>
          <p:cNvPr id="341" name="Shape 341"/>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42" name="Shape 342"/>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rgbClr val="202020"/>
              </a:buClr>
              <a:buSzPct val="25000"/>
            </a:pPr>
            <a:r>
              <a:rPr lang="en-US" sz="1100" dirty="0">
                <a:solidFill>
                  <a:srgbClr val="202020"/>
                </a:solidFill>
                <a:latin typeface="Arial"/>
                <a:ea typeface="Arial"/>
                <a:cs typeface="Arial"/>
                <a:sym typeface="Arial"/>
              </a:rPr>
              <a:t>Consent is in both community creeds:</a:t>
            </a:r>
          </a:p>
          <a:p>
            <a:pPr>
              <a:buClr>
                <a:schemeClr val="dk1"/>
              </a:buClr>
              <a:buSzPct val="25000"/>
            </a:pPr>
            <a:endParaRPr sz="1100" b="1" dirty="0">
              <a:solidFill>
                <a:srgbClr val="202020"/>
              </a:solidFill>
              <a:latin typeface="Arial"/>
              <a:ea typeface="Arial"/>
              <a:cs typeface="Arial"/>
              <a:sym typeface="Arial"/>
            </a:endParaRPr>
          </a:p>
          <a:p>
            <a:pPr>
              <a:buClr>
                <a:schemeClr val="dk1"/>
              </a:buClr>
              <a:buSzPct val="25000"/>
            </a:pPr>
            <a:r>
              <a:rPr lang="en-US" sz="1100" b="1" dirty="0">
                <a:solidFill>
                  <a:srgbClr val="202020"/>
                </a:solidFill>
                <a:latin typeface="Arial"/>
                <a:ea typeface="Arial"/>
                <a:cs typeface="Arial"/>
                <a:sym typeface="Arial"/>
              </a:rPr>
              <a:t>Safe</a:t>
            </a:r>
            <a:r>
              <a:rPr lang="en-US" sz="1100" dirty="0">
                <a:solidFill>
                  <a:srgbClr val="202020"/>
                </a:solidFill>
                <a:latin typeface="Arial"/>
                <a:ea typeface="Arial"/>
                <a:cs typeface="Arial"/>
                <a:sym typeface="Arial"/>
              </a:rPr>
              <a:t> is being knowledgeable about the techniques and safety concerns involved in what you are doing, and acting in accordance with that knowledge.</a:t>
            </a:r>
          </a:p>
          <a:p>
            <a:pPr>
              <a:buClr>
                <a:schemeClr val="dk1"/>
              </a:buClr>
              <a:buSzPct val="25000"/>
            </a:pPr>
            <a:r>
              <a:rPr lang="en-US" sz="1100" b="1" dirty="0">
                <a:solidFill>
                  <a:srgbClr val="202020"/>
                </a:solidFill>
                <a:latin typeface="Arial"/>
                <a:ea typeface="Arial"/>
                <a:cs typeface="Arial"/>
                <a:sym typeface="Arial"/>
              </a:rPr>
              <a:t>Sane</a:t>
            </a:r>
            <a:r>
              <a:rPr lang="en-US" sz="1100" dirty="0">
                <a:solidFill>
                  <a:srgbClr val="202020"/>
                </a:solidFill>
                <a:latin typeface="Arial"/>
                <a:ea typeface="Arial"/>
                <a:cs typeface="Arial"/>
                <a:sym typeface="Arial"/>
              </a:rPr>
              <a:t> is knowing the difference between fantasy and reality, and acting in accordance with that knowledge.</a:t>
            </a:r>
          </a:p>
          <a:p>
            <a:pPr>
              <a:buClr>
                <a:srgbClr val="202020"/>
              </a:buClr>
              <a:buSzPct val="25000"/>
            </a:pPr>
            <a:r>
              <a:rPr lang="en-US" sz="1100" b="1" dirty="0">
                <a:solidFill>
                  <a:srgbClr val="202020"/>
                </a:solidFill>
                <a:latin typeface="Arial"/>
                <a:ea typeface="Arial"/>
                <a:cs typeface="Arial"/>
                <a:sym typeface="Arial"/>
              </a:rPr>
              <a:t>Consensual</a:t>
            </a:r>
            <a:r>
              <a:rPr lang="en-US" sz="1100" dirty="0">
                <a:solidFill>
                  <a:srgbClr val="202020"/>
                </a:solidFill>
                <a:latin typeface="Arial"/>
                <a:ea typeface="Arial"/>
                <a:cs typeface="Arial"/>
                <a:sym typeface="Arial"/>
              </a:rPr>
              <a:t> is respecting the limits imposed by each participant at all times and being able to stop what’s happening at any time.</a:t>
            </a:r>
          </a:p>
          <a:p>
            <a:pPr>
              <a:buClr>
                <a:srgbClr val="202020"/>
              </a:buClr>
              <a:buSzPct val="25000"/>
            </a:pPr>
            <a:r>
              <a:rPr lang="en-US" sz="1100" dirty="0">
                <a:solidFill>
                  <a:srgbClr val="202020"/>
                </a:solidFill>
                <a:latin typeface="Arial"/>
                <a:ea typeface="Arial"/>
                <a:cs typeface="Arial"/>
                <a:sym typeface="Arial"/>
              </a:rPr>
              <a:t>(from Leather Leadership Conference 1998)</a:t>
            </a:r>
          </a:p>
          <a:p>
            <a:pPr>
              <a:buClr>
                <a:schemeClr val="dk1"/>
              </a:buClr>
              <a:buSzPct val="25000"/>
            </a:pPr>
            <a:endParaRPr sz="1100" dirty="0">
              <a:solidFill>
                <a:srgbClr val="202020"/>
              </a:solidFill>
              <a:latin typeface="Arial"/>
              <a:ea typeface="Arial"/>
              <a:cs typeface="Arial"/>
              <a:sym typeface="Arial"/>
            </a:endParaRPr>
          </a:p>
          <a:p>
            <a:pPr>
              <a:buClr>
                <a:srgbClr val="252525"/>
              </a:buClr>
              <a:buSzPct val="25000"/>
            </a:pPr>
            <a:r>
              <a:rPr lang="en-US" sz="1100" b="1" dirty="0">
                <a:solidFill>
                  <a:srgbClr val="252525"/>
                </a:solidFill>
                <a:latin typeface="Arial"/>
                <a:ea typeface="Arial"/>
                <a:cs typeface="Arial"/>
                <a:sym typeface="Arial"/>
              </a:rPr>
              <a:t>Risk-aware</a:t>
            </a:r>
            <a:r>
              <a:rPr lang="en-US" sz="1100" dirty="0">
                <a:solidFill>
                  <a:srgbClr val="252525"/>
                </a:solidFill>
                <a:latin typeface="Arial"/>
                <a:ea typeface="Arial"/>
                <a:cs typeface="Arial"/>
                <a:sym typeface="Arial"/>
              </a:rPr>
              <a:t>: Both or all partners are well-informed of the risks involved in the proposed activity.</a:t>
            </a:r>
          </a:p>
          <a:p>
            <a:pPr>
              <a:buClr>
                <a:srgbClr val="252525"/>
              </a:buClr>
              <a:buSzPct val="25000"/>
            </a:pPr>
            <a:r>
              <a:rPr lang="en-US" sz="1100" b="1" dirty="0">
                <a:solidFill>
                  <a:srgbClr val="252525"/>
                </a:solidFill>
                <a:latin typeface="Arial"/>
                <a:ea typeface="Arial"/>
                <a:cs typeface="Arial"/>
                <a:sym typeface="Arial"/>
              </a:rPr>
              <a:t>Consensual:</a:t>
            </a:r>
            <a:r>
              <a:rPr lang="en-US" sz="1100" dirty="0">
                <a:solidFill>
                  <a:srgbClr val="252525"/>
                </a:solidFill>
                <a:latin typeface="Arial"/>
                <a:ea typeface="Arial"/>
                <a:cs typeface="Arial"/>
                <a:sym typeface="Arial"/>
              </a:rPr>
              <a:t> In light of those risks, both or all partners have, of sound mind, offered preliminary consent to engage in said activity.</a:t>
            </a:r>
          </a:p>
          <a:p>
            <a:pPr>
              <a:buClr>
                <a:srgbClr val="252525"/>
              </a:buClr>
              <a:buSzPct val="25000"/>
            </a:pPr>
            <a:r>
              <a:rPr lang="en-US" sz="1100" b="1" dirty="0">
                <a:solidFill>
                  <a:srgbClr val="252525"/>
                </a:solidFill>
                <a:latin typeface="Arial"/>
                <a:ea typeface="Arial"/>
                <a:cs typeface="Arial"/>
                <a:sym typeface="Arial"/>
              </a:rPr>
              <a:t>Kink:</a:t>
            </a:r>
            <a:r>
              <a:rPr lang="en-US" sz="1100" dirty="0">
                <a:solidFill>
                  <a:srgbClr val="252525"/>
                </a:solidFill>
                <a:latin typeface="Arial"/>
                <a:ea typeface="Arial"/>
                <a:cs typeface="Arial"/>
                <a:sym typeface="Arial"/>
              </a:rPr>
              <a:t> Said activity can be classified as </a:t>
            </a:r>
            <a:r>
              <a:rPr lang="en-US" sz="1100" u="sng" dirty="0">
                <a:solidFill>
                  <a:schemeClr val="hlink"/>
                </a:solidFill>
                <a:latin typeface="Arial"/>
                <a:ea typeface="Arial"/>
                <a:cs typeface="Arial"/>
                <a:sym typeface="Arial"/>
                <a:hlinkClick r:id="rId3"/>
              </a:rPr>
              <a:t>alternative se</a:t>
            </a:r>
            <a:r>
              <a:rPr lang="en-US" sz="1100" dirty="0">
                <a:solidFill>
                  <a:schemeClr val="dk1"/>
                </a:solidFill>
                <a:latin typeface="Arial"/>
                <a:ea typeface="Arial"/>
                <a:cs typeface="Arial"/>
                <a:sym typeface="Arial"/>
              </a:rPr>
              <a:t>x.</a:t>
            </a:r>
          </a:p>
          <a:p>
            <a:pPr>
              <a:buClr>
                <a:schemeClr val="dk1"/>
              </a:buClr>
              <a:buSzPct val="25000"/>
            </a:pPr>
            <a:r>
              <a:rPr lang="en-US" sz="1100" dirty="0">
                <a:solidFill>
                  <a:schemeClr val="dk1"/>
                </a:solidFill>
                <a:latin typeface="Arial"/>
                <a:ea typeface="Arial"/>
                <a:cs typeface="Arial"/>
                <a:sym typeface="Arial"/>
              </a:rPr>
              <a:t>(from Wikipedia)</a:t>
            </a:r>
          </a:p>
          <a:p>
            <a:pPr>
              <a:buClr>
                <a:schemeClr val="dk1"/>
              </a:buClr>
              <a:buSzPct val="25000"/>
            </a:pPr>
            <a:endParaRPr dirty="0">
              <a:solidFill>
                <a:schemeClr val="dk1"/>
              </a:solidFill>
              <a:latin typeface="Calibri"/>
              <a:ea typeface="Calibri"/>
              <a:cs typeface="Calibri"/>
              <a:sym typeface="Calibri"/>
            </a:endParaRPr>
          </a:p>
        </p:txBody>
      </p:sp>
      <p:sp>
        <p:nvSpPr>
          <p:cNvPr id="343" name="Shape 343"/>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29</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7728978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Shape 314"/>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15" name="Shape 315"/>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Each individual must set their own limits. A key sign of abuse is when one partner tells the other partners they are “no-limits”.</a:t>
            </a:r>
          </a:p>
        </p:txBody>
      </p:sp>
      <p:sp>
        <p:nvSpPr>
          <p:cNvPr id="316" name="Shape 316"/>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30</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42593532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7"/>
        <p:cNvGrpSpPr/>
        <p:nvPr/>
      </p:nvGrpSpPr>
      <p:grpSpPr>
        <a:xfrm>
          <a:off x="0" y="0"/>
          <a:ext cx="0" cy="0"/>
          <a:chOff x="0" y="0"/>
          <a:chExt cx="0" cy="0"/>
        </a:xfrm>
      </p:grpSpPr>
      <p:sp>
        <p:nvSpPr>
          <p:cNvPr id="348" name="Shape 348"/>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49" name="Shape 349"/>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These are the points that need to be negotiated BEFORE doing a scene. </a:t>
            </a:r>
          </a:p>
        </p:txBody>
      </p:sp>
      <p:sp>
        <p:nvSpPr>
          <p:cNvPr id="350" name="Shape 350"/>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31</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17195400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Shape 355"/>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56" name="Shape 356"/>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Distribute Kink vs. Abuse Handout. Compare and contrast the statements on either side. The first thing everyone has to establish is that both can stop at any time and how that’s accomplished. </a:t>
            </a:r>
          </a:p>
        </p:txBody>
      </p:sp>
      <p:sp>
        <p:nvSpPr>
          <p:cNvPr id="357" name="Shape 357"/>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32</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2297873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Shape 161"/>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62" name="Shape 162"/>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Kink is rapidly becoming the favored word. It is a wider umbrella that includes BDSM, fetishes, cross-dressing</a:t>
            </a:r>
          </a:p>
        </p:txBody>
      </p:sp>
      <p:sp>
        <p:nvSpPr>
          <p:cNvPr id="163" name="Shape 163"/>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4</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17736952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3"/>
        <p:cNvGrpSpPr/>
        <p:nvPr/>
      </p:nvGrpSpPr>
      <p:grpSpPr>
        <a:xfrm>
          <a:off x="0" y="0"/>
          <a:ext cx="0" cy="0"/>
          <a:chOff x="0" y="0"/>
          <a:chExt cx="0" cy="0"/>
        </a:xfrm>
      </p:grpSpPr>
      <p:sp>
        <p:nvSpPr>
          <p:cNvPr id="364" name="Shape 364"/>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65" name="Shape 365"/>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Serial predators who prey on community members often force their victims to take drugs. They know there is far less chance of the victim reporting an assault if they took drugs because assault laws don’t offer anonymity to victims like sexual assault laws. </a:t>
            </a:r>
          </a:p>
        </p:txBody>
      </p:sp>
      <p:sp>
        <p:nvSpPr>
          <p:cNvPr id="366" name="Shape 366"/>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33</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74251227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2"/>
        <p:cNvGrpSpPr/>
        <p:nvPr/>
      </p:nvGrpSpPr>
      <p:grpSpPr>
        <a:xfrm>
          <a:off x="0" y="0"/>
          <a:ext cx="0" cy="0"/>
          <a:chOff x="0" y="0"/>
          <a:chExt cx="0" cy="0"/>
        </a:xfrm>
      </p:grpSpPr>
      <p:sp>
        <p:nvSpPr>
          <p:cNvPr id="373" name="Shape 373"/>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74" name="Shape 374"/>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These are more typical abuse scenarios - restricting who someone talks to and springing things on someone by surprise are hallmarks of abuse. Finally, even if it’s consensual, it’s criminal assault if someone seriously physically injures another person.</a:t>
            </a:r>
          </a:p>
        </p:txBody>
      </p:sp>
      <p:sp>
        <p:nvSpPr>
          <p:cNvPr id="375" name="Shape 375"/>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34</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390115270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Shape 382"/>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383" name="Shape 383"/>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pPr>
              <a:buClr>
                <a:schemeClr val="dk1"/>
              </a:buClr>
              <a:buSzPct val="25000"/>
            </a:pPr>
            <a:r>
              <a:rPr lang="en-US" dirty="0">
                <a:solidFill>
                  <a:schemeClr val="dk1"/>
                </a:solidFill>
                <a:latin typeface="Calibri"/>
                <a:ea typeface="Calibri"/>
                <a:cs typeface="Calibri"/>
                <a:sym typeface="Calibri"/>
              </a:rPr>
              <a:t>10-15 Minutes for general discussion of the material thus far to come up with other questions you can ask.</a:t>
            </a:r>
          </a:p>
          <a:p>
            <a:pPr>
              <a:buClr>
                <a:schemeClr val="dk1"/>
              </a:buClr>
              <a:buSzPct val="25000"/>
            </a:pPr>
            <a:endParaRPr dirty="0">
              <a:solidFill>
                <a:schemeClr val="dk1"/>
              </a:solidFill>
              <a:latin typeface="Calibri"/>
              <a:ea typeface="Calibri"/>
              <a:cs typeface="Calibri"/>
              <a:sym typeface="Calibri"/>
            </a:endParaRPr>
          </a:p>
          <a:p>
            <a:pPr>
              <a:buClr>
                <a:schemeClr val="dk1"/>
              </a:buClr>
              <a:buSzPct val="25000"/>
            </a:pPr>
            <a:endParaRPr dirty="0">
              <a:solidFill>
                <a:schemeClr val="dk1"/>
              </a:solidFill>
              <a:latin typeface="Calibri"/>
              <a:ea typeface="Calibri"/>
              <a:cs typeface="Calibri"/>
              <a:sym typeface="Calibri"/>
            </a:endParaRPr>
          </a:p>
          <a:p>
            <a:pPr>
              <a:buClr>
                <a:schemeClr val="dk1"/>
              </a:buClr>
              <a:buSzPct val="25000"/>
            </a:pPr>
            <a:r>
              <a:rPr lang="en-US" dirty="0">
                <a:solidFill>
                  <a:schemeClr val="dk1"/>
                </a:solidFill>
                <a:latin typeface="Calibri"/>
                <a:ea typeface="Calibri"/>
                <a:cs typeface="Calibri"/>
                <a:sym typeface="Calibri"/>
              </a:rPr>
              <a:t> </a:t>
            </a:r>
          </a:p>
          <a:p>
            <a:pPr>
              <a:buClr>
                <a:schemeClr val="dk1"/>
              </a:buClr>
              <a:buSzPct val="25000"/>
            </a:pPr>
            <a:endParaRPr dirty="0">
              <a:solidFill>
                <a:schemeClr val="dk1"/>
              </a:solidFill>
              <a:latin typeface="Calibri"/>
              <a:ea typeface="Calibri"/>
              <a:cs typeface="Calibri"/>
              <a:sym typeface="Calibri"/>
            </a:endParaRPr>
          </a:p>
        </p:txBody>
      </p:sp>
      <p:sp>
        <p:nvSpPr>
          <p:cNvPr id="384" name="Shape 384"/>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35</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375674715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5"/>
        <p:cNvGrpSpPr/>
        <p:nvPr/>
      </p:nvGrpSpPr>
      <p:grpSpPr>
        <a:xfrm>
          <a:off x="0" y="0"/>
          <a:ext cx="0" cy="0"/>
          <a:chOff x="0" y="0"/>
          <a:chExt cx="0" cy="0"/>
        </a:xfrm>
      </p:grpSpPr>
      <p:sp>
        <p:nvSpPr>
          <p:cNvPr id="396" name="Shape 396"/>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noAutofit/>
          </a:bodyPr>
          <a:lstStyle/>
          <a:p>
            <a:pPr>
              <a:buClr>
                <a:schemeClr val="dk1"/>
              </a:buClr>
              <a:buSzPct val="25000"/>
            </a:pPr>
            <a:r>
              <a:rPr lang="en-US" dirty="0">
                <a:solidFill>
                  <a:schemeClr val="dk1"/>
                </a:solidFill>
                <a:latin typeface="Arial"/>
                <a:ea typeface="Arial"/>
                <a:cs typeface="Arial"/>
                <a:sym typeface="Arial"/>
              </a:rPr>
              <a:t>See handout Rolplay 1: Mary for the detailed questions and answers.</a:t>
            </a:r>
          </a:p>
        </p:txBody>
      </p:sp>
      <p:sp>
        <p:nvSpPr>
          <p:cNvPr id="397" name="Shape 397"/>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 xmlns:p14="http://schemas.microsoft.com/office/powerpoint/2010/main" val="46690595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7"/>
        <p:cNvGrpSpPr/>
        <p:nvPr/>
      </p:nvGrpSpPr>
      <p:grpSpPr>
        <a:xfrm>
          <a:off x="0" y="0"/>
          <a:ext cx="0" cy="0"/>
          <a:chOff x="0" y="0"/>
          <a:chExt cx="0" cy="0"/>
        </a:xfrm>
      </p:grpSpPr>
      <p:sp>
        <p:nvSpPr>
          <p:cNvPr id="408" name="Shape 408"/>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noAutofit/>
          </a:bodyPr>
          <a:lstStyle/>
          <a:p>
            <a:pPr>
              <a:buClr>
                <a:schemeClr val="dk1"/>
              </a:buClr>
              <a:buSzPct val="25000"/>
            </a:pPr>
            <a:endParaRPr dirty="0">
              <a:solidFill>
                <a:schemeClr val="dk1"/>
              </a:solidFill>
              <a:latin typeface="Arial"/>
              <a:ea typeface="Arial"/>
              <a:cs typeface="Arial"/>
              <a:sym typeface="Arial"/>
            </a:endParaRPr>
          </a:p>
        </p:txBody>
      </p:sp>
      <p:sp>
        <p:nvSpPr>
          <p:cNvPr id="409" name="Shape 409"/>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 xmlns:p14="http://schemas.microsoft.com/office/powerpoint/2010/main" val="34410944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Shape 414"/>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noAutofit/>
          </a:bodyPr>
          <a:lstStyle/>
          <a:p>
            <a:pPr>
              <a:buClr>
                <a:schemeClr val="dk1"/>
              </a:buClr>
              <a:buSzPct val="25000"/>
            </a:pPr>
            <a:endParaRPr dirty="0">
              <a:solidFill>
                <a:schemeClr val="dk1"/>
              </a:solidFill>
              <a:latin typeface="Arial"/>
              <a:ea typeface="Arial"/>
              <a:cs typeface="Arial"/>
              <a:sym typeface="Arial"/>
            </a:endParaRPr>
          </a:p>
        </p:txBody>
      </p:sp>
      <p:sp>
        <p:nvSpPr>
          <p:cNvPr id="415" name="Shape 415"/>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 xmlns:p14="http://schemas.microsoft.com/office/powerpoint/2010/main" val="7291685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9"/>
        <p:cNvGrpSpPr/>
        <p:nvPr/>
      </p:nvGrpSpPr>
      <p:grpSpPr>
        <a:xfrm>
          <a:off x="0" y="0"/>
          <a:ext cx="0" cy="0"/>
          <a:chOff x="0" y="0"/>
          <a:chExt cx="0" cy="0"/>
        </a:xfrm>
      </p:grpSpPr>
      <p:sp>
        <p:nvSpPr>
          <p:cNvPr id="420" name="Shape 420"/>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noAutofit/>
          </a:bodyPr>
          <a:lstStyle/>
          <a:p>
            <a:pPr>
              <a:buClr>
                <a:schemeClr val="dk1"/>
              </a:buClr>
              <a:buSzPct val="25000"/>
            </a:pPr>
            <a:endParaRPr dirty="0">
              <a:solidFill>
                <a:schemeClr val="dk1"/>
              </a:solidFill>
              <a:latin typeface="Arial"/>
              <a:ea typeface="Arial"/>
              <a:cs typeface="Arial"/>
              <a:sym typeface="Arial"/>
            </a:endParaRPr>
          </a:p>
        </p:txBody>
      </p:sp>
      <p:sp>
        <p:nvSpPr>
          <p:cNvPr id="421" name="Shape 421"/>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 xmlns:p14="http://schemas.microsoft.com/office/powerpoint/2010/main" val="21235242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Shape 426"/>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27" name="Shape 427"/>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noAutofit/>
          </a:bodyPr>
          <a:lstStyle/>
          <a:p>
            <a:pPr>
              <a:buClr>
                <a:schemeClr val="dk1"/>
              </a:buClr>
              <a:buSzPct val="25000"/>
            </a:pPr>
            <a:endParaRPr dirty="0">
              <a:solidFill>
                <a:schemeClr val="dk1"/>
              </a:solidFill>
              <a:latin typeface="Arial"/>
              <a:ea typeface="Arial"/>
              <a:cs typeface="Arial"/>
              <a:sym typeface="Arial"/>
            </a:endParaRPr>
          </a:p>
        </p:txBody>
      </p:sp>
      <p:sp>
        <p:nvSpPr>
          <p:cNvPr id="428" name="Shape 428"/>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rgbClr val="000000"/>
              </a:buClr>
              <a:buSzPct val="25000"/>
            </a:pPr>
            <a:fld id="{00000000-1234-1234-1234-123412341234}" type="slidenum">
              <a:rPr lang="en-US">
                <a:solidFill>
                  <a:schemeClr val="dk1"/>
                </a:solidFill>
                <a:latin typeface="Calibri"/>
                <a:ea typeface="Calibri"/>
                <a:cs typeface="Calibri"/>
                <a:sym typeface="Calibri"/>
              </a:rPr>
              <a:pPr>
                <a:buClr>
                  <a:srgbClr val="000000"/>
                </a:buClr>
                <a:buSzPct val="25000"/>
              </a:pPr>
              <a:t>40</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747041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00" name="Shape 100"/>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noAutofit/>
          </a:bodyPr>
          <a:lstStyle/>
          <a:p>
            <a:pPr>
              <a:buClr>
                <a:schemeClr val="dk1"/>
              </a:buClr>
              <a:buSzPct val="25000"/>
            </a:pPr>
            <a:r>
              <a:rPr lang="en-US" dirty="0">
                <a:solidFill>
                  <a:schemeClr val="dk1"/>
                </a:solidFill>
                <a:latin typeface="Arial"/>
                <a:ea typeface="Arial"/>
                <a:cs typeface="Arial"/>
                <a:sym typeface="Arial"/>
              </a:rPr>
              <a:t>Of those who did seek help, 90% were happy with how they were treated. But very few kinky people know this service exists because they expect that like the police, which they largely distrust, victim services will blame them for getting hurt.</a:t>
            </a:r>
          </a:p>
        </p:txBody>
      </p:sp>
      <p:sp>
        <p:nvSpPr>
          <p:cNvPr id="101" name="Shape 101"/>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5</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7837249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08" name="Shape 108"/>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noAutofit/>
          </a:bodyPr>
          <a:lstStyle/>
          <a:p>
            <a:pPr>
              <a:buClr>
                <a:schemeClr val="dk1"/>
              </a:buClr>
              <a:buSzPct val="25000"/>
            </a:pPr>
            <a:r>
              <a:rPr lang="en-US" dirty="0">
                <a:solidFill>
                  <a:schemeClr val="dk1"/>
                </a:solidFill>
                <a:latin typeface="Arial"/>
                <a:ea typeface="Arial"/>
                <a:cs typeface="Arial"/>
                <a:sym typeface="Arial"/>
              </a:rPr>
              <a:t>From the Consent Violations Survey, 2014</a:t>
            </a:r>
          </a:p>
        </p:txBody>
      </p:sp>
      <p:sp>
        <p:nvSpPr>
          <p:cNvPr id="109" name="Shape 109"/>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6</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31790112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6" name="Shape 116"/>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noAutofit/>
          </a:bodyPr>
          <a:lstStyle/>
          <a:p>
            <a:pPr>
              <a:buClr>
                <a:schemeClr val="dk1"/>
              </a:buClr>
              <a:buSzPct val="25000"/>
            </a:pPr>
            <a:endParaRPr dirty="0">
              <a:solidFill>
                <a:schemeClr val="dk1"/>
              </a:solidFill>
              <a:latin typeface="Arial"/>
              <a:ea typeface="Arial"/>
              <a:cs typeface="Arial"/>
              <a:sym typeface="Arial"/>
            </a:endParaRPr>
          </a:p>
        </p:txBody>
      </p:sp>
      <p:sp>
        <p:nvSpPr>
          <p:cNvPr id="117" name="Shape 117"/>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7</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4108477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6" name="Shape 116"/>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noAutofit/>
          </a:bodyPr>
          <a:lstStyle/>
          <a:p>
            <a:pPr>
              <a:buClr>
                <a:schemeClr val="dk1"/>
              </a:buClr>
              <a:buSzPct val="25000"/>
            </a:pPr>
            <a:endParaRPr dirty="0">
              <a:solidFill>
                <a:schemeClr val="dk1"/>
              </a:solidFill>
              <a:latin typeface="Arial"/>
              <a:ea typeface="Arial"/>
              <a:cs typeface="Arial"/>
              <a:sym typeface="Arial"/>
            </a:endParaRPr>
          </a:p>
        </p:txBody>
      </p:sp>
      <p:sp>
        <p:nvSpPr>
          <p:cNvPr id="117" name="Shape 117"/>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8</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1406548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6" name="Shape 116"/>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noAutofit/>
          </a:bodyPr>
          <a:lstStyle/>
          <a:p>
            <a:pPr>
              <a:buClr>
                <a:schemeClr val="dk1"/>
              </a:buClr>
              <a:buSzPct val="25000"/>
            </a:pPr>
            <a:endParaRPr dirty="0">
              <a:solidFill>
                <a:schemeClr val="dk1"/>
              </a:solidFill>
              <a:latin typeface="Arial"/>
              <a:ea typeface="Arial"/>
              <a:cs typeface="Arial"/>
              <a:sym typeface="Arial"/>
            </a:endParaRPr>
          </a:p>
        </p:txBody>
      </p:sp>
      <p:sp>
        <p:nvSpPr>
          <p:cNvPr id="117" name="Shape 117"/>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9</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40777901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6" name="Shape 116"/>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noAutofit/>
          </a:bodyPr>
          <a:lstStyle/>
          <a:p>
            <a:pPr>
              <a:buClr>
                <a:schemeClr val="dk1"/>
              </a:buClr>
              <a:buSzPct val="25000"/>
            </a:pPr>
            <a:endParaRPr dirty="0">
              <a:solidFill>
                <a:schemeClr val="dk1"/>
              </a:solidFill>
              <a:latin typeface="Arial"/>
              <a:ea typeface="Arial"/>
              <a:cs typeface="Arial"/>
              <a:sym typeface="Arial"/>
            </a:endParaRPr>
          </a:p>
        </p:txBody>
      </p:sp>
      <p:sp>
        <p:nvSpPr>
          <p:cNvPr id="117" name="Shape 117"/>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buClr>
                <a:schemeClr val="dk1"/>
              </a:buClr>
              <a:buSzPct val="25000"/>
            </a:pPr>
            <a:fld id="{00000000-1234-1234-1234-123412341234}" type="slidenum">
              <a:rPr lang="en-US">
                <a:solidFill>
                  <a:schemeClr val="dk1"/>
                </a:solidFill>
                <a:latin typeface="Calibri"/>
                <a:ea typeface="Calibri"/>
                <a:cs typeface="Calibri"/>
                <a:sym typeface="Calibri"/>
              </a:rPr>
              <a:pPr>
                <a:buClr>
                  <a:schemeClr val="dk1"/>
                </a:buClr>
                <a:buSzPct val="25000"/>
              </a:pPr>
              <a:t>10</a:t>
            </a:fld>
            <a:endParaRPr lang="en-US" dirty="0">
              <a:solidFill>
                <a:schemeClr val="dk1"/>
              </a:solidFill>
              <a:latin typeface="Calibri"/>
              <a:ea typeface="Calibri"/>
              <a:cs typeface="Calibri"/>
              <a:sym typeface="Calibri"/>
            </a:endParaRPr>
          </a:p>
        </p:txBody>
      </p:sp>
    </p:spTree>
    <p:extLst>
      <p:ext uri="{BB962C8B-B14F-4D97-AF65-F5344CB8AC3E}">
        <p14:creationId xmlns="" xmlns:p14="http://schemas.microsoft.com/office/powerpoint/2010/main" val="3283930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6C205D-BDCE-4676-877D-CB5D308D508B}" type="datetimeFigureOut">
              <a:rPr lang="en-US" smtClean="0"/>
              <a:pPr/>
              <a:t>6/6/2016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52D5EA-74B7-45EE-9AFA-A77439B2B860}" type="slidenum">
              <a:rPr lang="en-US" smtClean="0"/>
              <a:pPr/>
              <a:t>‹#›</a:t>
            </a:fld>
            <a:endParaRPr lang="en-US" dirty="0"/>
          </a:p>
        </p:txBody>
      </p:sp>
    </p:spTree>
    <p:extLst>
      <p:ext uri="{BB962C8B-B14F-4D97-AF65-F5344CB8AC3E}">
        <p14:creationId xmlns="" xmlns:p14="http://schemas.microsoft.com/office/powerpoint/2010/main" val="1024935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6C205D-BDCE-4676-877D-CB5D308D508B}" type="datetimeFigureOut">
              <a:rPr lang="en-US" smtClean="0"/>
              <a:pPr/>
              <a:t>6/6/2016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52D5EA-74B7-45EE-9AFA-A77439B2B860}" type="slidenum">
              <a:rPr lang="en-US" smtClean="0"/>
              <a:pPr/>
              <a:t>‹#›</a:t>
            </a:fld>
            <a:endParaRPr lang="en-US" dirty="0"/>
          </a:p>
        </p:txBody>
      </p:sp>
    </p:spTree>
    <p:extLst>
      <p:ext uri="{BB962C8B-B14F-4D97-AF65-F5344CB8AC3E}">
        <p14:creationId xmlns="" xmlns:p14="http://schemas.microsoft.com/office/powerpoint/2010/main" val="1642525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6C205D-BDCE-4676-877D-CB5D308D508B}" type="datetimeFigureOut">
              <a:rPr lang="en-US" smtClean="0"/>
              <a:pPr/>
              <a:t>6/6/2016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52D5EA-74B7-45EE-9AFA-A77439B2B860}" type="slidenum">
              <a:rPr lang="en-US" smtClean="0"/>
              <a:pPr/>
              <a:t>‹#›</a:t>
            </a:fld>
            <a:endParaRPr lang="en-US" dirty="0"/>
          </a:p>
        </p:txBody>
      </p:sp>
    </p:spTree>
    <p:extLst>
      <p:ext uri="{BB962C8B-B14F-4D97-AF65-F5344CB8AC3E}">
        <p14:creationId xmlns="" xmlns:p14="http://schemas.microsoft.com/office/powerpoint/2010/main" val="5810112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7" name="Shape 37"/>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8" name="Shape 38"/>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a:t>
            </a:fld>
            <a:endParaRPr lang="en-US" sz="13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6C205D-BDCE-4676-877D-CB5D308D508B}" type="datetimeFigureOut">
              <a:rPr lang="en-US" smtClean="0"/>
              <a:pPr/>
              <a:t>6/6/2016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52D5EA-74B7-45EE-9AFA-A77439B2B860}" type="slidenum">
              <a:rPr lang="en-US" smtClean="0"/>
              <a:pPr/>
              <a:t>‹#›</a:t>
            </a:fld>
            <a:endParaRPr lang="en-US" dirty="0"/>
          </a:p>
        </p:txBody>
      </p:sp>
    </p:spTree>
    <p:extLst>
      <p:ext uri="{BB962C8B-B14F-4D97-AF65-F5344CB8AC3E}">
        <p14:creationId xmlns="" xmlns:p14="http://schemas.microsoft.com/office/powerpoint/2010/main" val="3260368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6C205D-BDCE-4676-877D-CB5D308D508B}" type="datetimeFigureOut">
              <a:rPr lang="en-US" smtClean="0"/>
              <a:pPr/>
              <a:t>6/6/2016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52D5EA-74B7-45EE-9AFA-A77439B2B860}" type="slidenum">
              <a:rPr lang="en-US" smtClean="0"/>
              <a:pPr/>
              <a:t>‹#›</a:t>
            </a:fld>
            <a:endParaRPr lang="en-US" dirty="0"/>
          </a:p>
        </p:txBody>
      </p:sp>
    </p:spTree>
    <p:extLst>
      <p:ext uri="{BB962C8B-B14F-4D97-AF65-F5344CB8AC3E}">
        <p14:creationId xmlns="" xmlns:p14="http://schemas.microsoft.com/office/powerpoint/2010/main" val="161858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6C205D-BDCE-4676-877D-CB5D308D508B}" type="datetimeFigureOut">
              <a:rPr lang="en-US" smtClean="0"/>
              <a:pPr/>
              <a:t>6/6/2016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F52D5EA-74B7-45EE-9AFA-A77439B2B860}" type="slidenum">
              <a:rPr lang="en-US" smtClean="0"/>
              <a:pPr/>
              <a:t>‹#›</a:t>
            </a:fld>
            <a:endParaRPr lang="en-US" dirty="0"/>
          </a:p>
        </p:txBody>
      </p:sp>
    </p:spTree>
    <p:extLst>
      <p:ext uri="{BB962C8B-B14F-4D97-AF65-F5344CB8AC3E}">
        <p14:creationId xmlns="" xmlns:p14="http://schemas.microsoft.com/office/powerpoint/2010/main" val="1178205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6C205D-BDCE-4676-877D-CB5D308D508B}" type="datetimeFigureOut">
              <a:rPr lang="en-US" smtClean="0"/>
              <a:pPr/>
              <a:t>6/6/2016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F52D5EA-74B7-45EE-9AFA-A77439B2B860}" type="slidenum">
              <a:rPr lang="en-US" smtClean="0"/>
              <a:pPr/>
              <a:t>‹#›</a:t>
            </a:fld>
            <a:endParaRPr lang="en-US" dirty="0"/>
          </a:p>
        </p:txBody>
      </p:sp>
    </p:spTree>
    <p:extLst>
      <p:ext uri="{BB962C8B-B14F-4D97-AF65-F5344CB8AC3E}">
        <p14:creationId xmlns="" xmlns:p14="http://schemas.microsoft.com/office/powerpoint/2010/main" val="995412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6C205D-BDCE-4676-877D-CB5D308D508B}" type="datetimeFigureOut">
              <a:rPr lang="en-US" smtClean="0"/>
              <a:pPr/>
              <a:t>6/6/2016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F52D5EA-74B7-45EE-9AFA-A77439B2B860}" type="slidenum">
              <a:rPr lang="en-US" smtClean="0"/>
              <a:pPr/>
              <a:t>‹#›</a:t>
            </a:fld>
            <a:endParaRPr lang="en-US" dirty="0"/>
          </a:p>
        </p:txBody>
      </p:sp>
    </p:spTree>
    <p:extLst>
      <p:ext uri="{BB962C8B-B14F-4D97-AF65-F5344CB8AC3E}">
        <p14:creationId xmlns="" xmlns:p14="http://schemas.microsoft.com/office/powerpoint/2010/main" val="2377262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6C205D-BDCE-4676-877D-CB5D308D508B}" type="datetimeFigureOut">
              <a:rPr lang="en-US" smtClean="0"/>
              <a:pPr/>
              <a:t>6/6/2016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F52D5EA-74B7-45EE-9AFA-A77439B2B860}" type="slidenum">
              <a:rPr lang="en-US" smtClean="0"/>
              <a:pPr/>
              <a:t>‹#›</a:t>
            </a:fld>
            <a:endParaRPr lang="en-US" dirty="0"/>
          </a:p>
        </p:txBody>
      </p:sp>
    </p:spTree>
    <p:extLst>
      <p:ext uri="{BB962C8B-B14F-4D97-AF65-F5344CB8AC3E}">
        <p14:creationId xmlns="" xmlns:p14="http://schemas.microsoft.com/office/powerpoint/2010/main" val="3243045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6C205D-BDCE-4676-877D-CB5D308D508B}" type="datetimeFigureOut">
              <a:rPr lang="en-US" smtClean="0"/>
              <a:pPr/>
              <a:t>6/6/2016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F52D5EA-74B7-45EE-9AFA-A77439B2B860}" type="slidenum">
              <a:rPr lang="en-US" smtClean="0"/>
              <a:pPr/>
              <a:t>‹#›</a:t>
            </a:fld>
            <a:endParaRPr lang="en-US" dirty="0"/>
          </a:p>
        </p:txBody>
      </p:sp>
    </p:spTree>
    <p:extLst>
      <p:ext uri="{BB962C8B-B14F-4D97-AF65-F5344CB8AC3E}">
        <p14:creationId xmlns="" xmlns:p14="http://schemas.microsoft.com/office/powerpoint/2010/main" val="1059278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6C205D-BDCE-4676-877D-CB5D308D508B}" type="datetimeFigureOut">
              <a:rPr lang="en-US" smtClean="0"/>
              <a:pPr/>
              <a:t>6/6/2016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F52D5EA-74B7-45EE-9AFA-A77439B2B860}" type="slidenum">
              <a:rPr lang="en-US" smtClean="0"/>
              <a:pPr/>
              <a:t>‹#›</a:t>
            </a:fld>
            <a:endParaRPr lang="en-US" dirty="0"/>
          </a:p>
        </p:txBody>
      </p:sp>
    </p:spTree>
    <p:extLst>
      <p:ext uri="{BB962C8B-B14F-4D97-AF65-F5344CB8AC3E}">
        <p14:creationId xmlns="" xmlns:p14="http://schemas.microsoft.com/office/powerpoint/2010/main" val="2028508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6C205D-BDCE-4676-877D-CB5D308D508B}" type="datetimeFigureOut">
              <a:rPr lang="en-US" smtClean="0"/>
              <a:pPr/>
              <a:t>6/6/2016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52D5EA-74B7-45EE-9AFA-A77439B2B860}" type="slidenum">
              <a:rPr lang="en-US" smtClean="0"/>
              <a:pPr/>
              <a:t>‹#›</a:t>
            </a:fld>
            <a:endParaRPr lang="en-US" dirty="0"/>
          </a:p>
        </p:txBody>
      </p:sp>
    </p:spTree>
    <p:extLst>
      <p:ext uri="{BB962C8B-B14F-4D97-AF65-F5344CB8AC3E}">
        <p14:creationId xmlns="" xmlns:p14="http://schemas.microsoft.com/office/powerpoint/2010/main" val="822236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772400" cy="1470025"/>
          </a:xfrm>
        </p:spPr>
        <p:txBody>
          <a:bodyPr>
            <a:noAutofit/>
          </a:bodyPr>
          <a:lstStyle/>
          <a:p>
            <a:r>
              <a:rPr lang="en-US" sz="3200" b="1" dirty="0" smtClean="0">
                <a:latin typeface="Arial" panose="020B0604020202020204" pitchFamily="34" charset="0"/>
                <a:cs typeface="Arial" panose="020B0604020202020204" pitchFamily="34" charset="0"/>
              </a:rPr>
              <a:t>AASECT 48th Annual Conference</a:t>
            </a:r>
            <a:r>
              <a:rPr lang="en-US" sz="2800" b="1" dirty="0" smtClean="0">
                <a:latin typeface="Arial" panose="020B0604020202020204" pitchFamily="34" charset="0"/>
                <a:cs typeface="Arial" panose="020B0604020202020204" pitchFamily="34" charset="0"/>
              </a:rPr>
              <a:t/>
            </a:r>
            <a:br>
              <a:rPr lang="en-US" sz="2800" b="1" dirty="0" smtClean="0">
                <a:latin typeface="Arial" panose="020B0604020202020204" pitchFamily="34" charset="0"/>
                <a:cs typeface="Arial" panose="020B0604020202020204" pitchFamily="34" charset="0"/>
              </a:rPr>
            </a:br>
            <a:r>
              <a:rPr lang="en-US" sz="2500" dirty="0" smtClean="0">
                <a:latin typeface="Arial" panose="020B0604020202020204" pitchFamily="34" charset="0"/>
                <a:cs typeface="Arial" panose="020B0604020202020204" pitchFamily="34" charset="0"/>
              </a:rPr>
              <a:t>June </a:t>
            </a:r>
            <a:r>
              <a:rPr lang="en-US" sz="2500" dirty="0">
                <a:latin typeface="Arial" panose="020B0604020202020204" pitchFamily="34" charset="0"/>
                <a:cs typeface="Arial" panose="020B0604020202020204" pitchFamily="34" charset="0"/>
              </a:rPr>
              <a:t>8</a:t>
            </a:r>
            <a:r>
              <a:rPr lang="en-US" sz="2500" dirty="0" smtClean="0">
                <a:latin typeface="Arial" panose="020B0604020202020204" pitchFamily="34" charset="0"/>
                <a:cs typeface="Arial" panose="020B0604020202020204" pitchFamily="34" charset="0"/>
              </a:rPr>
              <a:t> - 12, 2016</a:t>
            </a:r>
            <a:r>
              <a:rPr lang="en-US" sz="2500" dirty="0">
                <a:latin typeface="Arial" panose="020B0604020202020204" pitchFamily="34" charset="0"/>
                <a:cs typeface="Arial" panose="020B0604020202020204" pitchFamily="34" charset="0"/>
              </a:rPr>
              <a:t> </a:t>
            </a:r>
            <a:r>
              <a:rPr lang="en-US" sz="2500" dirty="0" smtClean="0">
                <a:latin typeface="Arial" panose="020B0604020202020204" pitchFamily="34" charset="0"/>
                <a:cs typeface="Arial" panose="020B0604020202020204" pitchFamily="34" charset="0"/>
                <a:sym typeface="Symbol"/>
              </a:rPr>
              <a:t> </a:t>
            </a:r>
            <a:r>
              <a:rPr lang="en-US" sz="2500" dirty="0" smtClean="0">
                <a:latin typeface="Arial" panose="020B0604020202020204" pitchFamily="34" charset="0"/>
                <a:cs typeface="Arial" panose="020B0604020202020204" pitchFamily="34" charset="0"/>
              </a:rPr>
              <a:t>San Juan, Puerto Rico</a:t>
            </a:r>
            <a:endParaRPr lang="en-US" sz="2500" dirty="0">
              <a:latin typeface="Arial" panose="020B0604020202020204" pitchFamily="34" charset="0"/>
              <a:cs typeface="Arial" panose="020B0604020202020204" pitchFamily="34" charset="0"/>
            </a:endParaRPr>
          </a:p>
        </p:txBody>
      </p:sp>
      <p:pic>
        <p:nvPicPr>
          <p:cNvPr id="1026" name="Picture 2" descr="B:\Clients\AASECT (011)\310 - Annual Conference\2016 Puerto Rico\Conference Objectives, Theme &amp; Logo\AASECT Logo - AB.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5648998"/>
            <a:ext cx="2438400" cy="120153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Subtitle 2"/>
          <p:cNvSpPr txBox="1">
            <a:spLocks/>
          </p:cNvSpPr>
          <p:nvPr/>
        </p:nvSpPr>
        <p:spPr>
          <a:xfrm>
            <a:off x="1066800" y="2286000"/>
            <a:ext cx="6858000" cy="2514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580"/>
              </a:spcBef>
              <a:defRPr/>
            </a:pPr>
            <a:r>
              <a:rPr lang="en-US" b="1" dirty="0" smtClean="0">
                <a:solidFill>
                  <a:schemeClr val="tx1"/>
                </a:solidFill>
                <a:latin typeface="Arial" panose="020B0604020202020204" pitchFamily="34" charset="0"/>
                <a:cs typeface="Arial" panose="020B0604020202020204" pitchFamily="34" charset="0"/>
              </a:rPr>
              <a:t>Speaker Disclosure:</a:t>
            </a:r>
          </a:p>
          <a:p>
            <a:pPr>
              <a:spcBef>
                <a:spcPts val="580"/>
              </a:spcBef>
              <a:defRPr/>
            </a:pPr>
            <a:endParaRPr lang="en-US" sz="1500" dirty="0" smtClean="0">
              <a:solidFill>
                <a:schemeClr val="tx1"/>
              </a:solidFill>
              <a:latin typeface="Arial" panose="020B0604020202020204" pitchFamily="34" charset="0"/>
              <a:cs typeface="Arial" panose="020B0604020202020204" pitchFamily="34" charset="0"/>
            </a:endParaRPr>
          </a:p>
          <a:p>
            <a:pPr>
              <a:spcBef>
                <a:spcPts val="580"/>
              </a:spcBef>
              <a:defRPr/>
            </a:pPr>
            <a:r>
              <a:rPr lang="en-US" sz="2800" dirty="0" smtClean="0">
                <a:solidFill>
                  <a:schemeClr val="tx1"/>
                </a:solidFill>
                <a:latin typeface="Arial" panose="020B0604020202020204" pitchFamily="34" charset="0"/>
                <a:cs typeface="Arial" panose="020B0604020202020204" pitchFamily="34" charset="0"/>
              </a:rPr>
              <a:t>I have no financial relationships</a:t>
            </a:r>
          </a:p>
          <a:p>
            <a:pPr>
              <a:spcBef>
                <a:spcPts val="580"/>
              </a:spcBef>
              <a:defRPr/>
            </a:pPr>
            <a:r>
              <a:rPr lang="en-US" sz="2800" dirty="0" smtClean="0">
                <a:solidFill>
                  <a:schemeClr val="tx1"/>
                </a:solidFill>
                <a:latin typeface="Arial" panose="020B0604020202020204" pitchFamily="34" charset="0"/>
                <a:cs typeface="Arial" panose="020B0604020202020204" pitchFamily="34" charset="0"/>
              </a:rPr>
              <a:t> or affiliations to disclose.</a:t>
            </a:r>
          </a:p>
          <a:p>
            <a:endParaRPr lang="en-US" dirty="0"/>
          </a:p>
        </p:txBody>
      </p:sp>
    </p:spTree>
    <p:extLst>
      <p:ext uri="{BB962C8B-B14F-4D97-AF65-F5344CB8AC3E}">
        <p14:creationId xmlns="" xmlns:p14="http://schemas.microsoft.com/office/powerpoint/2010/main" val="28251768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20" name="Shape 120"/>
          <p:cNvSpPr txBox="1"/>
          <p:nvPr/>
        </p:nvSpPr>
        <p:spPr>
          <a:xfrm>
            <a:off x="396600" y="1287300"/>
            <a:ext cx="8350800" cy="3367827"/>
          </a:xfrm>
          <a:prstGeom prst="rect">
            <a:avLst/>
          </a:prstGeom>
          <a:noFill/>
          <a:ln>
            <a:noFill/>
          </a:ln>
        </p:spPr>
        <p:txBody>
          <a:bodyPr lIns="91425" tIns="91425" rIns="91425" bIns="91425" anchor="t" anchorCtr="0">
            <a:noAutofit/>
          </a:bodyPr>
          <a:lstStyle/>
          <a:p>
            <a:pPr fontAlgn="base"/>
            <a:r>
              <a:rPr lang="en-US" sz="4000" b="1" dirty="0"/>
              <a:t>Appellate courts have not allowed consent as a defense </a:t>
            </a:r>
            <a:r>
              <a:rPr lang="en-US" sz="4000" dirty="0"/>
              <a:t>​</a:t>
            </a:r>
          </a:p>
          <a:p>
            <a:pPr fontAlgn="base"/>
            <a:r>
              <a:rPr lang="en-US" sz="4000" dirty="0"/>
              <a:t>​</a:t>
            </a:r>
          </a:p>
          <a:p>
            <a:pPr fontAlgn="base"/>
            <a:r>
              <a:rPr lang="en-US" sz="4000" b="1" dirty="0"/>
              <a:t>Treated as criminal assault rather than sexual assault</a:t>
            </a:r>
            <a:endParaRPr lang="en-US" sz="4000" dirty="0"/>
          </a:p>
        </p:txBody>
      </p:sp>
      <p:sp>
        <p:nvSpPr>
          <p:cNvPr id="121" name="Shape 121"/>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10</a:t>
            </a:fld>
            <a:endParaRPr lang="en-US" sz="1300" b="0" i="0" u="none" strike="noStrike" cap="none" dirty="0">
              <a:solidFill>
                <a:schemeClr val="dk1"/>
              </a:solidFill>
              <a:latin typeface="Arial"/>
              <a:ea typeface="Arial"/>
              <a:cs typeface="Arial"/>
              <a:sym typeface="Arial"/>
            </a:endParaRPr>
          </a:p>
        </p:txBody>
      </p:sp>
      <p:pic>
        <p:nvPicPr>
          <p:cNvPr id="5"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773584"/>
            <a:ext cx="2286000" cy="107694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506656915"/>
      </p:ext>
    </p:extLst>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t>Benefits for Victims</a:t>
            </a:r>
          </a:p>
        </p:txBody>
      </p:sp>
      <p:sp>
        <p:nvSpPr>
          <p:cNvPr id="5" name="Text Placeholder 4"/>
          <p:cNvSpPr>
            <a:spLocks noGrp="1"/>
          </p:cNvSpPr>
          <p:nvPr>
            <p:ph type="body" idx="1"/>
          </p:nvPr>
        </p:nvSpPr>
        <p:spPr>
          <a:xfrm>
            <a:off x="457200" y="1600200"/>
            <a:ext cx="8229600" cy="3706091"/>
          </a:xfrm>
        </p:spPr>
        <p:txBody>
          <a:bodyPr>
            <a:normAutofit lnSpcReduction="10000"/>
          </a:bodyPr>
          <a:lstStyle/>
          <a:p>
            <a:pPr marL="285750" indent="-285750">
              <a:buFont typeface="Arial" panose="020B0604020202020204" pitchFamily="34" charset="0"/>
              <a:buChar char="•"/>
            </a:pPr>
            <a:r>
              <a:rPr lang="en-US" sz="3200" dirty="0"/>
              <a:t>Rape shield laws applicable</a:t>
            </a:r>
          </a:p>
          <a:p>
            <a:pPr marL="285750" lvl="2" indent="-285750">
              <a:buNone/>
            </a:pPr>
            <a:r>
              <a:rPr lang="en-US" sz="2400" dirty="0" smtClean="0"/>
              <a:t>		Victims </a:t>
            </a:r>
            <a:r>
              <a:rPr lang="en-US" sz="2400" dirty="0"/>
              <a:t>could remain anonymous</a:t>
            </a:r>
          </a:p>
          <a:p>
            <a:pPr marL="285750" lvl="2" indent="-285750">
              <a:buNone/>
            </a:pPr>
            <a:r>
              <a:rPr lang="en-US" sz="2400" dirty="0" smtClean="0"/>
              <a:t>		Prior </a:t>
            </a:r>
            <a:r>
              <a:rPr lang="en-US" sz="2400" dirty="0"/>
              <a:t>behavior not admissible</a:t>
            </a:r>
          </a:p>
          <a:p>
            <a:pPr lvl="2"/>
            <a:endParaRPr lang="en-US" sz="2400" dirty="0"/>
          </a:p>
          <a:p>
            <a:pPr marL="285750" lvl="2" indent="-285750">
              <a:buFont typeface="Arial" panose="020B0604020202020204" pitchFamily="34" charset="0"/>
              <a:buChar char="•"/>
            </a:pPr>
            <a:r>
              <a:rPr lang="en-US" sz="3200" dirty="0"/>
              <a:t>As is, victim could be outed</a:t>
            </a:r>
          </a:p>
          <a:p>
            <a:pPr lvl="2"/>
            <a:endParaRPr lang="en-US" sz="3200" dirty="0"/>
          </a:p>
          <a:p>
            <a:pPr marL="285750" lvl="2" indent="-285750">
              <a:buFont typeface="Arial" panose="020B0604020202020204" pitchFamily="34" charset="0"/>
              <a:buChar char="•"/>
            </a:pPr>
            <a:r>
              <a:rPr lang="en-US" sz="3200" dirty="0"/>
              <a:t>More likely to seek medical care or go to police  </a:t>
            </a:r>
          </a:p>
        </p:txBody>
      </p:sp>
      <p:sp>
        <p:nvSpPr>
          <p:cNvPr id="3" name="Slide Number Placeholder 2"/>
          <p:cNvSpPr>
            <a:spLocks noGrp="1"/>
          </p:cNvSpPr>
          <p:nvPr>
            <p:ph type="sldNum" idx="12"/>
          </p:nvPr>
        </p:nvSpPr>
        <p:spPr/>
        <p:txBody>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smtClean="0">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11</a:t>
            </a:fld>
            <a:endParaRPr lang="en-US" sz="1300" b="0" i="0" u="none" strike="noStrike" cap="none" dirty="0">
              <a:solidFill>
                <a:schemeClr val="dk1"/>
              </a:solidFill>
              <a:latin typeface="Arial"/>
              <a:ea typeface="Arial"/>
              <a:cs typeface="Arial"/>
              <a:sym typeface="Arial"/>
            </a:endParaRPr>
          </a:p>
        </p:txBody>
      </p:sp>
      <p:pic>
        <p:nvPicPr>
          <p:cNvPr id="7"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701788"/>
            <a:ext cx="2438400" cy="1148739"/>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1109005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p:nvPr/>
        </p:nvSpPr>
        <p:spPr>
          <a:xfrm>
            <a:off x="377575" y="456622"/>
            <a:ext cx="8105099" cy="21276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imes New Roman"/>
              <a:buNone/>
            </a:pPr>
            <a:r>
              <a:rPr lang="en-US" sz="4800" b="1" i="0" u="none" strike="noStrike" cap="none" dirty="0">
                <a:solidFill>
                  <a:schemeClr val="dk1"/>
                </a:solidFill>
                <a:latin typeface="Calibri" pitchFamily="34" charset="0"/>
                <a:ea typeface="Times New Roman"/>
                <a:cs typeface="Times New Roman"/>
                <a:sym typeface="Times New Roman"/>
              </a:rPr>
              <a:t>BDSM </a:t>
            </a:r>
            <a:r>
              <a:rPr lang="en-US" sz="4000" b="0" i="1" u="none" strike="noStrike" cap="none" dirty="0">
                <a:solidFill>
                  <a:srgbClr val="4F4651"/>
                </a:solidFill>
                <a:latin typeface="Calibri" pitchFamily="34" charset="0"/>
                <a:ea typeface="Times New Roman"/>
                <a:cs typeface="Times New Roman"/>
                <a:sym typeface="Times New Roman"/>
              </a:rPr>
              <a:t>How many people are kinky?</a:t>
            </a:r>
          </a:p>
          <a:p>
            <a:pPr marL="0" marR="0" lvl="0" indent="0" algn="l" rtl="0">
              <a:lnSpc>
                <a:spcPct val="100000"/>
              </a:lnSpc>
              <a:spcBef>
                <a:spcPts val="0"/>
              </a:spcBef>
              <a:spcAft>
                <a:spcPts val="0"/>
              </a:spcAft>
              <a:buClr>
                <a:schemeClr val="lt1"/>
              </a:buClr>
              <a:buSzPct val="25000"/>
              <a:buFont typeface="Times New Roman"/>
              <a:buNone/>
            </a:pPr>
            <a:r>
              <a:rPr lang="en-US" sz="4800" b="0" i="0" u="none" strike="noStrike" cap="none" dirty="0">
                <a:solidFill>
                  <a:schemeClr val="lt1"/>
                </a:solidFill>
                <a:latin typeface="Calibri" pitchFamily="34" charset="0"/>
                <a:ea typeface="Times New Roman"/>
                <a:cs typeface="Times New Roman"/>
                <a:sym typeface="Times New Roman"/>
              </a:rPr>
              <a:t>       	</a:t>
            </a:r>
          </a:p>
          <a:p>
            <a:pPr marL="1371600" marR="0" lvl="0" indent="457200" algn="l" rtl="0">
              <a:lnSpc>
                <a:spcPct val="100000"/>
              </a:lnSpc>
              <a:spcBef>
                <a:spcPts val="0"/>
              </a:spcBef>
              <a:spcAft>
                <a:spcPts val="0"/>
              </a:spcAft>
              <a:buClr>
                <a:srgbClr val="000000"/>
              </a:buClr>
              <a:buFont typeface="Arial"/>
              <a:buNone/>
            </a:pPr>
            <a:endParaRPr sz="4100" b="0" i="0" u="none" strike="noStrike" cap="none" dirty="0">
              <a:solidFill>
                <a:schemeClr val="accent1"/>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2400" b="0" i="0" u="none" strike="noStrike" cap="none" dirty="0">
              <a:solidFill>
                <a:srgbClr val="FFFFFF"/>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1400" b="0" i="0" u="none" strike="noStrike" cap="none" dirty="0">
              <a:solidFill>
                <a:srgbClr val="4F4651"/>
              </a:solidFill>
              <a:latin typeface="Arial"/>
              <a:ea typeface="Arial"/>
              <a:cs typeface="Arial"/>
              <a:sym typeface="Arial"/>
            </a:endParaRPr>
          </a:p>
        </p:txBody>
      </p:sp>
      <p:sp>
        <p:nvSpPr>
          <p:cNvPr id="180" name="Shape 180"/>
          <p:cNvSpPr txBox="1"/>
          <p:nvPr/>
        </p:nvSpPr>
        <p:spPr>
          <a:xfrm>
            <a:off x="519451" y="1786413"/>
            <a:ext cx="7963224" cy="2404588"/>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000000"/>
              </a:buClr>
              <a:buFont typeface="Arial"/>
              <a:buNone/>
            </a:pPr>
            <a:endParaRPr sz="2400" b="1" i="0" u="none" strike="noStrike" cap="none" dirty="0">
              <a:solidFill>
                <a:srgbClr val="1C4587"/>
              </a:solidFill>
              <a:latin typeface="Calibri" pitchFamily="34" charset="0"/>
              <a:ea typeface="Times New Roman"/>
              <a:cs typeface="Times New Roman"/>
              <a:sym typeface="Times New Roman"/>
            </a:endParaRPr>
          </a:p>
          <a:p>
            <a:pPr marL="457200" marR="0" lvl="0" indent="-381000" algn="l" rtl="0">
              <a:lnSpc>
                <a:spcPct val="100000"/>
              </a:lnSpc>
              <a:spcBef>
                <a:spcPts val="0"/>
              </a:spcBef>
              <a:spcAft>
                <a:spcPts val="0"/>
              </a:spcAft>
              <a:buClr>
                <a:srgbClr val="1C4587"/>
              </a:buClr>
              <a:buSzPct val="100000"/>
              <a:buFont typeface="Times New Roman"/>
              <a:buChar char="●"/>
            </a:pPr>
            <a:r>
              <a:rPr lang="en-US" sz="2400" i="0" u="none" strike="noStrike" cap="none" dirty="0">
                <a:latin typeface="Calibri" pitchFamily="34" charset="0"/>
                <a:ea typeface="Times New Roman"/>
                <a:cs typeface="Times New Roman"/>
                <a:sym typeface="Times New Roman"/>
              </a:rPr>
              <a:t>2% in an Australian sample of </a:t>
            </a:r>
            <a:r>
              <a:rPr lang="en-US" sz="2400" i="0" u="none" strike="noStrike" cap="none" dirty="0" smtClean="0">
                <a:latin typeface="Calibri" pitchFamily="34" charset="0"/>
                <a:ea typeface="Times New Roman"/>
                <a:cs typeface="Times New Roman"/>
                <a:sym typeface="Times New Roman"/>
              </a:rPr>
              <a:t>nearly 20,000 </a:t>
            </a:r>
            <a:r>
              <a:rPr lang="en-US" sz="2400" i="0" u="none" strike="noStrike" cap="none" dirty="0">
                <a:latin typeface="Calibri" pitchFamily="34" charset="0"/>
                <a:ea typeface="Times New Roman"/>
                <a:cs typeface="Times New Roman"/>
                <a:sym typeface="Times New Roman"/>
              </a:rPr>
              <a:t>adults admitted engaging in BDSM-related </a:t>
            </a:r>
            <a:r>
              <a:rPr lang="en-US" sz="2400" i="0" u="none" strike="noStrike" cap="none" dirty="0" smtClean="0">
                <a:latin typeface="Calibri" pitchFamily="34" charset="0"/>
                <a:ea typeface="Times New Roman"/>
                <a:cs typeface="Times New Roman"/>
                <a:sym typeface="Times New Roman"/>
              </a:rPr>
              <a:t>activities</a:t>
            </a:r>
          </a:p>
          <a:p>
            <a:pPr marL="457200" marR="0" lvl="0" indent="-381000" algn="l" rtl="0">
              <a:lnSpc>
                <a:spcPct val="100000"/>
              </a:lnSpc>
              <a:spcBef>
                <a:spcPts val="0"/>
              </a:spcBef>
              <a:spcAft>
                <a:spcPts val="0"/>
              </a:spcAft>
              <a:buClr>
                <a:srgbClr val="1C4587"/>
              </a:buClr>
              <a:buSzPct val="100000"/>
              <a:buFont typeface="Times New Roman"/>
              <a:buChar char="●"/>
            </a:pPr>
            <a:endParaRPr lang="en-US" sz="2400" i="0" u="none" strike="noStrike" cap="none" dirty="0" smtClean="0">
              <a:latin typeface="Calibri" pitchFamily="34" charset="0"/>
              <a:ea typeface="Times New Roman"/>
              <a:cs typeface="Times New Roman"/>
              <a:sym typeface="Times New Roman"/>
            </a:endParaRPr>
          </a:p>
          <a:p>
            <a:pPr marL="457200" indent="-381000">
              <a:buClr>
                <a:srgbClr val="1C4587"/>
              </a:buClr>
              <a:buSzPct val="100000"/>
              <a:buFont typeface="Times New Roman"/>
              <a:buChar char="●"/>
            </a:pPr>
            <a:r>
              <a:rPr lang="en-US" sz="2400" dirty="0">
                <a:latin typeface="Calibri" pitchFamily="34" charset="0"/>
                <a:ea typeface="Times New Roman"/>
                <a:cs typeface="Times New Roman"/>
                <a:sym typeface="Times New Roman"/>
              </a:rPr>
              <a:t>May be aware of their BDSM interests as early as age </a:t>
            </a:r>
            <a:r>
              <a:rPr lang="en-US" sz="2400" dirty="0" smtClean="0">
                <a:latin typeface="Calibri" pitchFamily="34" charset="0"/>
                <a:ea typeface="Times New Roman"/>
                <a:cs typeface="Times New Roman"/>
                <a:sym typeface="Times New Roman"/>
              </a:rPr>
              <a:t>15</a:t>
            </a:r>
            <a:endParaRPr lang="en-US" sz="2400" dirty="0">
              <a:latin typeface="Calibri" pitchFamily="34" charset="0"/>
              <a:ea typeface="Times New Roman"/>
              <a:cs typeface="Times New Roman"/>
              <a:sym typeface="Times New Roman"/>
            </a:endParaRPr>
          </a:p>
          <a:p>
            <a:pPr marL="457200" marR="0" lvl="0" indent="-381000" algn="l" rtl="0">
              <a:lnSpc>
                <a:spcPct val="100000"/>
              </a:lnSpc>
              <a:spcBef>
                <a:spcPts val="0"/>
              </a:spcBef>
              <a:spcAft>
                <a:spcPts val="0"/>
              </a:spcAft>
              <a:buClr>
                <a:srgbClr val="1C4587"/>
              </a:buClr>
              <a:buSzPct val="100000"/>
            </a:pPr>
            <a:endParaRPr lang="en-US" sz="2400" b="0" i="0" u="none" strike="noStrike" cap="none" dirty="0" smtClean="0">
              <a:solidFill>
                <a:srgbClr val="1C4587"/>
              </a:solidFill>
              <a:latin typeface="Times New Roman"/>
              <a:ea typeface="Times New Roman"/>
              <a:cs typeface="Times New Roman"/>
              <a:sym typeface="Times New Roman"/>
            </a:endParaRPr>
          </a:p>
          <a:p>
            <a:pPr marL="457200" marR="0" lvl="0" indent="-381000" algn="l" rtl="0">
              <a:lnSpc>
                <a:spcPct val="100000"/>
              </a:lnSpc>
              <a:spcBef>
                <a:spcPts val="0"/>
              </a:spcBef>
              <a:spcAft>
                <a:spcPts val="0"/>
              </a:spcAft>
              <a:buClr>
                <a:srgbClr val="1C4587"/>
              </a:buClr>
              <a:buSzPct val="100000"/>
            </a:pPr>
            <a:endParaRPr lang="en-US" sz="2400" b="0" i="0" u="none" strike="noStrike" cap="none" dirty="0" smtClean="0">
              <a:solidFill>
                <a:srgbClr val="1C4587"/>
              </a:solidFill>
              <a:latin typeface="Times New Roman"/>
              <a:ea typeface="Times New Roman"/>
              <a:cs typeface="Times New Roman"/>
              <a:sym typeface="Times New Roman"/>
            </a:endParaRPr>
          </a:p>
          <a:p>
            <a:pPr marL="457200" marR="0" lvl="0" indent="-381000" algn="r" rtl="0">
              <a:lnSpc>
                <a:spcPct val="100000"/>
              </a:lnSpc>
              <a:spcBef>
                <a:spcPts val="0"/>
              </a:spcBef>
              <a:spcAft>
                <a:spcPts val="0"/>
              </a:spcAft>
              <a:buClr>
                <a:srgbClr val="1C4587"/>
              </a:buClr>
              <a:buSzPct val="100000"/>
            </a:pPr>
            <a:r>
              <a:rPr lang="en-US" sz="2000" dirty="0" err="1" smtClean="0">
                <a:latin typeface="Times New Roman"/>
                <a:ea typeface="Times New Roman"/>
                <a:cs typeface="Times New Roman"/>
                <a:sym typeface="Times New Roman"/>
              </a:rPr>
              <a:t>Richters</a:t>
            </a:r>
            <a:r>
              <a:rPr lang="en-US" sz="2000" dirty="0" smtClean="0">
                <a:latin typeface="Times New Roman"/>
                <a:ea typeface="Times New Roman"/>
                <a:cs typeface="Times New Roman"/>
                <a:sym typeface="Times New Roman"/>
              </a:rPr>
              <a:t> et al (2008)</a:t>
            </a:r>
            <a:endParaRPr lang="en-US" sz="2000" b="0" i="0" u="none" strike="noStrike" cap="none" dirty="0">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0000"/>
              </a:buClr>
              <a:buFont typeface="Arial"/>
              <a:buNone/>
            </a:pPr>
            <a:endParaRPr sz="3000" b="0" i="0" u="none" strike="noStrike" cap="none" dirty="0">
              <a:solidFill>
                <a:srgbClr val="1C4587"/>
              </a:solidFill>
              <a:latin typeface="Times New Roman"/>
              <a:ea typeface="Times New Roman"/>
              <a:cs typeface="Times New Roman"/>
              <a:sym typeface="Times New Roman"/>
            </a:endParaRPr>
          </a:p>
        </p:txBody>
      </p:sp>
      <p:sp>
        <p:nvSpPr>
          <p:cNvPr id="181" name="Shape 181"/>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12</a:t>
            </a:fld>
            <a:endParaRPr lang="en-US" sz="1300" b="0" i="0" u="none" strike="noStrike" cap="none" dirty="0">
              <a:solidFill>
                <a:schemeClr val="dk1"/>
              </a:solidFill>
              <a:latin typeface="Arial"/>
              <a:ea typeface="Arial"/>
              <a:cs typeface="Arial"/>
              <a:sym typeface="Arial"/>
            </a:endParaRPr>
          </a:p>
        </p:txBody>
      </p:sp>
      <p:pic>
        <p:nvPicPr>
          <p:cNvPr id="5"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814787"/>
            <a:ext cx="2214402" cy="1043213"/>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extBox 1"/>
          <p:cNvSpPr txBox="1"/>
          <p:nvPr/>
        </p:nvSpPr>
        <p:spPr>
          <a:xfrm>
            <a:off x="152400" y="4724400"/>
            <a:ext cx="8839200" cy="646331"/>
          </a:xfrm>
          <a:prstGeom prst="rect">
            <a:avLst/>
          </a:prstGeom>
          <a:noFill/>
        </p:spPr>
        <p:txBody>
          <a:bodyPr wrap="square" rtlCol="0">
            <a:spAutoFit/>
          </a:bodyPr>
          <a:lstStyle/>
          <a:p>
            <a:pPr lvl="0"/>
            <a:endParaRPr lang="en-US" dirty="0">
              <a:ea typeface="Times New Roman"/>
              <a:cs typeface="Times New Roman"/>
              <a:sym typeface="Times New Roman"/>
            </a:endParaRPr>
          </a:p>
          <a:p>
            <a:endParaRPr lang="en-US" dirty="0"/>
          </a:p>
        </p:txBody>
      </p:sp>
    </p:spTree>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Shape 187"/>
          <p:cNvSpPr/>
          <p:nvPr/>
        </p:nvSpPr>
        <p:spPr>
          <a:xfrm>
            <a:off x="377575" y="456622"/>
            <a:ext cx="8105099" cy="1067378"/>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imes New Roman"/>
              <a:buNone/>
            </a:pPr>
            <a:r>
              <a:rPr lang="en-US" sz="4800" b="1" i="0" u="none" strike="noStrike" cap="none" dirty="0">
                <a:solidFill>
                  <a:schemeClr val="dk1"/>
                </a:solidFill>
                <a:latin typeface="Times New Roman"/>
                <a:ea typeface="Times New Roman"/>
                <a:cs typeface="Times New Roman"/>
                <a:sym typeface="Times New Roman"/>
              </a:rPr>
              <a:t>BDSM </a:t>
            </a:r>
            <a:r>
              <a:rPr lang="en-US" sz="3200" b="0" i="1" u="none" strike="noStrike" cap="none" dirty="0">
                <a:solidFill>
                  <a:srgbClr val="4F4651"/>
                </a:solidFill>
                <a:latin typeface="Times New Roman"/>
                <a:ea typeface="Times New Roman"/>
                <a:cs typeface="Times New Roman"/>
                <a:sym typeface="Times New Roman"/>
              </a:rPr>
              <a:t>More research about kinky people</a:t>
            </a:r>
          </a:p>
          <a:p>
            <a:pPr marL="0" marR="0" lvl="0" indent="0" algn="l" rtl="0">
              <a:lnSpc>
                <a:spcPct val="100000"/>
              </a:lnSpc>
              <a:spcBef>
                <a:spcPts val="0"/>
              </a:spcBef>
              <a:spcAft>
                <a:spcPts val="0"/>
              </a:spcAft>
              <a:buClr>
                <a:schemeClr val="lt1"/>
              </a:buClr>
              <a:buSzPct val="25000"/>
              <a:buFont typeface="Times New Roman"/>
              <a:buNone/>
            </a:pPr>
            <a:r>
              <a:rPr lang="en-US" sz="2200" b="0" i="0" u="none" strike="noStrike" cap="none" dirty="0">
                <a:solidFill>
                  <a:schemeClr val="lt1"/>
                </a:solidFill>
                <a:latin typeface="Times New Roman"/>
                <a:ea typeface="Times New Roman"/>
                <a:cs typeface="Times New Roman"/>
                <a:sym typeface="Times New Roman"/>
              </a:rPr>
              <a:t>  </a:t>
            </a:r>
            <a:r>
              <a:rPr lang="en-US" sz="2400" b="0" i="0" u="none" strike="noStrike" cap="none" dirty="0">
                <a:solidFill>
                  <a:schemeClr val="lt1"/>
                </a:solidFill>
                <a:latin typeface="Times New Roman"/>
                <a:ea typeface="Times New Roman"/>
                <a:cs typeface="Times New Roman"/>
                <a:sym typeface="Times New Roman"/>
              </a:rPr>
              <a:t>     	</a:t>
            </a:r>
          </a:p>
          <a:p>
            <a:pPr marL="1371600" marR="0" lvl="0" indent="457200" algn="l" rtl="0">
              <a:lnSpc>
                <a:spcPct val="100000"/>
              </a:lnSpc>
              <a:spcBef>
                <a:spcPts val="0"/>
              </a:spcBef>
              <a:spcAft>
                <a:spcPts val="0"/>
              </a:spcAft>
              <a:buClr>
                <a:srgbClr val="000000"/>
              </a:buClr>
              <a:buFont typeface="Arial"/>
              <a:buNone/>
            </a:pPr>
            <a:endParaRPr sz="4100" b="0" i="0" u="none" strike="noStrike" cap="none" dirty="0">
              <a:solidFill>
                <a:schemeClr val="accent1"/>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2400" b="0" i="0" u="none" strike="noStrike" cap="none" dirty="0">
              <a:solidFill>
                <a:srgbClr val="FFFFFF"/>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1400" b="0" i="0" u="none" strike="noStrike" cap="none" dirty="0">
              <a:solidFill>
                <a:srgbClr val="4F4651"/>
              </a:solidFill>
              <a:latin typeface="Arial"/>
              <a:ea typeface="Arial"/>
              <a:cs typeface="Arial"/>
              <a:sym typeface="Arial"/>
            </a:endParaRPr>
          </a:p>
        </p:txBody>
      </p:sp>
      <p:sp>
        <p:nvSpPr>
          <p:cNvPr id="188" name="Shape 188"/>
          <p:cNvSpPr txBox="1"/>
          <p:nvPr/>
        </p:nvSpPr>
        <p:spPr>
          <a:xfrm>
            <a:off x="500525" y="1524001"/>
            <a:ext cx="8105099" cy="36576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000000"/>
              </a:buClr>
              <a:buFont typeface="Arial"/>
              <a:buNone/>
            </a:pPr>
            <a:endParaRPr sz="1800" i="0" u="none" strike="noStrike" cap="none" dirty="0">
              <a:latin typeface="Times New Roman"/>
              <a:ea typeface="Times New Roman"/>
              <a:cs typeface="Times New Roman"/>
              <a:sym typeface="Times New Roman"/>
            </a:endParaRPr>
          </a:p>
          <a:p>
            <a:pPr marL="457200" marR="0" lvl="0" indent="-342900" algn="l" rtl="0">
              <a:lnSpc>
                <a:spcPct val="100000"/>
              </a:lnSpc>
              <a:spcBef>
                <a:spcPts val="0"/>
              </a:spcBef>
              <a:spcAft>
                <a:spcPts val="0"/>
              </a:spcAft>
              <a:buClr>
                <a:srgbClr val="1C4587"/>
              </a:buClr>
              <a:buSzPct val="100000"/>
              <a:buFont typeface="Times New Roman"/>
              <a:buChar char="●"/>
            </a:pPr>
            <a:r>
              <a:rPr lang="en-US" sz="2400" i="0" u="none" strike="noStrike" cap="none" dirty="0">
                <a:latin typeface="Calibri" pitchFamily="34" charset="0"/>
                <a:ea typeface="Times New Roman"/>
                <a:cs typeface="Times New Roman"/>
                <a:sym typeface="Times New Roman"/>
              </a:rPr>
              <a:t>Score no differently than non-kinky people on mental health </a:t>
            </a:r>
            <a:r>
              <a:rPr lang="en-US" sz="2400" i="0" u="none" strike="noStrike" cap="none" dirty="0" smtClean="0">
                <a:latin typeface="Calibri" pitchFamily="34" charset="0"/>
                <a:ea typeface="Times New Roman"/>
                <a:cs typeface="Times New Roman"/>
                <a:sym typeface="Times New Roman"/>
              </a:rPr>
              <a:t>measures</a:t>
            </a:r>
            <a:endParaRPr sz="2400" i="0" u="none" strike="noStrike" cap="none" dirty="0">
              <a:latin typeface="Calibri" pitchFamily="34" charset="0"/>
              <a:ea typeface="Times New Roman"/>
              <a:cs typeface="Times New Roman"/>
              <a:sym typeface="Times New Roman"/>
            </a:endParaRPr>
          </a:p>
          <a:p>
            <a:pPr marL="457200" indent="-342900">
              <a:buClr>
                <a:srgbClr val="1C4587"/>
              </a:buClr>
              <a:buSzPct val="100000"/>
              <a:buFont typeface="Times New Roman"/>
              <a:buChar char="●"/>
            </a:pPr>
            <a:r>
              <a:rPr lang="en-US" sz="2400" i="0" u="none" strike="noStrike" cap="none" dirty="0">
                <a:latin typeface="Calibri" pitchFamily="34" charset="0"/>
                <a:ea typeface="Times New Roman"/>
                <a:cs typeface="Times New Roman"/>
                <a:sym typeface="Times New Roman"/>
              </a:rPr>
              <a:t>When compared to a non-kinky control </a:t>
            </a:r>
            <a:r>
              <a:rPr lang="en-US" sz="2400" i="0" u="none" strike="noStrike" cap="none" dirty="0" smtClean="0">
                <a:latin typeface="Calibri" pitchFamily="34" charset="0"/>
                <a:ea typeface="Times New Roman"/>
                <a:cs typeface="Times New Roman"/>
                <a:sym typeface="Times New Roman"/>
              </a:rPr>
              <a:t>group</a:t>
            </a:r>
            <a:endParaRPr lang="en-US" sz="2400" b="1" i="0" u="none" strike="noStrike" cap="none" dirty="0">
              <a:solidFill>
                <a:srgbClr val="1C4587"/>
              </a:solidFill>
              <a:latin typeface="Calibri" pitchFamily="34" charset="0"/>
              <a:ea typeface="Times New Roman"/>
              <a:cs typeface="Times New Roman"/>
              <a:sym typeface="Times New Roman"/>
            </a:endParaRPr>
          </a:p>
          <a:p>
            <a:pPr marL="914400" marR="0" lvl="1" indent="-342900" rtl="0">
              <a:lnSpc>
                <a:spcPct val="100000"/>
              </a:lnSpc>
              <a:spcBef>
                <a:spcPts val="0"/>
              </a:spcBef>
              <a:spcAft>
                <a:spcPts val="0"/>
              </a:spcAft>
              <a:buClr>
                <a:srgbClr val="1C4587"/>
              </a:buClr>
              <a:buSzPct val="100000"/>
              <a:buFont typeface="Times New Roman"/>
              <a:buChar char="○"/>
            </a:pPr>
            <a:r>
              <a:rPr lang="en-US" sz="2400" i="0" u="none" strike="noStrike" cap="none" dirty="0">
                <a:latin typeface="Calibri" pitchFamily="34" charset="0"/>
                <a:ea typeface="Times New Roman"/>
                <a:cs typeface="Times New Roman"/>
                <a:sym typeface="Times New Roman"/>
              </a:rPr>
              <a:t>less neurotic </a:t>
            </a:r>
          </a:p>
          <a:p>
            <a:pPr marL="914400" marR="0" lvl="1" indent="-342900" rtl="0">
              <a:lnSpc>
                <a:spcPct val="100000"/>
              </a:lnSpc>
              <a:spcBef>
                <a:spcPts val="0"/>
              </a:spcBef>
              <a:spcAft>
                <a:spcPts val="0"/>
              </a:spcAft>
              <a:buClr>
                <a:srgbClr val="1C4587"/>
              </a:buClr>
              <a:buSzPct val="100000"/>
              <a:buFont typeface="Times New Roman"/>
              <a:buChar char="○"/>
            </a:pPr>
            <a:r>
              <a:rPr lang="en-US" sz="2400" i="0" u="none" strike="noStrike" cap="none" dirty="0">
                <a:latin typeface="Calibri" pitchFamily="34" charset="0"/>
                <a:ea typeface="Times New Roman"/>
                <a:cs typeface="Times New Roman"/>
                <a:sym typeface="Times New Roman"/>
              </a:rPr>
              <a:t>more extroverted</a:t>
            </a:r>
          </a:p>
          <a:p>
            <a:pPr marL="914400" marR="0" lvl="1" indent="-342900" rtl="0">
              <a:lnSpc>
                <a:spcPct val="100000"/>
              </a:lnSpc>
              <a:spcBef>
                <a:spcPts val="0"/>
              </a:spcBef>
              <a:spcAft>
                <a:spcPts val="0"/>
              </a:spcAft>
              <a:buClr>
                <a:srgbClr val="1C4587"/>
              </a:buClr>
              <a:buSzPct val="100000"/>
              <a:buFont typeface="Times New Roman"/>
              <a:buChar char="○"/>
            </a:pPr>
            <a:r>
              <a:rPr lang="en-US" sz="2400" i="0" u="none" strike="noStrike" cap="none" dirty="0">
                <a:latin typeface="Calibri" pitchFamily="34" charset="0"/>
                <a:ea typeface="Times New Roman"/>
                <a:cs typeface="Times New Roman"/>
                <a:sym typeface="Times New Roman"/>
              </a:rPr>
              <a:t>more open to new experiences </a:t>
            </a:r>
          </a:p>
          <a:p>
            <a:pPr marL="914400" marR="0" lvl="1" indent="-342900" rtl="0">
              <a:lnSpc>
                <a:spcPct val="100000"/>
              </a:lnSpc>
              <a:spcBef>
                <a:spcPts val="0"/>
              </a:spcBef>
              <a:spcAft>
                <a:spcPts val="0"/>
              </a:spcAft>
              <a:buClr>
                <a:srgbClr val="1C4587"/>
              </a:buClr>
              <a:buSzPct val="100000"/>
              <a:buFont typeface="Times New Roman"/>
              <a:buChar char="○"/>
            </a:pPr>
            <a:r>
              <a:rPr lang="en-US" sz="2400" i="0" u="none" strike="noStrike" cap="none" dirty="0">
                <a:latin typeface="Calibri" pitchFamily="34" charset="0"/>
                <a:ea typeface="Times New Roman"/>
                <a:cs typeface="Times New Roman"/>
                <a:sym typeface="Times New Roman"/>
              </a:rPr>
              <a:t>more conscientious </a:t>
            </a:r>
          </a:p>
          <a:p>
            <a:pPr marL="914400" marR="0" lvl="1" indent="-342900" rtl="0">
              <a:lnSpc>
                <a:spcPct val="100000"/>
              </a:lnSpc>
              <a:spcBef>
                <a:spcPts val="0"/>
              </a:spcBef>
              <a:spcAft>
                <a:spcPts val="0"/>
              </a:spcAft>
              <a:buClr>
                <a:srgbClr val="1C4587"/>
              </a:buClr>
              <a:buSzPct val="100000"/>
              <a:buFont typeface="Times New Roman"/>
              <a:buChar char="○"/>
            </a:pPr>
            <a:r>
              <a:rPr lang="en-US" sz="2400" i="0" u="none" strike="noStrike" cap="none" dirty="0">
                <a:latin typeface="Calibri" pitchFamily="34" charset="0"/>
                <a:ea typeface="Times New Roman"/>
                <a:cs typeface="Times New Roman"/>
                <a:sym typeface="Times New Roman"/>
              </a:rPr>
              <a:t>less sensitive to rejection </a:t>
            </a:r>
          </a:p>
          <a:p>
            <a:pPr marL="914400" marR="0" lvl="1" indent="-342900" rtl="0">
              <a:lnSpc>
                <a:spcPct val="100000"/>
              </a:lnSpc>
              <a:spcBef>
                <a:spcPts val="0"/>
              </a:spcBef>
              <a:spcAft>
                <a:spcPts val="0"/>
              </a:spcAft>
              <a:buClr>
                <a:srgbClr val="1C4587"/>
              </a:buClr>
              <a:buSzPct val="100000"/>
              <a:buFont typeface="Times New Roman"/>
              <a:buChar char="○"/>
            </a:pPr>
            <a:r>
              <a:rPr lang="en-US" sz="2400" i="0" u="none" strike="noStrike" cap="none" dirty="0">
                <a:latin typeface="Calibri" pitchFamily="34" charset="0"/>
                <a:ea typeface="Times New Roman"/>
                <a:cs typeface="Times New Roman"/>
                <a:sym typeface="Times New Roman"/>
              </a:rPr>
              <a:t>higher subjective well-being </a:t>
            </a:r>
            <a:endParaRPr lang="en-US" sz="2400" i="0" u="none" strike="noStrike" cap="none" dirty="0" smtClean="0">
              <a:latin typeface="Calibri" pitchFamily="34" charset="0"/>
              <a:ea typeface="Times New Roman"/>
              <a:cs typeface="Times New Roman"/>
              <a:sym typeface="Times New Roman"/>
            </a:endParaRPr>
          </a:p>
          <a:p>
            <a:pPr marL="914400" marR="0" lvl="1" indent="-342900" rtl="0">
              <a:lnSpc>
                <a:spcPct val="100000"/>
              </a:lnSpc>
              <a:spcBef>
                <a:spcPts val="0"/>
              </a:spcBef>
              <a:spcAft>
                <a:spcPts val="0"/>
              </a:spcAft>
              <a:buClr>
                <a:srgbClr val="1C4587"/>
              </a:buClr>
              <a:buSzPct val="100000"/>
            </a:pPr>
            <a:endParaRPr lang="en-US" sz="2400" i="0" u="none" strike="noStrike" cap="none" dirty="0">
              <a:latin typeface="Calibri" pitchFamily="34" charset="0"/>
              <a:ea typeface="Times New Roman"/>
              <a:cs typeface="Times New Roman"/>
              <a:sym typeface="Times New Roman"/>
            </a:endParaRPr>
          </a:p>
          <a:p>
            <a:pPr marL="457200" marR="0" lvl="0" indent="0" algn="l" rtl="0">
              <a:lnSpc>
                <a:spcPct val="100000"/>
              </a:lnSpc>
              <a:spcBef>
                <a:spcPts val="0"/>
              </a:spcBef>
              <a:spcAft>
                <a:spcPts val="0"/>
              </a:spcAft>
              <a:buClr>
                <a:srgbClr val="1C4587"/>
              </a:buClr>
              <a:buSzPct val="25000"/>
              <a:buFont typeface="Times New Roman"/>
              <a:buNone/>
            </a:pPr>
            <a:r>
              <a:rPr lang="en-US" sz="1800" b="0" i="0" u="none" strike="noStrike" cap="none" dirty="0">
                <a:solidFill>
                  <a:srgbClr val="1C4587"/>
                </a:solidFill>
                <a:latin typeface="Times New Roman"/>
                <a:ea typeface="Times New Roman"/>
                <a:cs typeface="Times New Roman"/>
                <a:sym typeface="Times New Roman"/>
              </a:rPr>
              <a:t>   </a:t>
            </a:r>
          </a:p>
          <a:p>
            <a:pPr marL="0" marR="0" lvl="0" indent="0" algn="l" rtl="0">
              <a:lnSpc>
                <a:spcPct val="100000"/>
              </a:lnSpc>
              <a:spcBef>
                <a:spcPts val="0"/>
              </a:spcBef>
              <a:spcAft>
                <a:spcPts val="0"/>
              </a:spcAft>
              <a:buClr>
                <a:srgbClr val="000000"/>
              </a:buClr>
              <a:buFont typeface="Arial"/>
              <a:buNone/>
            </a:pPr>
            <a:endParaRPr sz="1400" b="0" i="0" u="none" strike="noStrike" cap="none" dirty="0">
              <a:solidFill>
                <a:srgbClr val="1C4587"/>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0000"/>
              </a:buClr>
              <a:buFont typeface="Arial"/>
              <a:buNone/>
            </a:pPr>
            <a:endParaRPr sz="3000" b="0" i="0" u="none" strike="noStrike" cap="none" dirty="0">
              <a:solidFill>
                <a:srgbClr val="1C4587"/>
              </a:solidFill>
              <a:latin typeface="Times New Roman"/>
              <a:ea typeface="Times New Roman"/>
              <a:cs typeface="Times New Roman"/>
              <a:sym typeface="Times New Roman"/>
            </a:endParaRPr>
          </a:p>
        </p:txBody>
      </p:sp>
      <p:sp>
        <p:nvSpPr>
          <p:cNvPr id="189" name="Shape 189"/>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13</a:t>
            </a:fld>
            <a:endParaRPr lang="en-US" sz="1300" b="0" i="0" u="none" strike="noStrike" cap="none" dirty="0">
              <a:solidFill>
                <a:schemeClr val="dk1"/>
              </a:solidFill>
              <a:latin typeface="Arial"/>
              <a:ea typeface="Arial"/>
              <a:cs typeface="Arial"/>
              <a:sym typeface="Arial"/>
            </a:endParaRPr>
          </a:p>
        </p:txBody>
      </p:sp>
      <p:sp>
        <p:nvSpPr>
          <p:cNvPr id="2" name="TextBox 1"/>
          <p:cNvSpPr txBox="1"/>
          <p:nvPr/>
        </p:nvSpPr>
        <p:spPr>
          <a:xfrm>
            <a:off x="2214402" y="5562600"/>
            <a:ext cx="6929598" cy="646331"/>
          </a:xfrm>
          <a:prstGeom prst="rect">
            <a:avLst/>
          </a:prstGeom>
          <a:noFill/>
        </p:spPr>
        <p:txBody>
          <a:bodyPr wrap="square" rtlCol="0">
            <a:spAutoFit/>
          </a:bodyPr>
          <a:lstStyle/>
          <a:p>
            <a:pPr lvl="0"/>
            <a:endParaRPr lang="en-US" dirty="0">
              <a:ea typeface="Times New Roman"/>
              <a:cs typeface="Times New Roman"/>
              <a:sym typeface="Times New Roman"/>
            </a:endParaRPr>
          </a:p>
          <a:p>
            <a:endParaRPr lang="en-US" dirty="0"/>
          </a:p>
        </p:txBody>
      </p:sp>
      <p:pic>
        <p:nvPicPr>
          <p:cNvPr id="6"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814787"/>
            <a:ext cx="2214402" cy="1043213"/>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ectangle 6"/>
          <p:cNvSpPr/>
          <p:nvPr/>
        </p:nvSpPr>
        <p:spPr>
          <a:xfrm>
            <a:off x="4572000" y="5257800"/>
            <a:ext cx="3505200" cy="1015663"/>
          </a:xfrm>
          <a:prstGeom prst="rect">
            <a:avLst/>
          </a:prstGeom>
        </p:spPr>
        <p:txBody>
          <a:bodyPr wrap="square">
            <a:spAutoFit/>
          </a:bodyPr>
          <a:lstStyle/>
          <a:p>
            <a:pPr algn="r"/>
            <a:r>
              <a:rPr lang="en-US" sz="2000" dirty="0" smtClean="0">
                <a:latin typeface="Times New Roman" pitchFamily="18" charset="0"/>
                <a:cs typeface="Times New Roman" pitchFamily="18" charset="0"/>
              </a:rPr>
              <a:t>Connolly et al (2006)</a:t>
            </a:r>
          </a:p>
          <a:p>
            <a:pPr algn="r"/>
            <a:r>
              <a:rPr lang="en-US" sz="2000" dirty="0" err="1" smtClean="0">
                <a:latin typeface="Times New Roman" pitchFamily="18" charset="0"/>
                <a:cs typeface="Times New Roman" pitchFamily="18" charset="0"/>
              </a:rPr>
              <a:t>Wismeijer</a:t>
            </a:r>
            <a:r>
              <a:rPr lang="en-US" sz="2000" dirty="0" smtClean="0">
                <a:latin typeface="Times New Roman" pitchFamily="18" charset="0"/>
                <a:cs typeface="Times New Roman" pitchFamily="18" charset="0"/>
              </a:rPr>
              <a:t> et al (2013)</a:t>
            </a:r>
          </a:p>
          <a:p>
            <a:pPr algn="r"/>
            <a:r>
              <a:rPr lang="en-US" sz="2000" dirty="0" smtClean="0">
                <a:latin typeface="Times New Roman" pitchFamily="18" charset="0"/>
                <a:cs typeface="Times New Roman" pitchFamily="18" charset="0"/>
              </a:rPr>
              <a:t>Cramer et al (2015)</a:t>
            </a:r>
            <a:endParaRPr lang="en-US" sz="2000" dirty="0">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p:nvPr/>
        </p:nvSpPr>
        <p:spPr>
          <a:xfrm>
            <a:off x="377575" y="456622"/>
            <a:ext cx="8105099" cy="1067378"/>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imes New Roman"/>
              <a:buNone/>
            </a:pPr>
            <a:r>
              <a:rPr lang="en-US" sz="4800" b="1" i="0" u="none" strike="noStrike" cap="none" dirty="0">
                <a:solidFill>
                  <a:schemeClr val="dk1"/>
                </a:solidFill>
                <a:latin typeface="Calibri" pitchFamily="34" charset="0"/>
                <a:ea typeface="Times New Roman"/>
                <a:cs typeface="Times New Roman"/>
                <a:sym typeface="Times New Roman"/>
              </a:rPr>
              <a:t>BDSM </a:t>
            </a:r>
            <a:r>
              <a:rPr lang="en-US" sz="3600" b="0" i="1" u="none" strike="noStrike" cap="none" dirty="0">
                <a:solidFill>
                  <a:srgbClr val="4F4651"/>
                </a:solidFill>
                <a:latin typeface="Calibri" pitchFamily="34" charset="0"/>
                <a:ea typeface="Times New Roman"/>
                <a:cs typeface="Times New Roman"/>
                <a:sym typeface="Times New Roman"/>
              </a:rPr>
              <a:t>How many people are kinky?</a:t>
            </a:r>
          </a:p>
          <a:p>
            <a:pPr marL="0" marR="0" lvl="0" indent="0" algn="l" rtl="0">
              <a:lnSpc>
                <a:spcPct val="100000"/>
              </a:lnSpc>
              <a:spcBef>
                <a:spcPts val="0"/>
              </a:spcBef>
              <a:spcAft>
                <a:spcPts val="0"/>
              </a:spcAft>
              <a:buClr>
                <a:schemeClr val="lt1"/>
              </a:buClr>
              <a:buSzPct val="25000"/>
              <a:buFont typeface="Times New Roman"/>
              <a:buNone/>
            </a:pPr>
            <a:r>
              <a:rPr lang="en-US" sz="2200" b="0" i="0" u="none" strike="noStrike" cap="none" dirty="0">
                <a:solidFill>
                  <a:schemeClr val="lt1"/>
                </a:solidFill>
                <a:latin typeface="Times New Roman"/>
                <a:ea typeface="Times New Roman"/>
                <a:cs typeface="Times New Roman"/>
                <a:sym typeface="Times New Roman"/>
              </a:rPr>
              <a:t>  </a:t>
            </a:r>
            <a:r>
              <a:rPr lang="en-US" sz="2400" b="0" i="0" u="none" strike="noStrike" cap="none" dirty="0">
                <a:solidFill>
                  <a:schemeClr val="lt1"/>
                </a:solidFill>
                <a:latin typeface="Times New Roman"/>
                <a:ea typeface="Times New Roman"/>
                <a:cs typeface="Times New Roman"/>
                <a:sym typeface="Times New Roman"/>
              </a:rPr>
              <a:t>     	</a:t>
            </a:r>
          </a:p>
          <a:p>
            <a:pPr marL="1371600" marR="0" lvl="0" indent="457200" algn="l" rtl="0">
              <a:lnSpc>
                <a:spcPct val="100000"/>
              </a:lnSpc>
              <a:spcBef>
                <a:spcPts val="0"/>
              </a:spcBef>
              <a:spcAft>
                <a:spcPts val="0"/>
              </a:spcAft>
              <a:buClr>
                <a:srgbClr val="000000"/>
              </a:buClr>
              <a:buFont typeface="Arial"/>
              <a:buNone/>
            </a:pPr>
            <a:endParaRPr sz="4100" b="0" i="0" u="none" strike="noStrike" cap="none" dirty="0">
              <a:solidFill>
                <a:schemeClr val="accent1"/>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2400" b="0" i="0" u="none" strike="noStrike" cap="none" dirty="0">
              <a:solidFill>
                <a:srgbClr val="FFFFFF"/>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1400" b="0" i="0" u="none" strike="noStrike" cap="none" dirty="0">
              <a:solidFill>
                <a:srgbClr val="4F4651"/>
              </a:solidFill>
              <a:latin typeface="Arial"/>
              <a:ea typeface="Arial"/>
              <a:cs typeface="Arial"/>
              <a:sym typeface="Arial"/>
            </a:endParaRPr>
          </a:p>
        </p:txBody>
      </p:sp>
      <p:sp>
        <p:nvSpPr>
          <p:cNvPr id="180" name="Shape 180"/>
          <p:cNvSpPr txBox="1"/>
          <p:nvPr/>
        </p:nvSpPr>
        <p:spPr>
          <a:xfrm>
            <a:off x="377575" y="1371601"/>
            <a:ext cx="8179215" cy="4258392"/>
          </a:xfrm>
          <a:prstGeom prst="rect">
            <a:avLst/>
          </a:prstGeom>
          <a:noFill/>
          <a:ln>
            <a:noFill/>
          </a:ln>
        </p:spPr>
        <p:txBody>
          <a:bodyPr lIns="91425" tIns="91425" rIns="91425" bIns="91425" anchor="t" anchorCtr="0">
            <a:noAutofit/>
          </a:bodyPr>
          <a:lstStyle/>
          <a:p>
            <a:pPr marL="419100" marR="0" lvl="0" indent="-342900" algn="l" rtl="0">
              <a:lnSpc>
                <a:spcPct val="100000"/>
              </a:lnSpc>
              <a:spcBef>
                <a:spcPts val="0"/>
              </a:spcBef>
              <a:spcAft>
                <a:spcPts val="0"/>
              </a:spcAft>
              <a:buClr>
                <a:srgbClr val="1C4587"/>
              </a:buClr>
              <a:buSzPct val="100000"/>
              <a:buFont typeface="Arial" panose="020B0604020202020204" pitchFamily="34" charset="0"/>
              <a:buChar char="•"/>
            </a:pPr>
            <a:r>
              <a:rPr lang="en-US" sz="2400" i="0" u="none" strike="noStrike" cap="none" dirty="0" smtClean="0">
                <a:ea typeface="Times New Roman"/>
                <a:cs typeface="Times New Roman"/>
                <a:sym typeface="Times New Roman"/>
              </a:rPr>
              <a:t>1,040 Adults in Quebec</a:t>
            </a:r>
          </a:p>
          <a:p>
            <a:pPr marL="419100" marR="0" lvl="0" indent="-342900" algn="l" rtl="0">
              <a:lnSpc>
                <a:spcPct val="100000"/>
              </a:lnSpc>
              <a:spcBef>
                <a:spcPts val="0"/>
              </a:spcBef>
              <a:spcAft>
                <a:spcPts val="0"/>
              </a:spcAft>
              <a:buClr>
                <a:srgbClr val="1C4587"/>
              </a:buClr>
              <a:buSzPct val="100000"/>
              <a:buFont typeface="Arial" panose="020B0604020202020204" pitchFamily="34" charset="0"/>
              <a:buChar char="•"/>
            </a:pPr>
            <a:r>
              <a:rPr lang="en-US" sz="2400" dirty="0" smtClean="0">
                <a:ea typeface="Times New Roman"/>
                <a:cs typeface="Times New Roman"/>
                <a:sym typeface="Times New Roman"/>
              </a:rPr>
              <a:t>46% wanted to experience at least one paraphilic behavior</a:t>
            </a:r>
          </a:p>
          <a:p>
            <a:pPr marL="419100" marR="0" lvl="0" indent="-342900" algn="l" rtl="0">
              <a:lnSpc>
                <a:spcPct val="100000"/>
              </a:lnSpc>
              <a:spcBef>
                <a:spcPts val="0"/>
              </a:spcBef>
              <a:spcAft>
                <a:spcPts val="0"/>
              </a:spcAft>
              <a:buClr>
                <a:srgbClr val="1C4587"/>
              </a:buClr>
              <a:buSzPct val="100000"/>
              <a:buFont typeface="Arial" panose="020B0604020202020204" pitchFamily="34" charset="0"/>
              <a:buChar char="•"/>
            </a:pPr>
            <a:r>
              <a:rPr lang="en-US" sz="2400" i="0" u="none" strike="noStrike" cap="none" dirty="0" smtClean="0">
                <a:ea typeface="Times New Roman"/>
                <a:cs typeface="Times New Roman"/>
                <a:sym typeface="Times New Roman"/>
              </a:rPr>
              <a:t>34% had done so at least once in the past</a:t>
            </a:r>
          </a:p>
          <a:p>
            <a:pPr marL="457200" marR="0" lvl="0" indent="-381000" algn="l" rtl="0">
              <a:lnSpc>
                <a:spcPct val="100000"/>
              </a:lnSpc>
              <a:spcBef>
                <a:spcPts val="0"/>
              </a:spcBef>
              <a:spcAft>
                <a:spcPts val="0"/>
              </a:spcAft>
              <a:buClr>
                <a:srgbClr val="1C4587"/>
              </a:buClr>
              <a:buSzPct val="100000"/>
            </a:pPr>
            <a:endParaRPr lang="en-US" sz="2400" b="0" i="0" u="none" strike="noStrike" cap="none" dirty="0" smtClean="0">
              <a:ea typeface="Times New Roman"/>
              <a:cs typeface="Times New Roman"/>
              <a:sym typeface="Times New Roman"/>
            </a:endParaRPr>
          </a:p>
          <a:p>
            <a:pPr marL="76200" marR="0" lvl="0" algn="l" rtl="0">
              <a:lnSpc>
                <a:spcPct val="100000"/>
              </a:lnSpc>
              <a:spcBef>
                <a:spcPts val="0"/>
              </a:spcBef>
              <a:spcAft>
                <a:spcPts val="0"/>
              </a:spcAft>
              <a:buClr>
                <a:srgbClr val="1C4587"/>
              </a:buClr>
              <a:buSzPct val="100000"/>
            </a:pPr>
            <a:r>
              <a:rPr lang="en-US" sz="2400" b="1" dirty="0" smtClean="0">
                <a:ea typeface="Times New Roman"/>
                <a:cs typeface="Times New Roman"/>
                <a:sym typeface="Times New Roman"/>
              </a:rPr>
              <a:t>            Wish to experience:</a:t>
            </a:r>
          </a:p>
          <a:p>
            <a:pPr marL="76200" marR="0" lvl="0" algn="l" rtl="0">
              <a:lnSpc>
                <a:spcPct val="100000"/>
              </a:lnSpc>
              <a:spcBef>
                <a:spcPts val="0"/>
              </a:spcBef>
              <a:spcAft>
                <a:spcPts val="0"/>
              </a:spcAft>
              <a:buClr>
                <a:srgbClr val="1C4587"/>
              </a:buClr>
              <a:buSzPct val="100000"/>
            </a:pPr>
            <a:r>
              <a:rPr lang="en-US" sz="2400" dirty="0" smtClean="0">
                <a:ea typeface="Times New Roman"/>
                <a:cs typeface="Times New Roman"/>
                <a:sym typeface="Times New Roman"/>
              </a:rPr>
              <a:t>               Voyeurism 46%</a:t>
            </a:r>
          </a:p>
          <a:p>
            <a:pPr marL="76200" marR="0" lvl="0" algn="l" rtl="0">
              <a:lnSpc>
                <a:spcPct val="100000"/>
              </a:lnSpc>
              <a:spcBef>
                <a:spcPts val="0"/>
              </a:spcBef>
              <a:spcAft>
                <a:spcPts val="0"/>
              </a:spcAft>
              <a:buClr>
                <a:srgbClr val="1C4587"/>
              </a:buClr>
              <a:buSzPct val="100000"/>
            </a:pPr>
            <a:r>
              <a:rPr lang="en-US" sz="2400" dirty="0" smtClean="0">
                <a:ea typeface="Times New Roman"/>
                <a:cs typeface="Times New Roman"/>
                <a:sym typeface="Times New Roman"/>
              </a:rPr>
              <a:t>               Fetishism 44%</a:t>
            </a:r>
          </a:p>
          <a:p>
            <a:pPr marL="76200" marR="0" lvl="0" algn="l" rtl="0">
              <a:lnSpc>
                <a:spcPct val="100000"/>
              </a:lnSpc>
              <a:spcBef>
                <a:spcPts val="0"/>
              </a:spcBef>
              <a:spcAft>
                <a:spcPts val="0"/>
              </a:spcAft>
              <a:buClr>
                <a:srgbClr val="1C4587"/>
              </a:buClr>
              <a:buSzPct val="100000"/>
            </a:pPr>
            <a:r>
              <a:rPr lang="en-US" sz="2400" dirty="0" smtClean="0">
                <a:ea typeface="Times New Roman"/>
                <a:cs typeface="Times New Roman"/>
                <a:sym typeface="Times New Roman"/>
              </a:rPr>
              <a:t>               Exhibitionism (couple) 31%</a:t>
            </a:r>
          </a:p>
          <a:p>
            <a:pPr marL="76200" marR="0" lvl="0" algn="l" rtl="0">
              <a:lnSpc>
                <a:spcPct val="100000"/>
              </a:lnSpc>
              <a:spcBef>
                <a:spcPts val="0"/>
              </a:spcBef>
              <a:spcAft>
                <a:spcPts val="0"/>
              </a:spcAft>
              <a:buClr>
                <a:srgbClr val="1C4587"/>
              </a:buClr>
              <a:buSzPct val="100000"/>
            </a:pPr>
            <a:r>
              <a:rPr lang="en-US" sz="2400" dirty="0" smtClean="0">
                <a:ea typeface="Times New Roman"/>
                <a:cs typeface="Times New Roman"/>
                <a:sym typeface="Times New Roman"/>
              </a:rPr>
              <a:t>               Frotteurism 27%</a:t>
            </a:r>
          </a:p>
          <a:p>
            <a:pPr marL="76200" marR="0" lvl="0" algn="l" rtl="0">
              <a:lnSpc>
                <a:spcPct val="100000"/>
              </a:lnSpc>
              <a:spcBef>
                <a:spcPts val="0"/>
              </a:spcBef>
              <a:spcAft>
                <a:spcPts val="0"/>
              </a:spcAft>
              <a:buClr>
                <a:srgbClr val="1C4587"/>
              </a:buClr>
              <a:buSzPct val="100000"/>
            </a:pPr>
            <a:r>
              <a:rPr lang="en-US" sz="2400" dirty="0" smtClean="0">
                <a:ea typeface="Times New Roman"/>
                <a:cs typeface="Times New Roman"/>
                <a:sym typeface="Times New Roman"/>
              </a:rPr>
              <a:t>               Masochism 24%</a:t>
            </a:r>
          </a:p>
          <a:p>
            <a:pPr marL="76200" marR="0" lvl="0" algn="l" rtl="0">
              <a:lnSpc>
                <a:spcPct val="100000"/>
              </a:lnSpc>
              <a:spcBef>
                <a:spcPts val="0"/>
              </a:spcBef>
              <a:spcAft>
                <a:spcPts val="0"/>
              </a:spcAft>
              <a:buClr>
                <a:srgbClr val="1C4587"/>
              </a:buClr>
              <a:buSzPct val="100000"/>
            </a:pPr>
            <a:r>
              <a:rPr lang="en-US" sz="2400" dirty="0" smtClean="0">
                <a:ea typeface="Times New Roman"/>
                <a:cs typeface="Times New Roman"/>
                <a:sym typeface="Times New Roman"/>
              </a:rPr>
              <a:t>               Sadism 7%</a:t>
            </a:r>
          </a:p>
          <a:p>
            <a:pPr marL="76200" marR="0" lvl="0" algn="r" rtl="0">
              <a:lnSpc>
                <a:spcPct val="100000"/>
              </a:lnSpc>
              <a:spcBef>
                <a:spcPts val="0"/>
              </a:spcBef>
              <a:spcAft>
                <a:spcPts val="0"/>
              </a:spcAft>
              <a:buClr>
                <a:srgbClr val="1C4587"/>
              </a:buClr>
              <a:buSzPct val="100000"/>
            </a:pPr>
            <a:r>
              <a:rPr lang="en-US" sz="2000" dirty="0" err="1" smtClean="0">
                <a:latin typeface="Times New Roman"/>
                <a:ea typeface="Times New Roman"/>
                <a:cs typeface="Times New Roman"/>
                <a:sym typeface="Times New Roman"/>
              </a:rPr>
              <a:t>Joyal</a:t>
            </a:r>
            <a:r>
              <a:rPr lang="en-US" sz="2000" dirty="0" smtClean="0">
                <a:latin typeface="Times New Roman"/>
                <a:ea typeface="Times New Roman"/>
                <a:cs typeface="Times New Roman"/>
                <a:sym typeface="Times New Roman"/>
              </a:rPr>
              <a:t> et al (2016)</a:t>
            </a:r>
            <a:endParaRPr lang="en-US" sz="2000" dirty="0" smtClean="0">
              <a:latin typeface="Times New Roman"/>
              <a:ea typeface="Times New Roman"/>
              <a:cs typeface="Times New Roman"/>
              <a:sym typeface="Times New Roman"/>
            </a:endParaRPr>
          </a:p>
          <a:p>
            <a:pPr marL="457200" marR="0" lvl="0" indent="-381000" algn="l" rtl="0">
              <a:lnSpc>
                <a:spcPct val="100000"/>
              </a:lnSpc>
              <a:spcBef>
                <a:spcPts val="0"/>
              </a:spcBef>
              <a:spcAft>
                <a:spcPts val="0"/>
              </a:spcAft>
              <a:buClr>
                <a:srgbClr val="1C4587"/>
              </a:buClr>
              <a:buSzPct val="100000"/>
              <a:buFont typeface="Times New Roman"/>
              <a:buChar char="●"/>
            </a:pPr>
            <a:endParaRPr lang="en-US" sz="2400" b="0" i="0" u="none" strike="noStrike" cap="none" dirty="0">
              <a:solidFill>
                <a:srgbClr val="1C4587"/>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0000"/>
              </a:buClr>
              <a:buFont typeface="Arial"/>
              <a:buNone/>
            </a:pPr>
            <a:endParaRPr sz="3000" b="0" i="0" u="none" strike="noStrike" cap="none" dirty="0">
              <a:solidFill>
                <a:srgbClr val="1C4587"/>
              </a:solidFill>
              <a:latin typeface="Times New Roman"/>
              <a:ea typeface="Times New Roman"/>
              <a:cs typeface="Times New Roman"/>
              <a:sym typeface="Times New Roman"/>
            </a:endParaRPr>
          </a:p>
        </p:txBody>
      </p:sp>
      <p:sp>
        <p:nvSpPr>
          <p:cNvPr id="181" name="Shape 181"/>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14</a:t>
            </a:fld>
            <a:endParaRPr lang="en-US" sz="1300" b="0" i="0" u="none" strike="noStrike" cap="none" dirty="0">
              <a:solidFill>
                <a:schemeClr val="dk1"/>
              </a:solidFill>
              <a:latin typeface="Arial"/>
              <a:ea typeface="Arial"/>
              <a:cs typeface="Arial"/>
              <a:sym typeface="Arial"/>
            </a:endParaRPr>
          </a:p>
        </p:txBody>
      </p:sp>
      <p:pic>
        <p:nvPicPr>
          <p:cNvPr id="7"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809482"/>
            <a:ext cx="2209800" cy="1041045"/>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334625266"/>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p:nvPr/>
        </p:nvSpPr>
        <p:spPr>
          <a:xfrm>
            <a:off x="377575" y="990600"/>
            <a:ext cx="8105099" cy="1593622"/>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imes New Roman"/>
              <a:buNone/>
            </a:pPr>
            <a:r>
              <a:rPr lang="en-US" sz="2400" b="0" i="0" u="none" strike="noStrike" cap="none" dirty="0">
                <a:solidFill>
                  <a:schemeClr val="lt1"/>
                </a:solidFill>
                <a:latin typeface="Times New Roman"/>
                <a:ea typeface="Times New Roman"/>
                <a:cs typeface="Times New Roman"/>
                <a:sym typeface="Times New Roman"/>
              </a:rPr>
              <a:t>	</a:t>
            </a:r>
          </a:p>
          <a:p>
            <a:pPr marL="1371600" marR="0" lvl="0" indent="457200" algn="l" rtl="0">
              <a:lnSpc>
                <a:spcPct val="100000"/>
              </a:lnSpc>
              <a:spcBef>
                <a:spcPts val="0"/>
              </a:spcBef>
              <a:spcAft>
                <a:spcPts val="0"/>
              </a:spcAft>
              <a:buClr>
                <a:srgbClr val="000000"/>
              </a:buClr>
              <a:buFont typeface="Arial"/>
              <a:buNone/>
            </a:pPr>
            <a:endParaRPr sz="4100" b="0" i="0" u="none" strike="noStrike" cap="none" dirty="0">
              <a:solidFill>
                <a:schemeClr val="accent1"/>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2400" b="0" i="0" u="none" strike="noStrike" cap="none" dirty="0">
              <a:solidFill>
                <a:srgbClr val="FFFFFF"/>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1400" b="0" i="0" u="none" strike="noStrike" cap="none" dirty="0">
              <a:solidFill>
                <a:srgbClr val="4F4651"/>
              </a:solidFill>
              <a:latin typeface="Arial"/>
              <a:ea typeface="Arial"/>
              <a:cs typeface="Arial"/>
              <a:sym typeface="Arial"/>
            </a:endParaRPr>
          </a:p>
        </p:txBody>
      </p:sp>
      <p:sp>
        <p:nvSpPr>
          <p:cNvPr id="180" name="Shape 180"/>
          <p:cNvSpPr txBox="1"/>
          <p:nvPr/>
        </p:nvSpPr>
        <p:spPr>
          <a:xfrm>
            <a:off x="1210482" y="914401"/>
            <a:ext cx="6723036" cy="28956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000000"/>
              </a:buClr>
              <a:buFont typeface="Arial"/>
              <a:buNone/>
            </a:pPr>
            <a:endParaRPr sz="2400" b="0" i="0" u="none" strike="noStrike" cap="none" dirty="0">
              <a:solidFill>
                <a:srgbClr val="1C4587"/>
              </a:solidFill>
              <a:latin typeface="Times New Roman"/>
              <a:ea typeface="Times New Roman"/>
              <a:cs typeface="Times New Roman"/>
              <a:sym typeface="Times New Roman"/>
            </a:endParaRPr>
          </a:p>
          <a:p>
            <a:pPr marL="457200" marR="0" lvl="0" indent="-381000" algn="l" rtl="0">
              <a:lnSpc>
                <a:spcPct val="100000"/>
              </a:lnSpc>
              <a:spcBef>
                <a:spcPts val="0"/>
              </a:spcBef>
              <a:spcAft>
                <a:spcPts val="0"/>
              </a:spcAft>
              <a:buClr>
                <a:srgbClr val="1C4587"/>
              </a:buClr>
              <a:buSzPct val="100000"/>
              <a:buFont typeface="Times New Roman"/>
              <a:buChar char="●"/>
            </a:pPr>
            <a:r>
              <a:rPr lang="en-US" sz="2400" b="1" i="0" u="none" strike="noStrike" cap="none" dirty="0" smtClean="0">
                <a:latin typeface="Calibri" pitchFamily="34" charset="0"/>
                <a:ea typeface="Times New Roman"/>
                <a:cs typeface="Times New Roman"/>
                <a:sym typeface="Times New Roman"/>
              </a:rPr>
              <a:t>Interest in sadomasochism not associated with childhood traumas (frotteurism </a:t>
            </a:r>
            <a:r>
              <a:rPr lang="en-US" sz="2400" b="1" dirty="0" smtClean="0">
                <a:latin typeface="Calibri" pitchFamily="34" charset="0"/>
                <a:ea typeface="Times New Roman"/>
                <a:cs typeface="Times New Roman"/>
                <a:sym typeface="Times New Roman"/>
              </a:rPr>
              <a:t>was)</a:t>
            </a:r>
            <a:endParaRPr lang="en-US" sz="2400" b="1" i="0" u="none" strike="noStrike" cap="none" dirty="0" smtClean="0">
              <a:latin typeface="Calibri" pitchFamily="34" charset="0"/>
              <a:ea typeface="Times New Roman"/>
              <a:cs typeface="Times New Roman"/>
              <a:sym typeface="Times New Roman"/>
            </a:endParaRPr>
          </a:p>
          <a:p>
            <a:pPr marL="457200" marR="0" lvl="0" indent="-381000" algn="l" rtl="0">
              <a:lnSpc>
                <a:spcPct val="100000"/>
              </a:lnSpc>
              <a:spcBef>
                <a:spcPts val="0"/>
              </a:spcBef>
              <a:spcAft>
                <a:spcPts val="0"/>
              </a:spcAft>
              <a:buClr>
                <a:srgbClr val="1C4587"/>
              </a:buClr>
              <a:buSzPct val="100000"/>
              <a:buFont typeface="Times New Roman"/>
              <a:buChar char="●"/>
            </a:pPr>
            <a:endParaRPr lang="en-US" sz="2400" b="1" i="0" u="none" strike="noStrike" cap="none" dirty="0" smtClean="0">
              <a:latin typeface="Calibri" pitchFamily="34" charset="0"/>
              <a:ea typeface="Times New Roman"/>
              <a:cs typeface="Times New Roman"/>
              <a:sym typeface="Times New Roman"/>
            </a:endParaRPr>
          </a:p>
          <a:p>
            <a:pPr marL="457200" indent="-381000">
              <a:buClr>
                <a:srgbClr val="1C4587"/>
              </a:buClr>
              <a:buSzPct val="100000"/>
              <a:buFont typeface="Times New Roman"/>
              <a:buChar char="●"/>
            </a:pPr>
            <a:r>
              <a:rPr lang="en-US" sz="2400" b="1" dirty="0" smtClean="0">
                <a:latin typeface="Calibri" pitchFamily="34" charset="0"/>
                <a:ea typeface="Times New Roman"/>
                <a:cs typeface="Times New Roman"/>
                <a:sym typeface="Times New Roman"/>
              </a:rPr>
              <a:t>Desire to practice masochism associated with more diverse sexual interests than other paraphilias</a:t>
            </a:r>
            <a:endParaRPr lang="en-US" sz="2400" b="1" dirty="0">
              <a:latin typeface="Calibri" pitchFamily="34" charset="0"/>
              <a:ea typeface="Times New Roman"/>
              <a:cs typeface="Times New Roman"/>
              <a:sym typeface="Times New Roman"/>
            </a:endParaRPr>
          </a:p>
          <a:p>
            <a:pPr marL="457200" marR="0" lvl="0" indent="-381000" algn="l" rtl="0">
              <a:lnSpc>
                <a:spcPct val="100000"/>
              </a:lnSpc>
              <a:spcBef>
                <a:spcPts val="0"/>
              </a:spcBef>
              <a:spcAft>
                <a:spcPts val="0"/>
              </a:spcAft>
              <a:buClr>
                <a:srgbClr val="1C4587"/>
              </a:buClr>
              <a:buSzPct val="100000"/>
              <a:buFont typeface="Times New Roman"/>
              <a:buChar char="●"/>
            </a:pPr>
            <a:endParaRPr lang="en-US" sz="2400" b="0" i="0" u="none" strike="noStrike" cap="none" dirty="0">
              <a:solidFill>
                <a:srgbClr val="1C4587"/>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0000"/>
              </a:buClr>
              <a:buFont typeface="Arial"/>
              <a:buNone/>
            </a:pPr>
            <a:endParaRPr sz="3000" b="0" i="0" u="none" strike="noStrike" cap="none" dirty="0">
              <a:solidFill>
                <a:srgbClr val="1C4587"/>
              </a:solidFill>
              <a:latin typeface="Times New Roman"/>
              <a:ea typeface="Times New Roman"/>
              <a:cs typeface="Times New Roman"/>
              <a:sym typeface="Times New Roman"/>
            </a:endParaRPr>
          </a:p>
        </p:txBody>
      </p:sp>
      <p:sp>
        <p:nvSpPr>
          <p:cNvPr id="181" name="Shape 181"/>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15</a:t>
            </a:fld>
            <a:endParaRPr lang="en-US" sz="1300" b="0" i="0" u="none" strike="noStrike" cap="none" dirty="0">
              <a:solidFill>
                <a:schemeClr val="dk1"/>
              </a:solidFill>
              <a:latin typeface="Arial"/>
              <a:ea typeface="Arial"/>
              <a:cs typeface="Arial"/>
              <a:sym typeface="Arial"/>
            </a:endParaRPr>
          </a:p>
        </p:txBody>
      </p:sp>
      <p:sp>
        <p:nvSpPr>
          <p:cNvPr id="3" name="TextBox 2"/>
          <p:cNvSpPr txBox="1"/>
          <p:nvPr/>
        </p:nvSpPr>
        <p:spPr>
          <a:xfrm>
            <a:off x="3124200" y="5257800"/>
            <a:ext cx="5562600" cy="461665"/>
          </a:xfrm>
          <a:prstGeom prst="rect">
            <a:avLst/>
          </a:prstGeom>
          <a:noFill/>
        </p:spPr>
        <p:txBody>
          <a:bodyPr wrap="square" rtlCol="0">
            <a:spAutoFit/>
          </a:bodyPr>
          <a:lstStyle/>
          <a:p>
            <a:pPr algn="r"/>
            <a:r>
              <a:rPr lang="en-US" sz="2400" dirty="0" err="1" smtClean="0">
                <a:latin typeface="Times New Roman" pitchFamily="18" charset="0"/>
                <a:cs typeface="Times New Roman" pitchFamily="18" charset="0"/>
              </a:rPr>
              <a:t>Joyal</a:t>
            </a:r>
            <a:r>
              <a:rPr lang="en-US" sz="2400" dirty="0" smtClean="0">
                <a:latin typeface="Times New Roman" pitchFamily="18" charset="0"/>
                <a:cs typeface="Times New Roman" pitchFamily="18" charset="0"/>
              </a:rPr>
              <a:t> et al (2016)</a:t>
            </a:r>
            <a:endParaRPr lang="en-US" sz="2400" dirty="0">
              <a:latin typeface="Times New Roman" pitchFamily="18" charset="0"/>
              <a:cs typeface="Times New Roman" pitchFamily="18" charset="0"/>
            </a:endParaRPr>
          </a:p>
        </p:txBody>
      </p:sp>
      <p:pic>
        <p:nvPicPr>
          <p:cNvPr id="6"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486400"/>
            <a:ext cx="2895600" cy="136412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777824887"/>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Shape 212"/>
          <p:cNvSpPr/>
          <p:nvPr/>
        </p:nvSpPr>
        <p:spPr>
          <a:xfrm>
            <a:off x="451691" y="157217"/>
            <a:ext cx="8105099" cy="50960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imes New Roman"/>
              <a:buNone/>
            </a:pPr>
            <a:r>
              <a:rPr lang="en-US" sz="4800" b="1" i="0" u="none" strike="noStrike" cap="none" dirty="0">
                <a:solidFill>
                  <a:schemeClr val="dk1"/>
                </a:solidFill>
                <a:latin typeface="Calibri" pitchFamily="34" charset="0"/>
                <a:ea typeface="Times New Roman"/>
                <a:cs typeface="Segoe UI" pitchFamily="34" charset="0"/>
                <a:sym typeface="Times New Roman"/>
              </a:rPr>
              <a:t>BDSM </a:t>
            </a:r>
            <a:r>
              <a:rPr lang="en-US" sz="3200" b="0" i="1" u="none" strike="noStrike" cap="none" dirty="0">
                <a:solidFill>
                  <a:srgbClr val="4F4651"/>
                </a:solidFill>
                <a:latin typeface="Calibri" pitchFamily="34" charset="0"/>
                <a:ea typeface="Times New Roman"/>
                <a:cs typeface="Segoe UI" pitchFamily="34" charset="0"/>
                <a:sym typeface="Times New Roman"/>
              </a:rPr>
              <a:t>It’s all sexual, right? Not quite.</a:t>
            </a:r>
          </a:p>
          <a:p>
            <a:pPr marL="0" marR="0" lvl="0" indent="0" algn="l" rtl="0">
              <a:lnSpc>
                <a:spcPct val="100000"/>
              </a:lnSpc>
              <a:spcBef>
                <a:spcPts val="0"/>
              </a:spcBef>
              <a:spcAft>
                <a:spcPts val="0"/>
              </a:spcAft>
              <a:buClr>
                <a:schemeClr val="lt1"/>
              </a:buClr>
              <a:buSzPct val="25000"/>
              <a:buFont typeface="Times New Roman"/>
              <a:buNone/>
            </a:pPr>
            <a:r>
              <a:rPr lang="en-US" sz="2200" b="0" i="0" u="none" strike="noStrike" cap="none" dirty="0">
                <a:solidFill>
                  <a:schemeClr val="lt1"/>
                </a:solidFill>
                <a:latin typeface="Times New Roman"/>
                <a:ea typeface="Times New Roman"/>
                <a:cs typeface="Times New Roman"/>
                <a:sym typeface="Times New Roman"/>
              </a:rPr>
              <a:t>  </a:t>
            </a:r>
            <a:r>
              <a:rPr lang="en-US" sz="2400" b="0" i="0" u="none" strike="noStrike" cap="none" dirty="0">
                <a:solidFill>
                  <a:schemeClr val="lt1"/>
                </a:solidFill>
                <a:latin typeface="Times New Roman"/>
                <a:ea typeface="Times New Roman"/>
                <a:cs typeface="Times New Roman"/>
                <a:sym typeface="Times New Roman"/>
              </a:rPr>
              <a:t>     	</a:t>
            </a:r>
          </a:p>
          <a:p>
            <a:pPr marL="1371600" marR="0" lvl="0" indent="457200" algn="l" rtl="0">
              <a:lnSpc>
                <a:spcPct val="100000"/>
              </a:lnSpc>
              <a:spcBef>
                <a:spcPts val="0"/>
              </a:spcBef>
              <a:spcAft>
                <a:spcPts val="0"/>
              </a:spcAft>
              <a:buClr>
                <a:srgbClr val="000000"/>
              </a:buClr>
              <a:buFont typeface="Arial"/>
              <a:buNone/>
            </a:pPr>
            <a:endParaRPr sz="4100" b="0" i="0" u="none" strike="noStrike" cap="none" dirty="0">
              <a:solidFill>
                <a:schemeClr val="accent1"/>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2400" b="0" i="0" u="none" strike="noStrike" cap="none" dirty="0">
              <a:solidFill>
                <a:srgbClr val="FFFFFF"/>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1400" b="0" i="0" u="none" strike="noStrike" cap="none" dirty="0">
              <a:solidFill>
                <a:srgbClr val="4F4651"/>
              </a:solidFill>
              <a:latin typeface="Arial"/>
              <a:ea typeface="Arial"/>
              <a:cs typeface="Arial"/>
              <a:sym typeface="Arial"/>
            </a:endParaRPr>
          </a:p>
        </p:txBody>
      </p:sp>
      <p:sp>
        <p:nvSpPr>
          <p:cNvPr id="213" name="Shape 213"/>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16</a:t>
            </a:fld>
            <a:endParaRPr lang="en-US" sz="1300" b="0" i="0" u="none" strike="noStrike" cap="none" dirty="0">
              <a:solidFill>
                <a:schemeClr val="dk1"/>
              </a:solidFill>
              <a:latin typeface="Arial"/>
              <a:ea typeface="Arial"/>
              <a:cs typeface="Arial"/>
              <a:sym typeface="Arial"/>
            </a:endParaRPr>
          </a:p>
        </p:txBody>
      </p:sp>
      <p:pic>
        <p:nvPicPr>
          <p:cNvPr id="214" name="Shape 214"/>
          <p:cNvPicPr preferRelativeResize="0"/>
          <p:nvPr/>
        </p:nvPicPr>
        <p:blipFill rotWithShape="1">
          <a:blip r:embed="rId3" cstate="print">
            <a:alphaModFix/>
          </a:blip>
          <a:srcRect/>
          <a:stretch/>
        </p:blipFill>
        <p:spPr>
          <a:xfrm>
            <a:off x="2073167" y="990600"/>
            <a:ext cx="6732572" cy="5080143"/>
          </a:xfrm>
          <a:prstGeom prst="rect">
            <a:avLst/>
          </a:prstGeom>
          <a:noFill/>
          <a:ln>
            <a:noFill/>
          </a:ln>
        </p:spPr>
      </p:pic>
      <p:sp>
        <p:nvSpPr>
          <p:cNvPr id="215" name="Shape 215"/>
          <p:cNvSpPr txBox="1"/>
          <p:nvPr/>
        </p:nvSpPr>
        <p:spPr>
          <a:xfrm>
            <a:off x="132246" y="1981201"/>
            <a:ext cx="1747879" cy="16001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1C4587"/>
              </a:buClr>
              <a:buSzPct val="25000"/>
              <a:buFont typeface="Times New Roman"/>
              <a:buNone/>
            </a:pPr>
            <a:r>
              <a:rPr lang="en-US" sz="2400" b="0" i="0" u="none" strike="noStrike" cap="none" dirty="0" smtClean="0">
                <a:ea typeface="Times New Roman"/>
                <a:cs typeface="Times New Roman"/>
                <a:sym typeface="Times New Roman"/>
              </a:rPr>
              <a:t>Answers varied </a:t>
            </a:r>
            <a:r>
              <a:rPr lang="en-US" sz="2400" b="0" i="0" u="none" strike="noStrike" cap="none" dirty="0">
                <a:ea typeface="Times New Roman"/>
                <a:cs typeface="Times New Roman"/>
                <a:sym typeface="Times New Roman"/>
              </a:rPr>
              <a:t>by sexual orientation. </a:t>
            </a:r>
          </a:p>
          <a:p>
            <a:pPr marL="0" marR="0" lvl="0" indent="0" algn="l" rtl="0">
              <a:lnSpc>
                <a:spcPct val="100000"/>
              </a:lnSpc>
              <a:spcBef>
                <a:spcPts val="0"/>
              </a:spcBef>
              <a:spcAft>
                <a:spcPts val="0"/>
              </a:spcAft>
              <a:buClr>
                <a:srgbClr val="000000"/>
              </a:buClr>
              <a:buFont typeface="Arial"/>
              <a:buNone/>
            </a:pPr>
            <a:endParaRPr sz="2400" b="0" i="0" u="none" strike="noStrike" cap="none" dirty="0">
              <a:ea typeface="Times New Roman"/>
              <a:cs typeface="Times New Roman"/>
              <a:sym typeface="Times New Roman"/>
            </a:endParaRPr>
          </a:p>
          <a:p>
            <a:pPr marL="0" marR="0" lvl="0" indent="0" algn="l" rtl="0">
              <a:lnSpc>
                <a:spcPct val="100000"/>
              </a:lnSpc>
              <a:spcBef>
                <a:spcPts val="0"/>
              </a:spcBef>
              <a:spcAft>
                <a:spcPts val="0"/>
              </a:spcAft>
              <a:buClr>
                <a:srgbClr val="000000"/>
              </a:buClr>
              <a:buFont typeface="Arial"/>
              <a:buNone/>
            </a:pPr>
            <a:endParaRPr sz="2400" b="0" i="0" u="none" strike="noStrike" cap="none" dirty="0">
              <a:ea typeface="Times New Roman"/>
              <a:cs typeface="Times New Roman"/>
              <a:sym typeface="Times New Roman"/>
            </a:endParaRPr>
          </a:p>
        </p:txBody>
      </p:sp>
      <p:sp>
        <p:nvSpPr>
          <p:cNvPr id="2" name="TextBox 1"/>
          <p:cNvSpPr txBox="1"/>
          <p:nvPr/>
        </p:nvSpPr>
        <p:spPr>
          <a:xfrm>
            <a:off x="304800" y="6333133"/>
            <a:ext cx="8251990" cy="738664"/>
          </a:xfrm>
          <a:prstGeom prst="rect">
            <a:avLst/>
          </a:prstGeom>
          <a:noFill/>
        </p:spPr>
        <p:txBody>
          <a:bodyPr wrap="square" rtlCol="0">
            <a:spAutoFit/>
          </a:bodyPr>
          <a:lstStyle/>
          <a:p>
            <a:pPr lvl="0"/>
            <a:r>
              <a:rPr lang="en-US" sz="1200" dirty="0">
                <a:ea typeface="Times New Roman"/>
                <a:cs typeface="Times New Roman"/>
                <a:sym typeface="Times New Roman"/>
              </a:rPr>
              <a:t>Fennell, J. (2015).  Does this look sexual to you? Why do people do BDSM? </a:t>
            </a:r>
            <a:r>
              <a:rPr lang="en-US" sz="1200" i="1" dirty="0">
                <a:ea typeface="Times New Roman"/>
                <a:cs typeface="Times New Roman"/>
                <a:sym typeface="Times New Roman"/>
              </a:rPr>
              <a:t>Presentation to the DC Sociological Society. </a:t>
            </a:r>
            <a:r>
              <a:rPr lang="en-US" sz="1200" dirty="0">
                <a:ea typeface="Times New Roman"/>
                <a:cs typeface="Times New Roman"/>
                <a:sym typeface="Times New Roman"/>
              </a:rPr>
              <a:t>Washington, D.C.</a:t>
            </a:r>
          </a:p>
          <a:p>
            <a:endParaRPr lang="en-US" dirty="0"/>
          </a:p>
        </p:txBody>
      </p:sp>
    </p:spTree>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Shape 221"/>
          <p:cNvSpPr/>
          <p:nvPr/>
        </p:nvSpPr>
        <p:spPr>
          <a:xfrm>
            <a:off x="519450" y="990600"/>
            <a:ext cx="8105099" cy="30480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1C4587"/>
              </a:buClr>
              <a:buSzPct val="25000"/>
              <a:buFont typeface="Times New Roman"/>
              <a:buNone/>
            </a:pPr>
            <a:r>
              <a:rPr lang="en-US" sz="2400" b="1" i="0" u="none" strike="noStrike" cap="none" dirty="0" smtClean="0">
                <a:latin typeface="Calibri" pitchFamily="34" charset="0"/>
                <a:ea typeface="Times New Roman"/>
                <a:cs typeface="Times New Roman"/>
                <a:sym typeface="Times New Roman"/>
              </a:rPr>
              <a:t>Common </a:t>
            </a:r>
            <a:r>
              <a:rPr lang="en-US" sz="2400" b="1" i="0" u="none" strike="noStrike" cap="none" dirty="0">
                <a:latin typeface="Calibri" pitchFamily="34" charset="0"/>
                <a:ea typeface="Times New Roman"/>
                <a:cs typeface="Times New Roman"/>
                <a:sym typeface="Times New Roman"/>
              </a:rPr>
              <a:t>themes for those who say BDSM is not sexual</a:t>
            </a:r>
            <a:r>
              <a:rPr lang="en-US" sz="2400" b="1" i="0" u="none" strike="noStrike" cap="none" dirty="0" smtClean="0">
                <a:latin typeface="Calibri" pitchFamily="34" charset="0"/>
                <a:ea typeface="Times New Roman"/>
                <a:cs typeface="Times New Roman"/>
                <a:sym typeface="Times New Roman"/>
              </a:rPr>
              <a:t>:</a:t>
            </a:r>
          </a:p>
          <a:p>
            <a:pPr marL="0" marR="0" lvl="0" indent="0" algn="l" rtl="0">
              <a:lnSpc>
                <a:spcPct val="100000"/>
              </a:lnSpc>
              <a:spcBef>
                <a:spcPts val="0"/>
              </a:spcBef>
              <a:spcAft>
                <a:spcPts val="0"/>
              </a:spcAft>
              <a:buClr>
                <a:srgbClr val="1C4587"/>
              </a:buClr>
              <a:buSzPct val="25000"/>
              <a:buFont typeface="Times New Roman"/>
              <a:buNone/>
            </a:pPr>
            <a:r>
              <a:rPr lang="en-US" sz="2400" b="1" i="0" u="none" strike="noStrike" cap="none" dirty="0" smtClean="0">
                <a:solidFill>
                  <a:srgbClr val="1C4587"/>
                </a:solidFill>
                <a:latin typeface="Calibri" pitchFamily="34" charset="0"/>
                <a:ea typeface="Times New Roman"/>
                <a:cs typeface="Times New Roman"/>
                <a:sym typeface="Times New Roman"/>
              </a:rPr>
              <a:t> </a:t>
            </a:r>
            <a:endParaRPr lang="en-US" sz="2400" b="1" i="0" u="none" strike="noStrike" cap="none" dirty="0">
              <a:solidFill>
                <a:srgbClr val="1C4587"/>
              </a:solidFill>
              <a:latin typeface="Calibri" pitchFamily="34" charset="0"/>
              <a:ea typeface="Times New Roman"/>
              <a:cs typeface="Times New Roman"/>
              <a:sym typeface="Times New Roman"/>
            </a:endParaRPr>
          </a:p>
          <a:p>
            <a:pPr marL="914400" lvl="1" indent="-381000">
              <a:buClr>
                <a:srgbClr val="1C4587"/>
              </a:buClr>
              <a:buSzPct val="100000"/>
              <a:buFont typeface="Times New Roman"/>
              <a:buChar char="●"/>
            </a:pPr>
            <a:r>
              <a:rPr lang="en-US" sz="2400" i="0" u="none" strike="noStrike" cap="none" dirty="0" smtClean="0">
                <a:latin typeface="Calibri" pitchFamily="34" charset="0"/>
                <a:ea typeface="Times New Roman"/>
                <a:cs typeface="Times New Roman"/>
                <a:sym typeface="Times New Roman"/>
              </a:rPr>
              <a:t>The Rush – endorphins, thrill of challenge, risk</a:t>
            </a:r>
          </a:p>
          <a:p>
            <a:pPr marL="914400" lvl="1" indent="-381000">
              <a:buClr>
                <a:srgbClr val="1C4587"/>
              </a:buClr>
              <a:buSzPct val="100000"/>
            </a:pPr>
            <a:endParaRPr lang="en-US" sz="2400" dirty="0" smtClean="0">
              <a:ea typeface="Times New Roman"/>
              <a:cs typeface="Times New Roman"/>
              <a:sym typeface="Times New Roman"/>
            </a:endParaRPr>
          </a:p>
          <a:p>
            <a:pPr marL="914400" lvl="1" indent="-381000">
              <a:buClr>
                <a:srgbClr val="1C4587"/>
              </a:buClr>
              <a:buSzPct val="100000"/>
              <a:buFont typeface="Times New Roman"/>
              <a:buChar char="●"/>
            </a:pPr>
            <a:r>
              <a:rPr lang="en-US" sz="2400" dirty="0" smtClean="0">
                <a:ea typeface="Times New Roman"/>
                <a:cs typeface="Times New Roman"/>
                <a:sym typeface="Times New Roman"/>
              </a:rPr>
              <a:t>Social Bonding – share experiences, intimacy</a:t>
            </a:r>
          </a:p>
          <a:p>
            <a:pPr marL="914400" lvl="1" indent="-381000">
              <a:buClr>
                <a:srgbClr val="1C4587"/>
              </a:buClr>
              <a:buSzPct val="100000"/>
            </a:pPr>
            <a:endParaRPr lang="en-US" sz="2400" dirty="0" smtClean="0">
              <a:ea typeface="Times New Roman"/>
              <a:cs typeface="Times New Roman"/>
              <a:sym typeface="Times New Roman"/>
            </a:endParaRPr>
          </a:p>
          <a:p>
            <a:pPr marL="914400" lvl="1" indent="-381000">
              <a:buClr>
                <a:srgbClr val="1C4587"/>
              </a:buClr>
              <a:buSzPct val="100000"/>
              <a:buFont typeface="Times New Roman"/>
              <a:buChar char="●"/>
            </a:pPr>
            <a:r>
              <a:rPr lang="en-US" sz="2400" dirty="0" smtClean="0">
                <a:ea typeface="Times New Roman"/>
                <a:cs typeface="Times New Roman"/>
                <a:sym typeface="Times New Roman"/>
              </a:rPr>
              <a:t>Spiritual – catharsis, transcending an ordeal</a:t>
            </a:r>
            <a:endParaRPr lang="en-US" sz="2400" i="0" u="none" strike="noStrike" cap="none" dirty="0">
              <a:latin typeface="Calibri" pitchFamily="34" charset="0"/>
              <a:ea typeface="Times New Roman"/>
              <a:cs typeface="Times New Roman"/>
              <a:sym typeface="Times New Roman"/>
            </a:endParaRPr>
          </a:p>
          <a:p>
            <a:pPr marL="0" marR="0" lvl="0" indent="0" algn="l" rtl="0">
              <a:lnSpc>
                <a:spcPct val="100000"/>
              </a:lnSpc>
              <a:spcBef>
                <a:spcPts val="0"/>
              </a:spcBef>
              <a:spcAft>
                <a:spcPts val="0"/>
              </a:spcAft>
              <a:buClr>
                <a:srgbClr val="1C4587"/>
              </a:buClr>
              <a:buSzPct val="25000"/>
              <a:buFont typeface="Times New Roman"/>
              <a:buNone/>
            </a:pPr>
            <a:r>
              <a:rPr lang="en-US" sz="2400" b="1" i="0" u="none" strike="noStrike" cap="none" dirty="0">
                <a:solidFill>
                  <a:srgbClr val="1C4587"/>
                </a:solidFill>
                <a:latin typeface="Calibri" pitchFamily="34" charset="0"/>
                <a:ea typeface="Times New Roman"/>
                <a:cs typeface="Times New Roman"/>
                <a:sym typeface="Times New Roman"/>
              </a:rPr>
              <a:t>		</a:t>
            </a:r>
          </a:p>
          <a:p>
            <a:pPr marL="0" marR="0" lvl="0" indent="0" algn="l" rtl="0">
              <a:lnSpc>
                <a:spcPct val="100000"/>
              </a:lnSpc>
              <a:spcBef>
                <a:spcPts val="0"/>
              </a:spcBef>
              <a:spcAft>
                <a:spcPts val="0"/>
              </a:spcAft>
              <a:buClr>
                <a:schemeClr val="lt1"/>
              </a:buClr>
              <a:buSzPct val="25000"/>
              <a:buFont typeface="Times New Roman"/>
              <a:buNone/>
            </a:pPr>
            <a:r>
              <a:rPr lang="en-US" sz="2400" i="0" u="none" strike="noStrike" cap="none" dirty="0" smtClean="0">
                <a:solidFill>
                  <a:schemeClr val="lt1"/>
                </a:solidFill>
                <a:latin typeface="Calibri" pitchFamily="34" charset="0"/>
                <a:ea typeface="Times New Roman"/>
                <a:cs typeface="Times New Roman"/>
                <a:sym typeface="Times New Roman"/>
              </a:rPr>
              <a:t> </a:t>
            </a:r>
            <a:endParaRPr lang="en-US" sz="2400" i="0" u="none" strike="noStrike" cap="none" dirty="0">
              <a:solidFill>
                <a:schemeClr val="lt1"/>
              </a:solidFill>
              <a:latin typeface="Calibri" pitchFamily="34" charset="0"/>
              <a:ea typeface="Times New Roman"/>
              <a:cs typeface="Times New Roman"/>
              <a:sym typeface="Times New Roman"/>
            </a:endParaRPr>
          </a:p>
          <a:p>
            <a:pPr marL="1371600" marR="0" lvl="0" indent="457200" algn="l" rtl="0">
              <a:lnSpc>
                <a:spcPct val="100000"/>
              </a:lnSpc>
              <a:spcBef>
                <a:spcPts val="0"/>
              </a:spcBef>
              <a:spcAft>
                <a:spcPts val="0"/>
              </a:spcAft>
              <a:buClr>
                <a:srgbClr val="000000"/>
              </a:buClr>
              <a:buFont typeface="Arial"/>
              <a:buNone/>
            </a:pPr>
            <a:endParaRPr sz="4100" b="0" i="0" u="none" strike="noStrike" cap="none" dirty="0">
              <a:solidFill>
                <a:schemeClr val="accent1"/>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2400" b="0" i="0" u="none" strike="noStrike" cap="none" dirty="0">
              <a:solidFill>
                <a:srgbClr val="FFFFFF"/>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1400" b="0" i="0" u="none" strike="noStrike" cap="none" dirty="0">
              <a:solidFill>
                <a:srgbClr val="4F4651"/>
              </a:solidFill>
              <a:latin typeface="Arial"/>
              <a:ea typeface="Arial"/>
              <a:cs typeface="Arial"/>
              <a:sym typeface="Arial"/>
            </a:endParaRPr>
          </a:p>
        </p:txBody>
      </p:sp>
      <p:sp>
        <p:nvSpPr>
          <p:cNvPr id="222" name="Shape 222"/>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17</a:t>
            </a:fld>
            <a:endParaRPr lang="en-US" sz="1300" b="0" i="0" u="none" strike="noStrike" cap="none" dirty="0">
              <a:solidFill>
                <a:schemeClr val="dk1"/>
              </a:solidFill>
              <a:latin typeface="Arial"/>
              <a:ea typeface="Arial"/>
              <a:cs typeface="Arial"/>
              <a:sym typeface="Arial"/>
            </a:endParaRP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486400"/>
            <a:ext cx="2895600" cy="1364128"/>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extBox 1"/>
          <p:cNvSpPr txBox="1"/>
          <p:nvPr/>
        </p:nvSpPr>
        <p:spPr>
          <a:xfrm>
            <a:off x="609600" y="4648200"/>
            <a:ext cx="7947190" cy="738664"/>
          </a:xfrm>
          <a:prstGeom prst="rect">
            <a:avLst/>
          </a:prstGeom>
          <a:noFill/>
        </p:spPr>
        <p:txBody>
          <a:bodyPr wrap="square" rtlCol="0">
            <a:spAutoFit/>
          </a:bodyPr>
          <a:lstStyle/>
          <a:p>
            <a:pPr lvl="0"/>
            <a:r>
              <a:rPr lang="en-US" sz="1200" dirty="0">
                <a:ea typeface="Times New Roman"/>
                <a:cs typeface="Times New Roman"/>
                <a:sym typeface="Times New Roman"/>
              </a:rPr>
              <a:t>Fennell, J. (2015).  Does this look sexual to you? Why do people do BDSM? </a:t>
            </a:r>
            <a:r>
              <a:rPr lang="en-US" sz="1200" i="1" dirty="0">
                <a:ea typeface="Times New Roman"/>
                <a:cs typeface="Times New Roman"/>
                <a:sym typeface="Times New Roman"/>
              </a:rPr>
              <a:t>Presentation to the DC Sociological Society. </a:t>
            </a:r>
            <a:r>
              <a:rPr lang="en-US" sz="1200" dirty="0">
                <a:ea typeface="Times New Roman"/>
                <a:cs typeface="Times New Roman"/>
                <a:sym typeface="Times New Roman"/>
              </a:rPr>
              <a:t>Washington, D.C.</a:t>
            </a:r>
          </a:p>
          <a:p>
            <a:endParaRPr lang="en-US" dirty="0"/>
          </a:p>
        </p:txBody>
      </p:sp>
    </p:spTree>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Shape 195"/>
          <p:cNvSpPr/>
          <p:nvPr/>
        </p:nvSpPr>
        <p:spPr>
          <a:xfrm>
            <a:off x="411118" y="381000"/>
            <a:ext cx="8105099" cy="47150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imes New Roman"/>
              <a:buNone/>
            </a:pPr>
            <a:r>
              <a:rPr lang="en-US" sz="4800" b="1" i="0" u="none" strike="noStrike" cap="none" dirty="0">
                <a:solidFill>
                  <a:schemeClr val="dk1"/>
                </a:solidFill>
                <a:latin typeface="Calibri" pitchFamily="34" charset="0"/>
                <a:ea typeface="Times New Roman"/>
                <a:cs typeface="Times New Roman"/>
                <a:sym typeface="Times New Roman"/>
              </a:rPr>
              <a:t>BDSM </a:t>
            </a:r>
            <a:r>
              <a:rPr lang="en-US" sz="3600" b="0" i="1" u="none" strike="noStrike" cap="none" dirty="0">
                <a:solidFill>
                  <a:srgbClr val="4F4651"/>
                </a:solidFill>
                <a:latin typeface="Calibri" pitchFamily="34" charset="0"/>
                <a:ea typeface="Times New Roman"/>
                <a:cs typeface="Times New Roman"/>
                <a:sym typeface="Times New Roman"/>
              </a:rPr>
              <a:t>Physical and Psychological</a:t>
            </a:r>
          </a:p>
          <a:p>
            <a:pPr marL="0" marR="0" lvl="0" indent="0" algn="l" rtl="0">
              <a:lnSpc>
                <a:spcPct val="100000"/>
              </a:lnSpc>
              <a:spcBef>
                <a:spcPts val="0"/>
              </a:spcBef>
              <a:spcAft>
                <a:spcPts val="0"/>
              </a:spcAft>
              <a:buClr>
                <a:schemeClr val="lt1"/>
              </a:buClr>
              <a:buSzPct val="25000"/>
              <a:buFont typeface="Times New Roman"/>
              <a:buNone/>
            </a:pPr>
            <a:r>
              <a:rPr lang="en-US" sz="2200" b="0" i="0" u="none" strike="noStrike" cap="none" dirty="0">
                <a:solidFill>
                  <a:schemeClr val="lt1"/>
                </a:solidFill>
                <a:latin typeface="Times New Roman"/>
                <a:ea typeface="Times New Roman"/>
                <a:cs typeface="Times New Roman"/>
                <a:sym typeface="Times New Roman"/>
              </a:rPr>
              <a:t>  </a:t>
            </a:r>
            <a:r>
              <a:rPr lang="en-US" sz="2400" b="0" i="0" u="none" strike="noStrike" cap="none" dirty="0">
                <a:solidFill>
                  <a:schemeClr val="lt1"/>
                </a:solidFill>
                <a:latin typeface="Times New Roman"/>
                <a:ea typeface="Times New Roman"/>
                <a:cs typeface="Times New Roman"/>
                <a:sym typeface="Times New Roman"/>
              </a:rPr>
              <a:t>     	</a:t>
            </a:r>
          </a:p>
          <a:p>
            <a:pPr marL="0" marR="0" lvl="0" indent="457200" algn="l" rtl="0">
              <a:lnSpc>
                <a:spcPct val="100000"/>
              </a:lnSpc>
              <a:spcBef>
                <a:spcPts val="0"/>
              </a:spcBef>
              <a:spcAft>
                <a:spcPts val="0"/>
              </a:spcAft>
              <a:buClr>
                <a:srgbClr val="000000"/>
              </a:buClr>
              <a:buFont typeface="Arial"/>
              <a:buNone/>
            </a:pPr>
            <a:endParaRPr sz="2400" b="0" i="0" u="none" strike="noStrike" cap="none" dirty="0">
              <a:solidFill>
                <a:srgbClr val="FFFFFF"/>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1400" b="0" i="0" u="none" strike="noStrike" cap="none" dirty="0">
              <a:solidFill>
                <a:srgbClr val="4F4651"/>
              </a:solidFill>
              <a:latin typeface="Arial"/>
              <a:ea typeface="Arial"/>
              <a:cs typeface="Arial"/>
              <a:sym typeface="Arial"/>
            </a:endParaRPr>
          </a:p>
        </p:txBody>
      </p:sp>
      <p:sp>
        <p:nvSpPr>
          <p:cNvPr id="196" name="Shape 196"/>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18</a:t>
            </a:fld>
            <a:endParaRPr lang="en-US" sz="1300" b="0" i="0" u="none" strike="noStrike" cap="none" dirty="0">
              <a:solidFill>
                <a:schemeClr val="dk1"/>
              </a:solidFill>
              <a:latin typeface="Arial"/>
              <a:ea typeface="Arial"/>
              <a:cs typeface="Arial"/>
              <a:sym typeface="Arial"/>
            </a:endParaRPr>
          </a:p>
        </p:txBody>
      </p:sp>
      <p:pic>
        <p:nvPicPr>
          <p:cNvPr id="197" name="Shape 197"/>
          <p:cNvPicPr preferRelativeResize="0"/>
          <p:nvPr/>
        </p:nvPicPr>
        <p:blipFill rotWithShape="1">
          <a:blip r:embed="rId3" cstate="print">
            <a:alphaModFix/>
          </a:blip>
          <a:srcRect/>
          <a:stretch/>
        </p:blipFill>
        <p:spPr>
          <a:xfrm>
            <a:off x="340228" y="1591388"/>
            <a:ext cx="8246877" cy="5004094"/>
          </a:xfrm>
          <a:prstGeom prst="rect">
            <a:avLst/>
          </a:prstGeom>
          <a:noFill/>
          <a:ln>
            <a:noFill/>
          </a:ln>
        </p:spPr>
      </p:pic>
    </p:spTree>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Shape 235"/>
          <p:cNvSpPr/>
          <p:nvPr/>
        </p:nvSpPr>
        <p:spPr>
          <a:xfrm>
            <a:off x="377575" y="456622"/>
            <a:ext cx="8105099" cy="50960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imes New Roman"/>
              <a:buNone/>
            </a:pPr>
            <a:r>
              <a:rPr lang="en-US" sz="4800" b="1" i="0" u="none" strike="noStrike" cap="none" dirty="0">
                <a:solidFill>
                  <a:schemeClr val="dk1"/>
                </a:solidFill>
                <a:latin typeface="Calibri" pitchFamily="34" charset="0"/>
                <a:ea typeface="Times New Roman"/>
                <a:cs typeface="Times New Roman"/>
                <a:sym typeface="Times New Roman"/>
              </a:rPr>
              <a:t>BDSM</a:t>
            </a:r>
            <a:r>
              <a:rPr lang="en-US" sz="4000" b="1" i="0" u="none" strike="noStrike" cap="none" dirty="0">
                <a:solidFill>
                  <a:schemeClr val="dk1"/>
                </a:solidFill>
                <a:latin typeface="Calibri" pitchFamily="34" charset="0"/>
                <a:ea typeface="Times New Roman"/>
                <a:cs typeface="Times New Roman"/>
                <a:sym typeface="Times New Roman"/>
              </a:rPr>
              <a:t> </a:t>
            </a:r>
            <a:r>
              <a:rPr lang="en-US" sz="3200" b="0" i="1" u="none" strike="noStrike" cap="none" dirty="0">
                <a:solidFill>
                  <a:srgbClr val="4F4651"/>
                </a:solidFill>
                <a:latin typeface="Calibri" pitchFamily="34" charset="0"/>
                <a:ea typeface="Times New Roman"/>
                <a:cs typeface="Times New Roman"/>
                <a:sym typeface="Times New Roman"/>
              </a:rPr>
              <a:t>Relational Aspects</a:t>
            </a:r>
          </a:p>
          <a:p>
            <a:pPr marL="0" marR="0" lvl="0" indent="0" algn="l" rtl="0">
              <a:lnSpc>
                <a:spcPct val="100000"/>
              </a:lnSpc>
              <a:spcBef>
                <a:spcPts val="0"/>
              </a:spcBef>
              <a:spcAft>
                <a:spcPts val="0"/>
              </a:spcAft>
              <a:buClr>
                <a:schemeClr val="lt1"/>
              </a:buClr>
              <a:buSzPct val="25000"/>
              <a:buFont typeface="Times New Roman"/>
              <a:buNone/>
            </a:pPr>
            <a:r>
              <a:rPr lang="en-US" sz="3200" b="0" i="0" u="none" strike="noStrike" cap="none" dirty="0">
                <a:solidFill>
                  <a:schemeClr val="lt1"/>
                </a:solidFill>
                <a:latin typeface="Calibri" pitchFamily="34" charset="0"/>
                <a:ea typeface="Times New Roman"/>
                <a:cs typeface="Times New Roman"/>
                <a:sym typeface="Times New Roman"/>
              </a:rPr>
              <a:t>       	</a:t>
            </a:r>
          </a:p>
          <a:p>
            <a:pPr marL="0" marR="0" lvl="0" indent="0" algn="l" rtl="0">
              <a:lnSpc>
                <a:spcPct val="100000"/>
              </a:lnSpc>
              <a:spcBef>
                <a:spcPts val="0"/>
              </a:spcBef>
              <a:spcAft>
                <a:spcPts val="0"/>
              </a:spcAft>
              <a:buClr>
                <a:schemeClr val="lt1"/>
              </a:buClr>
              <a:buSzPct val="25000"/>
              <a:buFont typeface="Times New Roman"/>
              <a:buNone/>
            </a:pPr>
            <a:r>
              <a:rPr lang="en-US" sz="2400" b="0" i="0" u="none" strike="noStrike" cap="none" dirty="0">
                <a:solidFill>
                  <a:schemeClr val="lt1"/>
                </a:solidFill>
                <a:latin typeface="Times New Roman"/>
                <a:ea typeface="Times New Roman"/>
                <a:cs typeface="Times New Roman"/>
                <a:sym typeface="Times New Roman"/>
              </a:rPr>
              <a:t>		</a:t>
            </a:r>
            <a:r>
              <a:rPr lang="en-US" sz="2400" b="1" i="0" u="none" strike="noStrike" cap="none" dirty="0">
                <a:latin typeface="Calibri" pitchFamily="34" charset="0"/>
                <a:ea typeface="Times New Roman"/>
                <a:cs typeface="Times New Roman"/>
                <a:sym typeface="Times New Roman"/>
              </a:rPr>
              <a:t>Long-term relationships</a:t>
            </a:r>
          </a:p>
          <a:p>
            <a:pPr marL="0" marR="0" lvl="0" indent="0" algn="l" rtl="0">
              <a:lnSpc>
                <a:spcPct val="100000"/>
              </a:lnSpc>
              <a:spcBef>
                <a:spcPts val="0"/>
              </a:spcBef>
              <a:spcAft>
                <a:spcPts val="0"/>
              </a:spcAft>
              <a:buClr>
                <a:srgbClr val="1C4587"/>
              </a:buClr>
              <a:buSzPct val="25000"/>
              <a:buFont typeface="Times New Roman"/>
              <a:buNone/>
            </a:pPr>
            <a:r>
              <a:rPr lang="en-US" sz="2400" b="1" i="0" u="none" strike="noStrike" cap="none" dirty="0">
                <a:latin typeface="Calibri" pitchFamily="34" charset="0"/>
                <a:ea typeface="Times New Roman"/>
                <a:cs typeface="Times New Roman"/>
                <a:sym typeface="Times New Roman"/>
              </a:rPr>
              <a:t>		Casual dating relationships</a:t>
            </a:r>
          </a:p>
          <a:p>
            <a:pPr marL="0" marR="0" lvl="0" indent="0" algn="l" rtl="0">
              <a:lnSpc>
                <a:spcPct val="100000"/>
              </a:lnSpc>
              <a:spcBef>
                <a:spcPts val="0"/>
              </a:spcBef>
              <a:spcAft>
                <a:spcPts val="0"/>
              </a:spcAft>
              <a:buClr>
                <a:srgbClr val="1C4587"/>
              </a:buClr>
              <a:buSzPct val="25000"/>
              <a:buFont typeface="Times New Roman"/>
              <a:buNone/>
            </a:pPr>
            <a:r>
              <a:rPr lang="en-US" sz="2400" b="1" i="0" u="none" strike="noStrike" cap="none" dirty="0">
                <a:latin typeface="Calibri" pitchFamily="34" charset="0"/>
                <a:ea typeface="Times New Roman"/>
                <a:cs typeface="Times New Roman"/>
                <a:sym typeface="Times New Roman"/>
              </a:rPr>
              <a:t>		Acquaintances/Friends</a:t>
            </a:r>
          </a:p>
          <a:p>
            <a:pPr marL="0" marR="0" lvl="0" indent="0" algn="l" rtl="0">
              <a:lnSpc>
                <a:spcPct val="100000"/>
              </a:lnSpc>
              <a:spcBef>
                <a:spcPts val="0"/>
              </a:spcBef>
              <a:spcAft>
                <a:spcPts val="0"/>
              </a:spcAft>
              <a:buClr>
                <a:srgbClr val="1C4587"/>
              </a:buClr>
              <a:buSzPct val="25000"/>
              <a:buFont typeface="Times New Roman"/>
              <a:buNone/>
            </a:pPr>
            <a:r>
              <a:rPr lang="en-US" sz="2400" b="1" i="0" u="none" strike="noStrike" cap="none" dirty="0">
                <a:latin typeface="Calibri" pitchFamily="34" charset="0"/>
                <a:ea typeface="Times New Roman"/>
                <a:cs typeface="Times New Roman"/>
                <a:sym typeface="Times New Roman"/>
              </a:rPr>
              <a:t>		Strangers (pick-up play)</a:t>
            </a:r>
          </a:p>
          <a:p>
            <a:pPr marL="0" marR="0" lvl="0" indent="0" algn="l" rtl="0">
              <a:lnSpc>
                <a:spcPct val="100000"/>
              </a:lnSpc>
              <a:spcBef>
                <a:spcPts val="0"/>
              </a:spcBef>
              <a:spcAft>
                <a:spcPts val="0"/>
              </a:spcAft>
              <a:buClr>
                <a:srgbClr val="000000"/>
              </a:buClr>
              <a:buFont typeface="Arial"/>
              <a:buNone/>
            </a:pPr>
            <a:endParaRPr sz="2400" b="1" i="0" u="none" strike="noStrike" cap="none" dirty="0">
              <a:latin typeface="Calibri" pitchFamily="34" charset="0"/>
              <a:ea typeface="Times New Roman"/>
              <a:cs typeface="Times New Roman"/>
              <a:sym typeface="Times New Roman"/>
            </a:endParaRPr>
          </a:p>
          <a:p>
            <a:pPr marL="0" marR="0" lvl="0" indent="0" algn="l" rtl="0">
              <a:lnSpc>
                <a:spcPct val="100000"/>
              </a:lnSpc>
              <a:spcBef>
                <a:spcPts val="0"/>
              </a:spcBef>
              <a:spcAft>
                <a:spcPts val="0"/>
              </a:spcAft>
              <a:buClr>
                <a:srgbClr val="1C4587"/>
              </a:buClr>
              <a:buSzPct val="25000"/>
              <a:buFont typeface="Times New Roman"/>
              <a:buNone/>
            </a:pPr>
            <a:r>
              <a:rPr lang="en-US" sz="2400" b="1" i="0" u="none" strike="noStrike" cap="none" dirty="0">
                <a:latin typeface="Calibri" pitchFamily="34" charset="0"/>
                <a:ea typeface="Times New Roman"/>
                <a:cs typeface="Times New Roman"/>
                <a:sym typeface="Times New Roman"/>
              </a:rPr>
              <a:t>Violence can occur in ANY of these variations</a:t>
            </a:r>
          </a:p>
          <a:p>
            <a:pPr marL="0" marR="0" lvl="0" indent="0" algn="l" rtl="0">
              <a:lnSpc>
                <a:spcPct val="100000"/>
              </a:lnSpc>
              <a:spcBef>
                <a:spcPts val="0"/>
              </a:spcBef>
              <a:spcAft>
                <a:spcPts val="0"/>
              </a:spcAft>
              <a:buClr>
                <a:srgbClr val="000000"/>
              </a:buClr>
              <a:buFont typeface="Arial"/>
              <a:buNone/>
            </a:pPr>
            <a:endParaRPr sz="2400" b="1" i="0" u="none" strike="noStrike" cap="none" dirty="0">
              <a:latin typeface="Calibri" pitchFamily="34" charset="0"/>
              <a:ea typeface="Times New Roman"/>
              <a:cs typeface="Times New Roman"/>
              <a:sym typeface="Times New Roman"/>
            </a:endParaRPr>
          </a:p>
          <a:p>
            <a:pPr marL="0" marR="0" lvl="0" indent="457200" algn="r" rtl="0">
              <a:lnSpc>
                <a:spcPct val="100000"/>
              </a:lnSpc>
              <a:spcBef>
                <a:spcPts val="0"/>
              </a:spcBef>
              <a:spcAft>
                <a:spcPts val="0"/>
              </a:spcAft>
              <a:buClr>
                <a:srgbClr val="1C4587"/>
              </a:buClr>
              <a:buSzPct val="25000"/>
              <a:buFont typeface="Times New Roman"/>
              <a:buNone/>
            </a:pPr>
            <a:r>
              <a:rPr lang="en-US" sz="2400" i="0" u="none" strike="noStrike" cap="none" dirty="0" smtClean="0">
                <a:latin typeface="Calibri" pitchFamily="34" charset="0"/>
                <a:ea typeface="Times New Roman"/>
                <a:cs typeface="Times New Roman"/>
                <a:sym typeface="Times New Roman"/>
              </a:rPr>
              <a:t>NCSF </a:t>
            </a:r>
            <a:r>
              <a:rPr lang="en-US" sz="2400" i="0" u="none" strike="noStrike" cap="none" dirty="0">
                <a:latin typeface="Calibri" pitchFamily="34" charset="0"/>
                <a:ea typeface="Times New Roman"/>
                <a:cs typeface="Times New Roman"/>
                <a:sym typeface="Times New Roman"/>
              </a:rPr>
              <a:t>Consent Violations </a:t>
            </a:r>
            <a:r>
              <a:rPr lang="en-US" sz="2400" i="0" u="none" strike="noStrike" cap="none" dirty="0" smtClean="0">
                <a:latin typeface="Calibri" pitchFamily="34" charset="0"/>
                <a:ea typeface="Times New Roman"/>
                <a:cs typeface="Times New Roman"/>
                <a:sym typeface="Times New Roman"/>
              </a:rPr>
              <a:t>Survey (2014</a:t>
            </a:r>
            <a:r>
              <a:rPr lang="en-US" sz="2400" i="0" u="none" strike="noStrike" cap="none" dirty="0">
                <a:latin typeface="Calibri" pitchFamily="34" charset="0"/>
                <a:ea typeface="Times New Roman"/>
                <a:cs typeface="Times New Roman"/>
                <a:sym typeface="Times New Roman"/>
              </a:rPr>
              <a:t>)</a:t>
            </a:r>
          </a:p>
          <a:p>
            <a:pPr marL="0" marR="0" lvl="0" indent="457200" algn="l" rtl="0">
              <a:lnSpc>
                <a:spcPct val="100000"/>
              </a:lnSpc>
              <a:spcBef>
                <a:spcPts val="0"/>
              </a:spcBef>
              <a:spcAft>
                <a:spcPts val="0"/>
              </a:spcAft>
              <a:buClr>
                <a:srgbClr val="000000"/>
              </a:buClr>
              <a:buFont typeface="Arial"/>
              <a:buNone/>
            </a:pPr>
            <a:endParaRPr sz="1400" b="0" i="0" u="none" strike="noStrike" cap="none" dirty="0">
              <a:solidFill>
                <a:srgbClr val="4F4651"/>
              </a:solidFill>
              <a:latin typeface="Arial"/>
              <a:ea typeface="Arial"/>
              <a:cs typeface="Arial"/>
              <a:sym typeface="Arial"/>
            </a:endParaRPr>
          </a:p>
        </p:txBody>
      </p:sp>
      <p:sp>
        <p:nvSpPr>
          <p:cNvPr id="236" name="Shape 236"/>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19</a:t>
            </a:fld>
            <a:endParaRPr lang="en-US" sz="1300" b="0" i="0" u="none" strike="noStrike" cap="none" dirty="0">
              <a:solidFill>
                <a:schemeClr val="dk1"/>
              </a:solidFill>
              <a:latin typeface="Arial"/>
              <a:ea typeface="Arial"/>
              <a:cs typeface="Arial"/>
              <a:sym typeface="Arial"/>
            </a:endParaRP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773584"/>
            <a:ext cx="2286000" cy="1076944"/>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Shape 69"/>
          <p:cNvSpPr txBox="1">
            <a:spLocks noGrp="1"/>
          </p:cNvSpPr>
          <p:nvPr>
            <p:ph type="ctrTitle"/>
          </p:nvPr>
        </p:nvSpPr>
        <p:spPr>
          <a:xfrm>
            <a:off x="685800" y="1828800"/>
            <a:ext cx="7772400" cy="1833899"/>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6000" b="1" i="0" u="none" strike="noStrike" cap="none" dirty="0" smtClean="0">
                <a:solidFill>
                  <a:srgbClr val="000000"/>
                </a:solidFill>
                <a:latin typeface="+mn-lt"/>
                <a:ea typeface="Times New Roman"/>
                <a:cs typeface="Times New Roman"/>
                <a:sym typeface="Times New Roman"/>
              </a:rPr>
              <a:t>BDSM and Intimate Partner Violence</a:t>
            </a:r>
            <a:endParaRPr lang="en-US" sz="6000" b="1" i="0" u="none" strike="noStrike" cap="none" dirty="0">
              <a:solidFill>
                <a:srgbClr val="000000"/>
              </a:solidFill>
              <a:latin typeface="+mn-lt"/>
              <a:ea typeface="Times New Roman"/>
              <a:cs typeface="Times New Roman"/>
              <a:sym typeface="Times New Roman"/>
            </a:endParaRPr>
          </a:p>
        </p:txBody>
      </p:sp>
      <p:sp>
        <p:nvSpPr>
          <p:cNvPr id="70" name="Shape 70"/>
          <p:cNvSpPr txBox="1"/>
          <p:nvPr/>
        </p:nvSpPr>
        <p:spPr>
          <a:xfrm>
            <a:off x="1143000" y="4037585"/>
            <a:ext cx="7162800" cy="495069"/>
          </a:xfrm>
          <a:prstGeom prst="rect">
            <a:avLst/>
          </a:prstGeom>
          <a:noFill/>
          <a:ln>
            <a:noFill/>
          </a:ln>
        </p:spPr>
        <p:txBody>
          <a:bodyPr lIns="91425" tIns="45700" rIns="91425" bIns="45700" anchor="t" anchorCtr="0">
            <a:noAutofit/>
          </a:bodyPr>
          <a:lstStyle/>
          <a:p>
            <a:pPr>
              <a:buClr>
                <a:srgbClr val="1C4587"/>
              </a:buClr>
              <a:buSzPct val="25000"/>
              <a:buFont typeface="Times New Roman"/>
              <a:buNone/>
            </a:pPr>
            <a:r>
              <a:rPr lang="en-US" sz="2400" b="0" i="0" u="none" strike="noStrike" cap="none" dirty="0">
                <a:ea typeface="Times New Roman"/>
                <a:cs typeface="Times New Roman"/>
                <a:sym typeface="Times New Roman"/>
              </a:rPr>
              <a:t>Developed by Susan Wright &amp; Ashley </a:t>
            </a:r>
            <a:r>
              <a:rPr lang="en-US" sz="2400" b="0" i="0" u="none" strike="noStrike" cap="none" dirty="0" smtClean="0">
                <a:ea typeface="Times New Roman"/>
                <a:cs typeface="Times New Roman"/>
                <a:sym typeface="Times New Roman"/>
              </a:rPr>
              <a:t>Haymond, 2016</a:t>
            </a:r>
            <a:endParaRPr lang="en-US" sz="2400" b="0" i="0" u="none" strike="noStrike" cap="none" dirty="0">
              <a:ea typeface="Times New Roman"/>
              <a:cs typeface="Times New Roman"/>
              <a:sym typeface="Times New Roman"/>
            </a:endParaRPr>
          </a:p>
          <a:p>
            <a:pPr marL="0" marR="0" lvl="0" indent="0" algn="l" rtl="0">
              <a:lnSpc>
                <a:spcPct val="100000"/>
              </a:lnSpc>
              <a:spcBef>
                <a:spcPts val="0"/>
              </a:spcBef>
              <a:spcAft>
                <a:spcPts val="0"/>
              </a:spcAft>
              <a:buClr>
                <a:srgbClr val="000000"/>
              </a:buClr>
              <a:buFont typeface="Arial"/>
              <a:buNone/>
            </a:pPr>
            <a:endParaRPr lang="en-US" sz="1800" b="0" i="0" u="none" strike="noStrike" cap="none" dirty="0">
              <a:solidFill>
                <a:srgbClr val="1C4587"/>
              </a:solidFill>
              <a:latin typeface="Times New Roman"/>
              <a:ea typeface="Times New Roman"/>
              <a:cs typeface="Times New Roman"/>
              <a:sym typeface="Times New Roman"/>
            </a:endParaRPr>
          </a:p>
        </p:txBody>
      </p:sp>
      <p:pic>
        <p:nvPicPr>
          <p:cNvPr id="71" name="Shape 71"/>
          <p:cNvPicPr preferRelativeResize="0"/>
          <p:nvPr/>
        </p:nvPicPr>
        <p:blipFill rotWithShape="1">
          <a:blip r:embed="rId3" cstate="print">
            <a:alphaModFix/>
          </a:blip>
          <a:srcRect/>
          <a:stretch/>
        </p:blipFill>
        <p:spPr>
          <a:xfrm>
            <a:off x="3371850" y="609600"/>
            <a:ext cx="2400300" cy="923924"/>
          </a:xfrm>
          <a:prstGeom prst="rect">
            <a:avLst/>
          </a:prstGeom>
          <a:noFill/>
          <a:ln>
            <a:noFill/>
          </a:ln>
        </p:spPr>
      </p:pic>
      <p:sp>
        <p:nvSpPr>
          <p:cNvPr id="72" name="Shape 72"/>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2</a:t>
            </a:fld>
            <a:endParaRPr lang="en-US" sz="1300" b="0" i="0" u="none" strike="noStrike" cap="none" dirty="0">
              <a:solidFill>
                <a:schemeClr val="dk1"/>
              </a:solidFill>
              <a:latin typeface="Arial"/>
              <a:ea typeface="Arial"/>
              <a:cs typeface="Arial"/>
              <a:sym typeface="Arial"/>
            </a:endParaRPr>
          </a:p>
        </p:txBody>
      </p:sp>
      <p:pic>
        <p:nvPicPr>
          <p:cNvPr id="6" name="Picture 2" descr="B:\Clients\AASECT (011)\310 - Annual Conference\2016 Puerto Rico\Conference Objectives, Theme &amp; Logo\AASECT Logo - AB.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0" y="5611450"/>
            <a:ext cx="2514600" cy="1239077"/>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Shape 242"/>
          <p:cNvSpPr/>
          <p:nvPr/>
        </p:nvSpPr>
        <p:spPr>
          <a:xfrm>
            <a:off x="377575" y="456622"/>
            <a:ext cx="8105099" cy="50960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imes New Roman"/>
              <a:buNone/>
            </a:pPr>
            <a:r>
              <a:rPr lang="en-US" sz="4800" b="1" i="0" u="none" strike="noStrike" cap="none" dirty="0">
                <a:solidFill>
                  <a:schemeClr val="dk1"/>
                </a:solidFill>
                <a:latin typeface="Calibri" pitchFamily="34" charset="0"/>
                <a:ea typeface="Times New Roman"/>
                <a:cs typeface="Times New Roman"/>
                <a:sym typeface="Times New Roman"/>
              </a:rPr>
              <a:t>BDSM </a:t>
            </a:r>
            <a:r>
              <a:rPr lang="en-US" sz="3600" b="0" i="1" u="none" strike="noStrike" cap="none" dirty="0">
                <a:solidFill>
                  <a:srgbClr val="4F4651"/>
                </a:solidFill>
                <a:latin typeface="Calibri" pitchFamily="34" charset="0"/>
                <a:ea typeface="Times New Roman"/>
                <a:cs typeface="Times New Roman"/>
                <a:sym typeface="Times New Roman"/>
              </a:rPr>
              <a:t>A wide range of locations</a:t>
            </a:r>
          </a:p>
          <a:p>
            <a:pPr marL="0" marR="0" lvl="0" indent="0" algn="l" rtl="0">
              <a:lnSpc>
                <a:spcPct val="100000"/>
              </a:lnSpc>
              <a:spcBef>
                <a:spcPts val="0"/>
              </a:spcBef>
              <a:spcAft>
                <a:spcPts val="0"/>
              </a:spcAft>
              <a:buClr>
                <a:schemeClr val="lt1"/>
              </a:buClr>
              <a:buSzPct val="25000"/>
              <a:buFont typeface="Times New Roman"/>
              <a:buNone/>
            </a:pPr>
            <a:r>
              <a:rPr lang="en-US" sz="2200" b="0" i="0" u="none" strike="noStrike" cap="none" dirty="0">
                <a:solidFill>
                  <a:schemeClr val="lt1"/>
                </a:solidFill>
                <a:latin typeface="Times New Roman"/>
                <a:ea typeface="Times New Roman"/>
                <a:cs typeface="Times New Roman"/>
                <a:sym typeface="Times New Roman"/>
              </a:rPr>
              <a:t>  </a:t>
            </a:r>
            <a:r>
              <a:rPr lang="en-US" sz="2400" b="0" i="0" u="none" strike="noStrike" cap="none" dirty="0">
                <a:solidFill>
                  <a:schemeClr val="lt1"/>
                </a:solidFill>
                <a:latin typeface="Times New Roman"/>
                <a:ea typeface="Times New Roman"/>
                <a:cs typeface="Times New Roman"/>
                <a:sym typeface="Times New Roman"/>
              </a:rPr>
              <a:t>     	</a:t>
            </a:r>
          </a:p>
          <a:p>
            <a:pPr marL="457200" marR="0" lvl="0" indent="457200" algn="l" rtl="0">
              <a:lnSpc>
                <a:spcPct val="100000"/>
              </a:lnSpc>
              <a:spcBef>
                <a:spcPts val="0"/>
              </a:spcBef>
              <a:spcAft>
                <a:spcPts val="0"/>
              </a:spcAft>
              <a:buClr>
                <a:srgbClr val="1C4587"/>
              </a:buClr>
              <a:buSzPct val="25000"/>
              <a:buFont typeface="Times New Roman"/>
              <a:buNone/>
            </a:pPr>
            <a:r>
              <a:rPr lang="en-US" sz="2400" b="1" i="0" u="none" strike="noStrike" cap="none" dirty="0">
                <a:latin typeface="Calibri" pitchFamily="34" charset="0"/>
                <a:ea typeface="Times New Roman"/>
                <a:cs typeface="Times New Roman"/>
                <a:sym typeface="Times New Roman"/>
              </a:rPr>
              <a:t>In the home </a:t>
            </a:r>
          </a:p>
          <a:p>
            <a:pPr marL="457200" marR="0" lvl="0" indent="457200" algn="l" rtl="0">
              <a:lnSpc>
                <a:spcPct val="100000"/>
              </a:lnSpc>
              <a:spcBef>
                <a:spcPts val="0"/>
              </a:spcBef>
              <a:spcAft>
                <a:spcPts val="0"/>
              </a:spcAft>
              <a:buClr>
                <a:srgbClr val="1C4587"/>
              </a:buClr>
              <a:buSzPct val="25000"/>
              <a:buFont typeface="Times New Roman"/>
              <a:buNone/>
            </a:pPr>
            <a:r>
              <a:rPr lang="en-US" sz="2400" b="1" i="0" u="none" strike="noStrike" cap="none" dirty="0">
                <a:latin typeface="Calibri" pitchFamily="34" charset="0"/>
                <a:ea typeface="Times New Roman"/>
                <a:cs typeface="Times New Roman"/>
                <a:sym typeface="Times New Roman"/>
              </a:rPr>
              <a:t>Private Parties</a:t>
            </a:r>
          </a:p>
          <a:p>
            <a:pPr marL="457200" marR="0" lvl="0" indent="457200" algn="l" rtl="0">
              <a:lnSpc>
                <a:spcPct val="100000"/>
              </a:lnSpc>
              <a:spcBef>
                <a:spcPts val="0"/>
              </a:spcBef>
              <a:spcAft>
                <a:spcPts val="0"/>
              </a:spcAft>
              <a:buClr>
                <a:srgbClr val="1C4587"/>
              </a:buClr>
              <a:buSzPct val="25000"/>
              <a:buFont typeface="Times New Roman"/>
              <a:buNone/>
            </a:pPr>
            <a:r>
              <a:rPr lang="en-US" sz="2400" b="1" i="0" u="none" strike="noStrike" cap="none" dirty="0">
                <a:latin typeface="Calibri" pitchFamily="34" charset="0"/>
                <a:ea typeface="Times New Roman"/>
                <a:cs typeface="Times New Roman"/>
                <a:sym typeface="Times New Roman"/>
              </a:rPr>
              <a:t>Semi-public </a:t>
            </a:r>
            <a:r>
              <a:rPr lang="en-US" sz="2400" b="1" dirty="0">
                <a:latin typeface="Calibri" pitchFamily="34" charset="0"/>
                <a:ea typeface="Times New Roman"/>
                <a:cs typeface="Times New Roman"/>
                <a:sym typeface="Times New Roman"/>
              </a:rPr>
              <a:t>p</a:t>
            </a:r>
            <a:r>
              <a:rPr lang="en-US" sz="2400" b="1" i="0" u="none" strike="noStrike" cap="none" dirty="0">
                <a:latin typeface="Calibri" pitchFamily="34" charset="0"/>
                <a:ea typeface="Times New Roman"/>
                <a:cs typeface="Times New Roman"/>
                <a:sym typeface="Times New Roman"/>
              </a:rPr>
              <a:t>lay spaces (Dungeons)</a:t>
            </a:r>
          </a:p>
          <a:p>
            <a:pPr marL="457200" marR="0" lvl="0" indent="457200" algn="l" rtl="0">
              <a:lnSpc>
                <a:spcPct val="100000"/>
              </a:lnSpc>
              <a:spcBef>
                <a:spcPts val="0"/>
              </a:spcBef>
              <a:spcAft>
                <a:spcPts val="0"/>
              </a:spcAft>
              <a:buClr>
                <a:srgbClr val="1C4587"/>
              </a:buClr>
              <a:buSzPct val="25000"/>
              <a:buFont typeface="Times New Roman"/>
              <a:buNone/>
            </a:pPr>
            <a:r>
              <a:rPr lang="en-US" sz="2400" b="1" i="0" u="none" strike="noStrike" cap="none" dirty="0">
                <a:latin typeface="Calibri" pitchFamily="34" charset="0"/>
                <a:ea typeface="Times New Roman"/>
                <a:cs typeface="Times New Roman"/>
                <a:sym typeface="Times New Roman"/>
              </a:rPr>
              <a:t>Hotels </a:t>
            </a:r>
          </a:p>
          <a:p>
            <a:pPr marL="457200" marR="0" lvl="0" indent="457200" algn="l" rtl="0">
              <a:lnSpc>
                <a:spcPct val="100000"/>
              </a:lnSpc>
              <a:spcBef>
                <a:spcPts val="0"/>
              </a:spcBef>
              <a:spcAft>
                <a:spcPts val="0"/>
              </a:spcAft>
              <a:buClr>
                <a:srgbClr val="000000"/>
              </a:buClr>
              <a:buFont typeface="Arial"/>
              <a:buNone/>
            </a:pPr>
            <a:endParaRPr sz="2400" b="1" i="0" u="none" strike="noStrike" cap="none" dirty="0">
              <a:latin typeface="Calibri" pitchFamily="34" charset="0"/>
              <a:ea typeface="Times New Roman"/>
              <a:cs typeface="Times New Roman"/>
              <a:sym typeface="Times New Roman"/>
            </a:endParaRPr>
          </a:p>
          <a:p>
            <a:pPr marL="457200" marR="0" lvl="0" indent="0" algn="l" rtl="0">
              <a:lnSpc>
                <a:spcPct val="100000"/>
              </a:lnSpc>
              <a:spcBef>
                <a:spcPts val="0"/>
              </a:spcBef>
              <a:spcAft>
                <a:spcPts val="0"/>
              </a:spcAft>
              <a:buClr>
                <a:srgbClr val="1C4587"/>
              </a:buClr>
              <a:buSzPct val="25000"/>
              <a:buFont typeface="Times New Roman"/>
              <a:buNone/>
            </a:pPr>
            <a:r>
              <a:rPr lang="en-US" sz="2400" b="1" i="0" u="none" strike="noStrike" cap="none" dirty="0">
                <a:latin typeface="Calibri" pitchFamily="34" charset="0"/>
                <a:ea typeface="Times New Roman"/>
                <a:cs typeface="Times New Roman"/>
                <a:sym typeface="Times New Roman"/>
              </a:rPr>
              <a:t>Violence can occur in ANY of these locations</a:t>
            </a:r>
          </a:p>
          <a:p>
            <a:pPr marL="457200" marR="0" lvl="0" indent="0" algn="l" rtl="0">
              <a:lnSpc>
                <a:spcPct val="100000"/>
              </a:lnSpc>
              <a:spcBef>
                <a:spcPts val="0"/>
              </a:spcBef>
              <a:spcAft>
                <a:spcPts val="0"/>
              </a:spcAft>
              <a:buClr>
                <a:srgbClr val="000000"/>
              </a:buClr>
              <a:buFont typeface="Arial"/>
              <a:buNone/>
            </a:pPr>
            <a:endParaRPr sz="2400" b="1" i="0" u="none" strike="noStrike" cap="none" dirty="0">
              <a:latin typeface="Calibri" pitchFamily="34" charset="0"/>
              <a:ea typeface="Times New Roman"/>
              <a:cs typeface="Times New Roman"/>
              <a:sym typeface="Times New Roman"/>
            </a:endParaRPr>
          </a:p>
          <a:p>
            <a:pPr marL="457200" marR="0" lvl="0" indent="0" algn="r" rtl="0">
              <a:lnSpc>
                <a:spcPct val="100000"/>
              </a:lnSpc>
              <a:spcBef>
                <a:spcPts val="0"/>
              </a:spcBef>
              <a:spcAft>
                <a:spcPts val="0"/>
              </a:spcAft>
              <a:buClr>
                <a:srgbClr val="1C4587"/>
              </a:buClr>
              <a:buSzPct val="25000"/>
              <a:buFont typeface="Times New Roman"/>
              <a:buNone/>
            </a:pPr>
            <a:r>
              <a:rPr lang="en-US" sz="2400" i="0" u="none" strike="noStrike" cap="none" dirty="0" smtClean="0">
                <a:latin typeface="Calibri" pitchFamily="34" charset="0"/>
                <a:ea typeface="Times New Roman"/>
                <a:cs typeface="Times New Roman"/>
                <a:sym typeface="Times New Roman"/>
              </a:rPr>
              <a:t>NCSF </a:t>
            </a:r>
            <a:r>
              <a:rPr lang="en-US" sz="2400" i="0" u="none" strike="noStrike" cap="none" dirty="0">
                <a:latin typeface="Calibri" pitchFamily="34" charset="0"/>
                <a:ea typeface="Times New Roman"/>
                <a:cs typeface="Times New Roman"/>
                <a:sym typeface="Times New Roman"/>
              </a:rPr>
              <a:t>Consent Violations </a:t>
            </a:r>
            <a:r>
              <a:rPr lang="en-US" sz="2400" i="0" u="none" strike="noStrike" cap="none" dirty="0" smtClean="0">
                <a:latin typeface="Calibri" pitchFamily="34" charset="0"/>
                <a:ea typeface="Times New Roman"/>
                <a:cs typeface="Times New Roman"/>
                <a:sym typeface="Times New Roman"/>
              </a:rPr>
              <a:t>Survey (2014</a:t>
            </a:r>
            <a:r>
              <a:rPr lang="en-US" sz="2400" i="0" u="none" strike="noStrike" cap="none" dirty="0">
                <a:latin typeface="Calibri" pitchFamily="34" charset="0"/>
                <a:ea typeface="Times New Roman"/>
                <a:cs typeface="Times New Roman"/>
                <a:sym typeface="Times New Roman"/>
              </a:rPr>
              <a:t>)</a:t>
            </a:r>
          </a:p>
          <a:p>
            <a:pPr marL="0" marR="0" lvl="0" indent="457200" algn="l" rtl="0">
              <a:lnSpc>
                <a:spcPct val="100000"/>
              </a:lnSpc>
              <a:spcBef>
                <a:spcPts val="0"/>
              </a:spcBef>
              <a:spcAft>
                <a:spcPts val="0"/>
              </a:spcAft>
              <a:buClr>
                <a:srgbClr val="000000"/>
              </a:buClr>
              <a:buFont typeface="Arial"/>
              <a:buNone/>
            </a:pPr>
            <a:endParaRPr sz="2400" b="0" i="0" u="none" strike="noStrike" cap="none" dirty="0">
              <a:solidFill>
                <a:srgbClr val="FFFFFF"/>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1400" b="0" i="0" u="none" strike="noStrike" cap="none" dirty="0">
              <a:solidFill>
                <a:srgbClr val="4F4651"/>
              </a:solidFill>
              <a:latin typeface="Arial"/>
              <a:ea typeface="Arial"/>
              <a:cs typeface="Arial"/>
              <a:sym typeface="Arial"/>
            </a:endParaRPr>
          </a:p>
        </p:txBody>
      </p:sp>
      <p:sp>
        <p:nvSpPr>
          <p:cNvPr id="243" name="Shape 243"/>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20</a:t>
            </a:fld>
            <a:endParaRPr lang="en-US" sz="1300" b="0" i="0" u="none" strike="noStrike" cap="none" dirty="0">
              <a:solidFill>
                <a:schemeClr val="dk1"/>
              </a:solidFill>
              <a:latin typeface="Arial"/>
              <a:ea typeface="Arial"/>
              <a:cs typeface="Arial"/>
              <a:sym typeface="Arial"/>
            </a:endParaRP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737686"/>
            <a:ext cx="2362200" cy="1112841"/>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B:\Clients\AASECT (011)\310 - Annual Conference\2016 Puerto Rico\Conference Objectives, Theme &amp; Logo\AASECT Logo - AB.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5773584"/>
            <a:ext cx="2286000" cy="1076943"/>
          </a:xfrm>
          <a:prstGeom prst="rect">
            <a:avLst/>
          </a:prstGeom>
          <a:noFill/>
          <a:extLst>
            <a:ext uri="{909E8E84-426E-40DD-AFC4-6F175D3DCCD1}">
              <a14:hiddenFill xmlns="" xmlns:a14="http://schemas.microsoft.com/office/drawing/2010/main">
                <a:solidFill>
                  <a:srgbClr val="FFFFFF"/>
                </a:solidFill>
              </a14:hiddenFill>
            </a:ext>
          </a:extLst>
        </p:spPr>
      </p:pic>
      <p:pic>
        <p:nvPicPr>
          <p:cNvPr id="6" name="Content Placeholder 5"/>
          <p:cNvPicPr>
            <a:picLocks noGrp="1" noChangeAspect="1"/>
          </p:cNvPicPr>
          <p:nvPr>
            <p:ph idx="1"/>
          </p:nvPr>
        </p:nvPicPr>
        <p:blipFill>
          <a:blip r:embed="rId3" cstate="print"/>
          <a:stretch>
            <a:fillRect/>
          </a:stretch>
        </p:blipFill>
        <p:spPr>
          <a:xfrm>
            <a:off x="692991" y="381000"/>
            <a:ext cx="7758017" cy="4953000"/>
          </a:xfrm>
          <a:prstGeom prst="rect">
            <a:avLst/>
          </a:prstGeom>
        </p:spPr>
      </p:pic>
    </p:spTree>
    <p:extLst>
      <p:ext uri="{BB962C8B-B14F-4D97-AF65-F5344CB8AC3E}">
        <p14:creationId xmlns="" xmlns:p14="http://schemas.microsoft.com/office/powerpoint/2010/main" val="2369604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Shape 276"/>
          <p:cNvSpPr txBox="1">
            <a:spLocks noGrp="1"/>
          </p:cNvSpPr>
          <p:nvPr>
            <p:ph type="body" idx="1"/>
          </p:nvPr>
        </p:nvSpPr>
        <p:spPr>
          <a:xfrm>
            <a:off x="1602100" y="1171950"/>
            <a:ext cx="6096000" cy="3657600"/>
          </a:xfrm>
          <a:prstGeom prst="rect">
            <a:avLst/>
          </a:prstGeom>
          <a:noFill/>
          <a:ln>
            <a:noFill/>
          </a:ln>
        </p:spPr>
        <p:txBody>
          <a:bodyPr lIns="91425" tIns="91425" rIns="91425" bIns="91425" anchor="ctr" anchorCtr="0">
            <a:noAutofit/>
          </a:bodyPr>
          <a:lstStyle/>
          <a:p>
            <a:pPr marL="274320" marR="0" lvl="0" indent="-185420" algn="l" rtl="0">
              <a:lnSpc>
                <a:spcPct val="100000"/>
              </a:lnSpc>
              <a:spcBef>
                <a:spcPts val="0"/>
              </a:spcBef>
              <a:spcAft>
                <a:spcPts val="0"/>
              </a:spcAft>
              <a:buClr>
                <a:schemeClr val="lt1"/>
              </a:buClr>
              <a:buSzPct val="25000"/>
              <a:buFont typeface="Noto Symbol"/>
              <a:buNone/>
            </a:pPr>
            <a:r>
              <a:rPr lang="en-US" sz="2400" i="0" u="none" strike="noStrike" cap="none" dirty="0">
                <a:ea typeface="Times New Roman"/>
                <a:cs typeface="Times New Roman"/>
                <a:sym typeface="Times New Roman"/>
              </a:rPr>
              <a:t>The term </a:t>
            </a:r>
            <a:r>
              <a:rPr lang="en-US" sz="2400" b="1" i="0" u="none" strike="noStrike" cap="none" dirty="0">
                <a:ea typeface="Times New Roman"/>
                <a:cs typeface="Times New Roman"/>
                <a:sym typeface="Times New Roman"/>
              </a:rPr>
              <a:t>“scene” </a:t>
            </a:r>
            <a:r>
              <a:rPr lang="en-US" sz="2400" i="0" u="none" strike="noStrike" cap="none" dirty="0">
                <a:ea typeface="Times New Roman"/>
                <a:cs typeface="Times New Roman"/>
                <a:sym typeface="Times New Roman"/>
              </a:rPr>
              <a:t>refers to a session of BDSM activities, typically defined within a period of time.</a:t>
            </a:r>
            <a:r>
              <a:rPr lang="en-US" sz="2400" i="0" u="none" strike="noStrike" cap="none" dirty="0">
                <a:ea typeface="Calibri"/>
                <a:cs typeface="Calibri"/>
                <a:sym typeface="Calibri"/>
              </a:rPr>
              <a:t> </a:t>
            </a:r>
          </a:p>
          <a:p>
            <a:pPr marL="274320" marR="0" lvl="0" indent="-185420" algn="l" rtl="0">
              <a:lnSpc>
                <a:spcPct val="100000"/>
              </a:lnSpc>
              <a:spcBef>
                <a:spcPts val="0"/>
              </a:spcBef>
              <a:spcAft>
                <a:spcPts val="0"/>
              </a:spcAft>
              <a:buClr>
                <a:schemeClr val="lt1"/>
              </a:buClr>
              <a:buSzPct val="25000"/>
              <a:buFont typeface="Noto Symbol"/>
              <a:buNone/>
            </a:pPr>
            <a:endParaRPr sz="2400" i="0" u="none" strike="noStrike" cap="none" dirty="0">
              <a:ea typeface="Calibri"/>
              <a:cs typeface="Calibri"/>
              <a:sym typeface="Calibri"/>
            </a:endParaRPr>
          </a:p>
          <a:p>
            <a:pPr marL="92710" marR="0" lvl="0" indent="-3810" algn="l" rtl="0">
              <a:lnSpc>
                <a:spcPct val="100000"/>
              </a:lnSpc>
              <a:spcBef>
                <a:spcPts val="0"/>
              </a:spcBef>
              <a:spcAft>
                <a:spcPts val="0"/>
              </a:spcAft>
              <a:buClr>
                <a:schemeClr val="lt1"/>
              </a:buClr>
              <a:buSzPct val="25000"/>
              <a:buFont typeface="Noto Symbol"/>
              <a:buNone/>
            </a:pPr>
            <a:r>
              <a:rPr lang="en-US" sz="2400" i="0" u="none" strike="noStrike" cap="none" dirty="0">
                <a:ea typeface="Times New Roman"/>
                <a:cs typeface="Times New Roman"/>
                <a:sym typeface="Times New Roman"/>
              </a:rPr>
              <a:t>The </a:t>
            </a:r>
            <a:r>
              <a:rPr lang="en-US" sz="2400" b="1" i="0" u="none" strike="noStrike" cap="none" dirty="0">
                <a:ea typeface="Times New Roman"/>
                <a:cs typeface="Times New Roman"/>
                <a:sym typeface="Times New Roman"/>
              </a:rPr>
              <a:t>“Scene” </a:t>
            </a:r>
            <a:r>
              <a:rPr lang="en-US" sz="2400" i="0" u="none" strike="noStrike" cap="none" dirty="0">
                <a:ea typeface="Times New Roman"/>
                <a:cs typeface="Times New Roman"/>
                <a:sym typeface="Times New Roman"/>
              </a:rPr>
              <a:t>can also refer to the kink </a:t>
            </a:r>
          </a:p>
          <a:p>
            <a:pPr marL="92710" marR="0" lvl="0" indent="-3810" algn="l" rtl="0">
              <a:lnSpc>
                <a:spcPct val="100000"/>
              </a:lnSpc>
              <a:spcBef>
                <a:spcPts val="0"/>
              </a:spcBef>
              <a:spcAft>
                <a:spcPts val="0"/>
              </a:spcAft>
              <a:buClr>
                <a:schemeClr val="lt1"/>
              </a:buClr>
              <a:buSzPct val="25000"/>
              <a:buFont typeface="Noto Symbol"/>
              <a:buNone/>
            </a:pPr>
            <a:r>
              <a:rPr lang="en-US" sz="2400" i="0" u="none" strike="noStrike" cap="none" dirty="0">
                <a:ea typeface="Times New Roman"/>
                <a:cs typeface="Times New Roman"/>
                <a:sym typeface="Times New Roman"/>
              </a:rPr>
              <a:t>   subculture.</a:t>
            </a:r>
            <a:r>
              <a:rPr lang="en-US" sz="2400" i="0" u="none" strike="noStrike" cap="none" dirty="0">
                <a:ea typeface="Calibri"/>
                <a:cs typeface="Calibri"/>
                <a:sym typeface="Calibri"/>
              </a:rPr>
              <a:t> </a:t>
            </a:r>
          </a:p>
          <a:p>
            <a:pPr marL="92710" marR="0" lvl="0" indent="-3810" algn="l" rtl="0">
              <a:lnSpc>
                <a:spcPct val="100000"/>
              </a:lnSpc>
              <a:spcBef>
                <a:spcPts val="0"/>
              </a:spcBef>
              <a:spcAft>
                <a:spcPts val="0"/>
              </a:spcAft>
              <a:buClr>
                <a:schemeClr val="lt1"/>
              </a:buClr>
              <a:buSzPct val="25000"/>
              <a:buFont typeface="Noto Symbol"/>
              <a:buNone/>
            </a:pPr>
            <a:endParaRPr sz="2400" b="1" i="0" u="none" strike="noStrike" cap="none" dirty="0">
              <a:ea typeface="Calibri"/>
              <a:cs typeface="Calibri"/>
              <a:sym typeface="Calibri"/>
            </a:endParaRPr>
          </a:p>
          <a:p>
            <a:pPr marL="92710" marR="0" lvl="0" indent="-3810" algn="l" rtl="0">
              <a:lnSpc>
                <a:spcPct val="100000"/>
              </a:lnSpc>
              <a:spcBef>
                <a:spcPts val="0"/>
              </a:spcBef>
              <a:spcAft>
                <a:spcPts val="0"/>
              </a:spcAft>
              <a:buClr>
                <a:schemeClr val="lt1"/>
              </a:buClr>
              <a:buSzPct val="25000"/>
              <a:buFont typeface="Noto Symbol"/>
              <a:buNone/>
            </a:pPr>
            <a:r>
              <a:rPr lang="en-US" sz="2400" b="1" i="0" u="none" strike="noStrike" cap="none" dirty="0">
                <a:ea typeface="Times New Roman"/>
                <a:cs typeface="Times New Roman"/>
                <a:sym typeface="Times New Roman"/>
              </a:rPr>
              <a:t>“The Lifestyle” </a:t>
            </a:r>
            <a:r>
              <a:rPr lang="en-US" sz="2400" i="0" u="none" strike="noStrike" cap="none" dirty="0">
                <a:ea typeface="Times New Roman"/>
                <a:cs typeface="Times New Roman"/>
                <a:sym typeface="Times New Roman"/>
              </a:rPr>
              <a:t>is also used when kink is a</a:t>
            </a:r>
          </a:p>
          <a:p>
            <a:pPr marL="92710" marR="0" lvl="0" indent="-3810" algn="l" rtl="0">
              <a:lnSpc>
                <a:spcPct val="100000"/>
              </a:lnSpc>
              <a:spcBef>
                <a:spcPts val="0"/>
              </a:spcBef>
              <a:spcAft>
                <a:spcPts val="0"/>
              </a:spcAft>
              <a:buClr>
                <a:schemeClr val="lt1"/>
              </a:buClr>
              <a:buSzPct val="25000"/>
              <a:buFont typeface="Noto Symbol"/>
              <a:buNone/>
            </a:pPr>
            <a:r>
              <a:rPr lang="en-US" sz="2400" i="0" u="none" strike="noStrike" cap="none" dirty="0">
                <a:ea typeface="Times New Roman"/>
                <a:cs typeface="Times New Roman"/>
                <a:sym typeface="Times New Roman"/>
              </a:rPr>
              <a:t>   defining aspect of their relationship(s).</a:t>
            </a:r>
          </a:p>
        </p:txBody>
      </p:sp>
      <p:sp>
        <p:nvSpPr>
          <p:cNvPr id="277" name="Shape 277"/>
          <p:cNvSpPr txBox="1">
            <a:spLocks noGrp="1"/>
          </p:cNvSpPr>
          <p:nvPr>
            <p:ph type="title"/>
          </p:nvPr>
        </p:nvSpPr>
        <p:spPr>
          <a:xfrm>
            <a:off x="800100" y="381000"/>
            <a:ext cx="7543800" cy="914400"/>
          </a:xfrm>
          <a:prstGeom prst="rect">
            <a:avLst/>
          </a:prstGeom>
          <a:noFill/>
          <a:ln>
            <a:noFill/>
          </a:ln>
        </p:spPr>
        <p:txBody>
          <a:bodyPr lIns="91425" tIns="45700" rIns="91425" bIns="45700" anchor="b" anchorCtr="0">
            <a:noAutofit/>
          </a:bodyPr>
          <a:lstStyle/>
          <a:p>
            <a:pPr marL="0" marR="0" lvl="0" indent="0" rtl="0">
              <a:lnSpc>
                <a:spcPct val="100000"/>
              </a:lnSpc>
              <a:spcBef>
                <a:spcPts val="0"/>
              </a:spcBef>
              <a:spcAft>
                <a:spcPts val="0"/>
              </a:spcAft>
              <a:buClr>
                <a:schemeClr val="lt1"/>
              </a:buClr>
              <a:buSzPct val="25000"/>
              <a:buFont typeface="Times New Roman"/>
              <a:buNone/>
            </a:pPr>
            <a:r>
              <a:rPr lang="en-US" sz="4800" b="0" i="0" u="none" strike="noStrike" cap="none" dirty="0">
                <a:solidFill>
                  <a:srgbClr val="000000"/>
                </a:solidFill>
                <a:latin typeface="Calibri" pitchFamily="34" charset="0"/>
                <a:ea typeface="Times New Roman"/>
                <a:cs typeface="Times New Roman"/>
                <a:sym typeface="Times New Roman"/>
              </a:rPr>
              <a:t>BDSM Terms</a:t>
            </a: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665890"/>
            <a:ext cx="2514600" cy="1184637"/>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619233033"/>
      </p:ext>
    </p:extLst>
  </p:cSld>
  <p:clrMapOvr>
    <a:masterClrMapping/>
  </p:clrMapOvr>
  <p:transition spd="slow">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470025"/>
          </a:xfrm>
        </p:spPr>
        <p:txBody>
          <a:bodyPr>
            <a:normAutofit fontScale="90000"/>
          </a:bodyPr>
          <a:lstStyle/>
          <a:p>
            <a:pPr lvl="0"/>
            <a:r>
              <a:rPr lang="en-US" sz="5300" b="1" dirty="0" smtClean="0">
                <a:solidFill>
                  <a:schemeClr val="dk1"/>
                </a:solidFill>
                <a:latin typeface="+mn-lt"/>
                <a:ea typeface="Times New Roman"/>
                <a:cs typeface="Times New Roman"/>
                <a:sym typeface="Times New Roman"/>
              </a:rPr>
              <a:t>BDSM</a:t>
            </a:r>
            <a:r>
              <a:rPr lang="en-US" sz="4800" b="1" dirty="0" smtClean="0">
                <a:solidFill>
                  <a:schemeClr val="dk1"/>
                </a:solidFill>
                <a:latin typeface="+mn-lt"/>
                <a:ea typeface="Times New Roman"/>
                <a:cs typeface="Times New Roman"/>
                <a:sym typeface="Times New Roman"/>
              </a:rPr>
              <a:t> </a:t>
            </a:r>
            <a:r>
              <a:rPr lang="en-US" sz="4000" i="1" dirty="0" smtClean="0">
                <a:solidFill>
                  <a:srgbClr val="4F4651"/>
                </a:solidFill>
                <a:latin typeface="+mn-lt"/>
                <a:ea typeface="Times New Roman"/>
                <a:cs typeface="Times New Roman"/>
                <a:sym typeface="Times New Roman"/>
              </a:rPr>
              <a:t>A wide range of behaviors</a:t>
            </a:r>
            <a:r>
              <a:rPr lang="en-US" i="1" dirty="0" smtClean="0">
                <a:solidFill>
                  <a:srgbClr val="4F4651"/>
                </a:solidFill>
                <a:latin typeface="Times New Roman"/>
                <a:ea typeface="Times New Roman"/>
                <a:cs typeface="Times New Roman"/>
                <a:sym typeface="Times New Roman"/>
              </a:rPr>
              <a:t/>
            </a:r>
            <a:br>
              <a:rPr lang="en-US" i="1" dirty="0" smtClean="0">
                <a:solidFill>
                  <a:srgbClr val="4F4651"/>
                </a:solidFill>
                <a:latin typeface="Times New Roman"/>
                <a:ea typeface="Times New Roman"/>
                <a:cs typeface="Times New Roman"/>
                <a:sym typeface="Times New Roman"/>
              </a:rPr>
            </a:br>
            <a:endParaRPr lang="en-US" dirty="0"/>
          </a:p>
        </p:txBody>
      </p:sp>
      <p:sp>
        <p:nvSpPr>
          <p:cNvPr id="3" name="Subtitle 2"/>
          <p:cNvSpPr>
            <a:spLocks noGrp="1"/>
          </p:cNvSpPr>
          <p:nvPr>
            <p:ph type="subTitle" idx="1"/>
          </p:nvPr>
        </p:nvSpPr>
        <p:spPr>
          <a:xfrm>
            <a:off x="1371600" y="1752600"/>
            <a:ext cx="6400800" cy="3352800"/>
          </a:xfrm>
        </p:spPr>
        <p:txBody>
          <a:bodyPr>
            <a:normAutofit/>
          </a:bodyPr>
          <a:lstStyle/>
          <a:p>
            <a:pPr marL="457200" lvl="0" indent="457200" algn="l">
              <a:spcBef>
                <a:spcPts val="0"/>
              </a:spcBef>
              <a:buClr>
                <a:srgbClr val="1C4587"/>
              </a:buClr>
              <a:buSzPct val="25000"/>
            </a:pPr>
            <a:r>
              <a:rPr lang="en-US" sz="2800" b="1" dirty="0" smtClean="0">
                <a:solidFill>
                  <a:schemeClr val="tx1"/>
                </a:solidFill>
                <a:latin typeface="Calibri" pitchFamily="34" charset="0"/>
                <a:ea typeface="Times New Roman"/>
                <a:cs typeface="Times New Roman"/>
                <a:sym typeface="Times New Roman"/>
              </a:rPr>
              <a:t>Roleplay</a:t>
            </a:r>
          </a:p>
          <a:p>
            <a:pPr marL="457200" lvl="0" indent="457200" algn="l">
              <a:spcBef>
                <a:spcPts val="0"/>
              </a:spcBef>
              <a:buClr>
                <a:srgbClr val="1C4587"/>
              </a:buClr>
              <a:buSzPct val="25000"/>
            </a:pPr>
            <a:r>
              <a:rPr lang="en-US" sz="2800" b="1" dirty="0" smtClean="0">
                <a:solidFill>
                  <a:schemeClr val="tx1"/>
                </a:solidFill>
                <a:latin typeface="Calibri" pitchFamily="34" charset="0"/>
                <a:ea typeface="Times New Roman"/>
                <a:cs typeface="Times New Roman"/>
                <a:sym typeface="Times New Roman"/>
              </a:rPr>
              <a:t>Bondage </a:t>
            </a:r>
          </a:p>
          <a:p>
            <a:pPr marL="457200" lvl="0" indent="457200" algn="l">
              <a:spcBef>
                <a:spcPts val="0"/>
              </a:spcBef>
              <a:buClr>
                <a:srgbClr val="1C4587"/>
              </a:buClr>
              <a:buSzPct val="25000"/>
            </a:pPr>
            <a:r>
              <a:rPr lang="en-US" sz="2800" b="1" dirty="0" smtClean="0">
                <a:solidFill>
                  <a:schemeClr val="tx1"/>
                </a:solidFill>
                <a:latin typeface="Calibri" pitchFamily="34" charset="0"/>
                <a:ea typeface="Times New Roman"/>
                <a:cs typeface="Times New Roman"/>
                <a:sym typeface="Times New Roman"/>
              </a:rPr>
              <a:t>Sensation play </a:t>
            </a:r>
          </a:p>
          <a:p>
            <a:pPr marL="457200" lvl="0" indent="457200" algn="l">
              <a:spcBef>
                <a:spcPts val="0"/>
              </a:spcBef>
              <a:buClr>
                <a:srgbClr val="1C4587"/>
              </a:buClr>
              <a:buSzPct val="25000"/>
            </a:pPr>
            <a:r>
              <a:rPr lang="en-US" sz="2800" b="1" dirty="0" smtClean="0">
                <a:solidFill>
                  <a:schemeClr val="tx1"/>
                </a:solidFill>
                <a:latin typeface="Calibri" pitchFamily="34" charset="0"/>
                <a:ea typeface="Times New Roman"/>
                <a:cs typeface="Times New Roman"/>
                <a:sym typeface="Times New Roman"/>
              </a:rPr>
              <a:t>Impact play</a:t>
            </a:r>
          </a:p>
          <a:p>
            <a:pPr marL="457200" lvl="0" indent="457200" algn="l">
              <a:spcBef>
                <a:spcPts val="0"/>
              </a:spcBef>
              <a:buClr>
                <a:srgbClr val="1C4587"/>
              </a:buClr>
              <a:buSzPct val="25000"/>
            </a:pPr>
            <a:r>
              <a:rPr lang="en-US" sz="2800" b="1" dirty="0" smtClean="0">
                <a:solidFill>
                  <a:schemeClr val="tx1"/>
                </a:solidFill>
                <a:latin typeface="Calibri" pitchFamily="34" charset="0"/>
                <a:ea typeface="Times New Roman"/>
                <a:cs typeface="Times New Roman"/>
                <a:sym typeface="Times New Roman"/>
              </a:rPr>
              <a:t>Fetishes</a:t>
            </a:r>
          </a:p>
          <a:p>
            <a:pPr marL="457200" lvl="0" indent="457200" algn="l">
              <a:spcBef>
                <a:spcPts val="0"/>
              </a:spcBef>
              <a:buClr>
                <a:srgbClr val="1C4587"/>
              </a:buClr>
              <a:buSzPct val="25000"/>
            </a:pPr>
            <a:r>
              <a:rPr lang="en-US" sz="2800" b="1" dirty="0" smtClean="0">
                <a:solidFill>
                  <a:schemeClr val="tx1"/>
                </a:solidFill>
                <a:latin typeface="Calibri" pitchFamily="34" charset="0"/>
                <a:ea typeface="Times New Roman"/>
                <a:cs typeface="Times New Roman"/>
                <a:sym typeface="Times New Roman"/>
              </a:rPr>
              <a:t>Edge Play</a:t>
            </a:r>
          </a:p>
          <a:p>
            <a:pPr marL="457200" lvl="0" indent="457200" algn="l">
              <a:spcBef>
                <a:spcPts val="0"/>
              </a:spcBef>
              <a:buClr>
                <a:srgbClr val="1C4587"/>
              </a:buClr>
              <a:buSzPct val="25000"/>
            </a:pPr>
            <a:r>
              <a:rPr lang="en-US" sz="2800" b="1" dirty="0" smtClean="0">
                <a:solidFill>
                  <a:schemeClr val="tx1"/>
                </a:solidFill>
                <a:latin typeface="Calibri" pitchFamily="34" charset="0"/>
                <a:ea typeface="Times New Roman"/>
                <a:cs typeface="Times New Roman"/>
                <a:sym typeface="Times New Roman"/>
              </a:rPr>
              <a:t>Power exchange</a:t>
            </a:r>
            <a:endParaRPr lang="en-US" sz="2800" b="1" dirty="0">
              <a:solidFill>
                <a:schemeClr val="tx1"/>
              </a:solidFill>
              <a:latin typeface="Calibri" pitchFamily="34" charset="0"/>
            </a:endParaRPr>
          </a:p>
        </p:txBody>
      </p:sp>
      <p:pic>
        <p:nvPicPr>
          <p:cNvPr id="4" name="Picture 2" descr="B:\Clients\AASECT (011)\310 - Annual Conference\2016 Puerto Rico\Conference Objectives, Theme &amp; Logo\AASECT Logo - AB.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5701788"/>
            <a:ext cx="2438400" cy="1148739"/>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Shape 249"/>
          <p:cNvSpPr/>
          <p:nvPr/>
        </p:nvSpPr>
        <p:spPr>
          <a:xfrm>
            <a:off x="377575" y="456622"/>
            <a:ext cx="8105099" cy="5096099"/>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Times New Roman"/>
              <a:buNone/>
            </a:pPr>
            <a:r>
              <a:rPr lang="en-US" sz="4800" b="1" i="0" u="none" strike="noStrike" cap="none" dirty="0">
                <a:solidFill>
                  <a:schemeClr val="dk1"/>
                </a:solidFill>
                <a:latin typeface="Calibri" pitchFamily="34" charset="0"/>
                <a:ea typeface="Times New Roman"/>
                <a:cs typeface="Times New Roman"/>
                <a:sym typeface="Times New Roman"/>
              </a:rPr>
              <a:t>BDSM </a:t>
            </a:r>
            <a:r>
              <a:rPr lang="en-US" sz="3600" b="0" i="1" u="none" strike="noStrike" cap="none" dirty="0">
                <a:solidFill>
                  <a:srgbClr val="4F4651"/>
                </a:solidFill>
                <a:latin typeface="Calibri" pitchFamily="34" charset="0"/>
                <a:ea typeface="Times New Roman"/>
                <a:cs typeface="Times New Roman"/>
                <a:sym typeface="Times New Roman"/>
              </a:rPr>
              <a:t>Relationships</a:t>
            </a:r>
          </a:p>
          <a:p>
            <a:pPr marL="0" marR="0" lvl="0" indent="0" algn="l" rtl="0">
              <a:lnSpc>
                <a:spcPct val="100000"/>
              </a:lnSpc>
              <a:spcBef>
                <a:spcPts val="0"/>
              </a:spcBef>
              <a:spcAft>
                <a:spcPts val="0"/>
              </a:spcAft>
              <a:buClr>
                <a:schemeClr val="lt1"/>
              </a:buClr>
              <a:buSzPct val="25000"/>
              <a:buFont typeface="Times New Roman"/>
              <a:buNone/>
            </a:pPr>
            <a:r>
              <a:rPr lang="en-US" sz="2200" b="0" i="0" u="none" strike="noStrike" cap="none" dirty="0">
                <a:solidFill>
                  <a:schemeClr val="lt1"/>
                </a:solidFill>
                <a:latin typeface="Times New Roman"/>
                <a:ea typeface="Times New Roman"/>
                <a:cs typeface="Times New Roman"/>
                <a:sym typeface="Times New Roman"/>
              </a:rPr>
              <a:t>  </a:t>
            </a:r>
            <a:r>
              <a:rPr lang="en-US" sz="2400" b="0" i="0" u="none" strike="noStrike" cap="none" dirty="0">
                <a:solidFill>
                  <a:schemeClr val="lt1"/>
                </a:solidFill>
                <a:latin typeface="Times New Roman"/>
                <a:ea typeface="Times New Roman"/>
                <a:cs typeface="Times New Roman"/>
                <a:sym typeface="Times New Roman"/>
              </a:rPr>
              <a:t>     	</a:t>
            </a:r>
          </a:p>
          <a:p>
            <a:r>
              <a:rPr lang="en-US" sz="2400" dirty="0" smtClean="0"/>
              <a:t>Master/slave, 24/7, Mommy/</a:t>
            </a:r>
            <a:r>
              <a:rPr lang="en-US" sz="2400" dirty="0" err="1" smtClean="0"/>
              <a:t>boi</a:t>
            </a:r>
            <a:endParaRPr lang="en-US" sz="2400" dirty="0" smtClean="0"/>
          </a:p>
          <a:p>
            <a:endParaRPr lang="en-US" sz="2400" dirty="0"/>
          </a:p>
          <a:p>
            <a:r>
              <a:rPr lang="en-US" sz="2400" dirty="0" smtClean="0"/>
              <a:t>A </a:t>
            </a:r>
            <a:r>
              <a:rPr lang="en-US" sz="2400" dirty="0" smtClean="0"/>
              <a:t>power exchange relationship c</a:t>
            </a:r>
            <a:r>
              <a:rPr lang="en-US" sz="2400" dirty="0" smtClean="0"/>
              <a:t>an </a:t>
            </a:r>
            <a:r>
              <a:rPr lang="en-US" sz="2400" dirty="0"/>
              <a:t>be formal with a specific agreement called a “contract” in which one person consents to obey the other person and engage in certain BDSM activities</a:t>
            </a:r>
            <a:r>
              <a:rPr lang="en-US" sz="2400" dirty="0" smtClean="0"/>
              <a:t>.</a:t>
            </a:r>
          </a:p>
          <a:p>
            <a:endParaRPr lang="en-US" sz="2400" dirty="0"/>
          </a:p>
          <a:p>
            <a:r>
              <a:rPr lang="en-US" sz="2400" dirty="0"/>
              <a:t>The participants determine how this consent can be withdrawn if necessary. </a:t>
            </a:r>
            <a:endParaRPr sz="2400" b="0" i="0" u="none" strike="noStrike" cap="none" dirty="0">
              <a:solidFill>
                <a:srgbClr val="1C4587"/>
              </a:solidFill>
              <a:latin typeface="Calibri" pitchFamily="34" charset="0"/>
              <a:ea typeface="Times New Roman"/>
              <a:cs typeface="Times New Roman"/>
              <a:sym typeface="Times New Roman"/>
            </a:endParaRPr>
          </a:p>
          <a:p>
            <a:pPr marL="457200" marR="0" lvl="0" indent="0" algn="l" rtl="0">
              <a:lnSpc>
                <a:spcPct val="100000"/>
              </a:lnSpc>
              <a:spcBef>
                <a:spcPts val="0"/>
              </a:spcBef>
              <a:spcAft>
                <a:spcPts val="0"/>
              </a:spcAft>
              <a:buClr>
                <a:srgbClr val="000000"/>
              </a:buClr>
              <a:buFont typeface="Arial"/>
              <a:buNone/>
            </a:pPr>
            <a:endParaRPr sz="2400" b="0" i="0" u="none" strike="noStrike" cap="none" dirty="0">
              <a:solidFill>
                <a:srgbClr val="1C4587"/>
              </a:solidFill>
              <a:latin typeface="Calibri" pitchFamily="34" charset="0"/>
              <a:ea typeface="Times New Roman"/>
              <a:cs typeface="Times New Roman"/>
              <a:sym typeface="Times New Roman"/>
            </a:endParaRPr>
          </a:p>
          <a:p>
            <a:pPr marL="457200" marR="0" lvl="0" indent="0" algn="r" rtl="0">
              <a:lnSpc>
                <a:spcPct val="100000"/>
              </a:lnSpc>
              <a:spcBef>
                <a:spcPts val="0"/>
              </a:spcBef>
              <a:spcAft>
                <a:spcPts val="0"/>
              </a:spcAft>
              <a:buClr>
                <a:srgbClr val="1C4587"/>
              </a:buClr>
              <a:buSzPct val="25000"/>
              <a:buFont typeface="Times New Roman"/>
              <a:buNone/>
            </a:pPr>
            <a:r>
              <a:rPr lang="en-US" sz="2400" b="0" i="0" u="none" strike="noStrike" cap="none" dirty="0" smtClean="0">
                <a:latin typeface="Calibri" pitchFamily="34" charset="0"/>
                <a:ea typeface="Times New Roman"/>
                <a:cs typeface="Times New Roman"/>
                <a:sym typeface="Times New Roman"/>
              </a:rPr>
              <a:t>NCSF </a:t>
            </a:r>
            <a:r>
              <a:rPr lang="en-US" sz="2400" b="0" i="0" u="none" strike="noStrike" cap="none" dirty="0">
                <a:latin typeface="Calibri" pitchFamily="34" charset="0"/>
                <a:ea typeface="Times New Roman"/>
                <a:cs typeface="Times New Roman"/>
                <a:sym typeface="Times New Roman"/>
              </a:rPr>
              <a:t>Consent </a:t>
            </a:r>
            <a:r>
              <a:rPr lang="en-US" sz="2400" b="0" i="0" u="none" strike="noStrike" cap="none" dirty="0" smtClean="0">
                <a:latin typeface="Calibri" pitchFamily="34" charset="0"/>
                <a:ea typeface="Times New Roman"/>
                <a:cs typeface="Times New Roman"/>
                <a:sym typeface="Times New Roman"/>
              </a:rPr>
              <a:t>Statement (2012)</a:t>
            </a:r>
            <a:endParaRPr lang="en-US" sz="2400" b="0" i="0" u="none" strike="noStrike" cap="none" dirty="0">
              <a:latin typeface="Calibri" pitchFamily="34" charset="0"/>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2400" b="0" i="0" u="none" strike="noStrike" cap="none" dirty="0">
              <a:solidFill>
                <a:srgbClr val="1C4587"/>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2400" b="0" i="0" u="none" strike="noStrike" cap="none" dirty="0">
              <a:solidFill>
                <a:srgbClr val="1C4587"/>
              </a:solidFill>
              <a:latin typeface="Times New Roman"/>
              <a:ea typeface="Times New Roman"/>
              <a:cs typeface="Times New Roman"/>
              <a:sym typeface="Times New Roman"/>
            </a:endParaRPr>
          </a:p>
        </p:txBody>
      </p:sp>
      <p:sp>
        <p:nvSpPr>
          <p:cNvPr id="250" name="Shape 250"/>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24</a:t>
            </a:fld>
            <a:endParaRPr lang="en-US" sz="1300" b="0" i="0" u="none" strike="noStrike" cap="none" dirty="0">
              <a:solidFill>
                <a:schemeClr val="dk1"/>
              </a:solidFill>
              <a:latin typeface="Arial"/>
              <a:ea typeface="Arial"/>
              <a:cs typeface="Arial"/>
              <a:sym typeface="Arial"/>
            </a:endParaRP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594094"/>
            <a:ext cx="2667000" cy="1256434"/>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Shape 256"/>
          <p:cNvSpPr/>
          <p:nvPr/>
        </p:nvSpPr>
        <p:spPr>
          <a:xfrm>
            <a:off x="377575" y="456623"/>
            <a:ext cx="8105099" cy="4801178"/>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Times New Roman"/>
              <a:buNone/>
            </a:pPr>
            <a:r>
              <a:rPr lang="en-US" sz="4800" b="1" i="0" u="none" strike="noStrike" cap="none" dirty="0">
                <a:solidFill>
                  <a:schemeClr val="dk1"/>
                </a:solidFill>
                <a:latin typeface="Calibri" pitchFamily="34" charset="0"/>
                <a:ea typeface="Times New Roman"/>
                <a:cs typeface="Times New Roman"/>
                <a:sym typeface="Times New Roman"/>
              </a:rPr>
              <a:t>BDSM </a:t>
            </a:r>
            <a:r>
              <a:rPr lang="en-US" sz="3600" b="0" i="1" u="none" strike="noStrike" cap="none" dirty="0">
                <a:solidFill>
                  <a:srgbClr val="4F4651"/>
                </a:solidFill>
                <a:latin typeface="Calibri" pitchFamily="34" charset="0"/>
                <a:ea typeface="Times New Roman"/>
                <a:cs typeface="Times New Roman"/>
                <a:sym typeface="Times New Roman"/>
              </a:rPr>
              <a:t>Relationship goals</a:t>
            </a:r>
          </a:p>
          <a:p>
            <a:pPr marL="0" marR="0" lvl="0" indent="0" algn="l" rtl="0">
              <a:lnSpc>
                <a:spcPct val="100000"/>
              </a:lnSpc>
              <a:spcBef>
                <a:spcPts val="0"/>
              </a:spcBef>
              <a:spcAft>
                <a:spcPts val="0"/>
              </a:spcAft>
              <a:buClr>
                <a:schemeClr val="lt1"/>
              </a:buClr>
              <a:buSzPct val="25000"/>
              <a:buFont typeface="Times New Roman"/>
              <a:buNone/>
            </a:pPr>
            <a:r>
              <a:rPr lang="en-US" sz="2200" b="0" i="0" u="none" strike="noStrike" cap="none" dirty="0">
                <a:solidFill>
                  <a:schemeClr val="lt1"/>
                </a:solidFill>
                <a:latin typeface="Times New Roman"/>
                <a:ea typeface="Times New Roman"/>
                <a:cs typeface="Times New Roman"/>
                <a:sym typeface="Times New Roman"/>
              </a:rPr>
              <a:t>  </a:t>
            </a:r>
            <a:r>
              <a:rPr lang="en-US" sz="2400" b="0" i="0" u="none" strike="noStrike" cap="none" dirty="0">
                <a:solidFill>
                  <a:schemeClr val="lt1"/>
                </a:solidFill>
                <a:latin typeface="Times New Roman"/>
                <a:ea typeface="Times New Roman"/>
                <a:cs typeface="Times New Roman"/>
                <a:sym typeface="Times New Roman"/>
              </a:rPr>
              <a:t>     	</a:t>
            </a:r>
          </a:p>
          <a:p>
            <a:pPr marL="0" marR="0" lvl="0" indent="0" algn="ctr" rtl="0">
              <a:lnSpc>
                <a:spcPct val="115000"/>
              </a:lnSpc>
              <a:spcBef>
                <a:spcPts val="0"/>
              </a:spcBef>
              <a:spcAft>
                <a:spcPts val="0"/>
              </a:spcAft>
              <a:buClr>
                <a:srgbClr val="1C4587"/>
              </a:buClr>
              <a:buSzPct val="25000"/>
              <a:buFont typeface="Times New Roman"/>
              <a:buNone/>
            </a:pPr>
            <a:r>
              <a:rPr lang="en-US" sz="2400" i="0" u="none" strike="noStrike" cap="none" dirty="0">
                <a:latin typeface="Calibri" pitchFamily="34" charset="0"/>
                <a:ea typeface="Times New Roman"/>
                <a:cs typeface="Times New Roman"/>
                <a:sym typeface="Times New Roman"/>
              </a:rPr>
              <a:t>A power exchange relationship should nurture the physical and emotional needs of everyone involved. </a:t>
            </a:r>
            <a:endParaRPr lang="en-US" sz="2400" i="0" u="none" strike="noStrike" cap="none" dirty="0" smtClean="0">
              <a:latin typeface="Calibri" pitchFamily="34" charset="0"/>
              <a:ea typeface="Times New Roman"/>
              <a:cs typeface="Times New Roman"/>
              <a:sym typeface="Times New Roman"/>
            </a:endParaRPr>
          </a:p>
          <a:p>
            <a:pPr marL="0" marR="0" lvl="0" indent="0" algn="l" rtl="0">
              <a:lnSpc>
                <a:spcPct val="115000"/>
              </a:lnSpc>
              <a:spcBef>
                <a:spcPts val="0"/>
              </a:spcBef>
              <a:spcAft>
                <a:spcPts val="0"/>
              </a:spcAft>
              <a:buClr>
                <a:srgbClr val="000000"/>
              </a:buClr>
              <a:buFont typeface="Arial"/>
              <a:buNone/>
            </a:pPr>
            <a:endParaRPr sz="2400" b="1" i="0" u="none" strike="noStrike" cap="none" dirty="0">
              <a:solidFill>
                <a:srgbClr val="1C4587"/>
              </a:solidFill>
              <a:latin typeface="Calibri" pitchFamily="34" charset="0"/>
              <a:ea typeface="Times New Roman"/>
              <a:cs typeface="Times New Roman"/>
              <a:sym typeface="Times New Roman"/>
            </a:endParaRPr>
          </a:p>
          <a:p>
            <a:pPr marL="457200" marR="0" lvl="0" indent="0" algn="l" rtl="0">
              <a:lnSpc>
                <a:spcPct val="115000"/>
              </a:lnSpc>
              <a:spcBef>
                <a:spcPts val="0"/>
              </a:spcBef>
              <a:spcAft>
                <a:spcPts val="0"/>
              </a:spcAft>
              <a:buClr>
                <a:schemeClr val="dk1"/>
              </a:buClr>
              <a:buSzPct val="25000"/>
              <a:buFont typeface="Arial"/>
              <a:buNone/>
            </a:pPr>
            <a:r>
              <a:rPr lang="en-US" sz="2400" b="1" i="0" u="none" strike="noStrike" cap="none" dirty="0">
                <a:latin typeface="Calibri" pitchFamily="34" charset="0"/>
                <a:ea typeface="Times New Roman"/>
                <a:cs typeface="Times New Roman"/>
                <a:sym typeface="Times New Roman"/>
              </a:rPr>
              <a:t>Harm </a:t>
            </a:r>
            <a:r>
              <a:rPr lang="en-US" sz="2400" i="0" u="none" strike="noStrike" cap="none" dirty="0">
                <a:latin typeface="Calibri" pitchFamily="34" charset="0"/>
                <a:ea typeface="Times New Roman"/>
                <a:cs typeface="Times New Roman"/>
                <a:sym typeface="Times New Roman"/>
              </a:rPr>
              <a:t>causes lasting damage (whether physical, mental or spiritual) that impairs the ability to function and enjoy life </a:t>
            </a:r>
          </a:p>
          <a:p>
            <a:pPr marL="457200" marR="0" lvl="0" indent="0" algn="l" rtl="0">
              <a:lnSpc>
                <a:spcPct val="115000"/>
              </a:lnSpc>
              <a:spcBef>
                <a:spcPts val="0"/>
              </a:spcBef>
              <a:spcAft>
                <a:spcPts val="0"/>
              </a:spcAft>
              <a:buClr>
                <a:schemeClr val="dk1"/>
              </a:buClr>
              <a:buFont typeface="Arial"/>
              <a:buNone/>
            </a:pPr>
            <a:endParaRPr sz="2400" i="0" u="none" strike="noStrike" cap="none" dirty="0">
              <a:latin typeface="Calibri" pitchFamily="34" charset="0"/>
              <a:ea typeface="Times New Roman"/>
              <a:cs typeface="Times New Roman"/>
              <a:sym typeface="Times New Roman"/>
            </a:endParaRPr>
          </a:p>
          <a:p>
            <a:pPr marL="457200" marR="0" lvl="0" indent="0" algn="l" rtl="0">
              <a:lnSpc>
                <a:spcPct val="115000"/>
              </a:lnSpc>
              <a:spcBef>
                <a:spcPts val="0"/>
              </a:spcBef>
              <a:spcAft>
                <a:spcPts val="0"/>
              </a:spcAft>
              <a:buClr>
                <a:schemeClr val="dk1"/>
              </a:buClr>
              <a:buSzPct val="25000"/>
              <a:buFont typeface="Arial"/>
              <a:buNone/>
            </a:pPr>
            <a:r>
              <a:rPr lang="en-US" sz="2400" b="1" i="0" u="none" strike="noStrike" cap="none" dirty="0">
                <a:latin typeface="Calibri" pitchFamily="34" charset="0"/>
                <a:ea typeface="Times New Roman"/>
                <a:cs typeface="Times New Roman"/>
                <a:sym typeface="Times New Roman"/>
              </a:rPr>
              <a:t>Hurt</a:t>
            </a:r>
            <a:r>
              <a:rPr lang="en-US" sz="2400" i="0" u="none" strike="noStrike" cap="none" dirty="0">
                <a:latin typeface="Calibri" pitchFamily="34" charset="0"/>
                <a:ea typeface="Times New Roman"/>
                <a:cs typeface="Times New Roman"/>
                <a:sym typeface="Times New Roman"/>
              </a:rPr>
              <a:t> that is inflicted should ultimately bring fulfillment to those involved.</a:t>
            </a:r>
          </a:p>
          <a:p>
            <a:pPr marL="457200" marR="0" lvl="0" indent="0" algn="l" rtl="0">
              <a:lnSpc>
                <a:spcPct val="100000"/>
              </a:lnSpc>
              <a:spcBef>
                <a:spcPts val="0"/>
              </a:spcBef>
              <a:spcAft>
                <a:spcPts val="0"/>
              </a:spcAft>
              <a:buClr>
                <a:srgbClr val="000000"/>
              </a:buClr>
              <a:buFont typeface="Arial"/>
              <a:buNone/>
            </a:pPr>
            <a:endParaRPr sz="2400" b="0" i="0" u="none" strike="noStrike" cap="none" dirty="0">
              <a:solidFill>
                <a:srgbClr val="1C4587"/>
              </a:solidFill>
              <a:latin typeface="Times New Roman"/>
              <a:ea typeface="Times New Roman"/>
              <a:cs typeface="Times New Roman"/>
              <a:sym typeface="Times New Roman"/>
            </a:endParaRPr>
          </a:p>
          <a:p>
            <a:pPr marL="457200" marR="0" lvl="0" indent="457200" algn="l" rtl="0">
              <a:lnSpc>
                <a:spcPct val="100000"/>
              </a:lnSpc>
              <a:spcBef>
                <a:spcPts val="0"/>
              </a:spcBef>
              <a:spcAft>
                <a:spcPts val="0"/>
              </a:spcAft>
              <a:buClr>
                <a:srgbClr val="000000"/>
              </a:buClr>
              <a:buFont typeface="Arial"/>
              <a:buNone/>
            </a:pPr>
            <a:endParaRPr sz="2400" b="0" i="0" u="none" strike="noStrike" cap="none" dirty="0">
              <a:solidFill>
                <a:srgbClr val="1C4587"/>
              </a:solidFill>
              <a:latin typeface="Times New Roman"/>
              <a:ea typeface="Times New Roman"/>
              <a:cs typeface="Times New Roman"/>
              <a:sym typeface="Times New Roman"/>
            </a:endParaRPr>
          </a:p>
          <a:p>
            <a:pPr marL="1371600" marR="0" lvl="0" indent="457200" algn="l" rtl="0">
              <a:lnSpc>
                <a:spcPct val="100000"/>
              </a:lnSpc>
              <a:spcBef>
                <a:spcPts val="0"/>
              </a:spcBef>
              <a:spcAft>
                <a:spcPts val="0"/>
              </a:spcAft>
              <a:buClr>
                <a:srgbClr val="000000"/>
              </a:buClr>
              <a:buFont typeface="Arial"/>
              <a:buNone/>
            </a:pPr>
            <a:endParaRPr sz="2400" b="0" i="0" u="none" strike="noStrike" cap="none" dirty="0">
              <a:solidFill>
                <a:srgbClr val="1C4587"/>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2400" b="0" i="0" u="none" strike="noStrike" cap="none" dirty="0">
              <a:solidFill>
                <a:srgbClr val="1C4587"/>
              </a:solidFill>
              <a:latin typeface="Times New Roman"/>
              <a:ea typeface="Times New Roman"/>
              <a:cs typeface="Times New Roman"/>
              <a:sym typeface="Times New Roman"/>
            </a:endParaRPr>
          </a:p>
          <a:p>
            <a:pPr marL="0" marR="0" lvl="0" indent="457200" algn="l" rtl="0">
              <a:lnSpc>
                <a:spcPct val="100000"/>
              </a:lnSpc>
              <a:spcBef>
                <a:spcPts val="0"/>
              </a:spcBef>
              <a:spcAft>
                <a:spcPts val="0"/>
              </a:spcAft>
              <a:buClr>
                <a:srgbClr val="000000"/>
              </a:buClr>
              <a:buFont typeface="Arial"/>
              <a:buNone/>
            </a:pPr>
            <a:endParaRPr sz="2400" b="0" i="0" u="none" strike="noStrike" cap="none" dirty="0">
              <a:solidFill>
                <a:srgbClr val="1C4587"/>
              </a:solidFill>
              <a:latin typeface="Times New Roman"/>
              <a:ea typeface="Times New Roman"/>
              <a:cs typeface="Times New Roman"/>
              <a:sym typeface="Times New Roman"/>
            </a:endParaRPr>
          </a:p>
        </p:txBody>
      </p:sp>
      <p:sp>
        <p:nvSpPr>
          <p:cNvPr id="257" name="Shape 257"/>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25</a:t>
            </a:fld>
            <a:endParaRPr lang="en-US" sz="1300" b="0" i="0" u="none" strike="noStrike" cap="none" dirty="0">
              <a:solidFill>
                <a:schemeClr val="dk1"/>
              </a:solidFill>
              <a:latin typeface="Arial"/>
              <a:ea typeface="Arial"/>
              <a:cs typeface="Arial"/>
              <a:sym typeface="Arial"/>
            </a:endParaRP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665890"/>
            <a:ext cx="2514600" cy="1184637"/>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Shape 332"/>
          <p:cNvSpPr txBox="1">
            <a:spLocks noGrp="1"/>
          </p:cNvSpPr>
          <p:nvPr>
            <p:ph type="body" idx="1"/>
          </p:nvPr>
        </p:nvSpPr>
        <p:spPr>
          <a:xfrm>
            <a:off x="1778125" y="1313123"/>
            <a:ext cx="6096000" cy="3992400"/>
          </a:xfrm>
          <a:prstGeom prst="rect">
            <a:avLst/>
          </a:prstGeom>
          <a:noFill/>
          <a:ln>
            <a:noFill/>
          </a:ln>
        </p:spPr>
        <p:txBody>
          <a:bodyPr lIns="91425" tIns="91425" rIns="91425" bIns="91425" anchor="ctr" anchorCtr="0">
            <a:noAutofit/>
          </a:bodyPr>
          <a:lstStyle/>
          <a:p>
            <a:pPr marL="274320" marR="0" lvl="0" indent="-185420" algn="l" rtl="0">
              <a:lnSpc>
                <a:spcPct val="100000"/>
              </a:lnSpc>
              <a:spcBef>
                <a:spcPts val="0"/>
              </a:spcBef>
              <a:spcAft>
                <a:spcPts val="0"/>
              </a:spcAft>
              <a:buClr>
                <a:schemeClr val="lt1"/>
              </a:buClr>
              <a:buSzPct val="25000"/>
              <a:buFont typeface="Noto Symbol"/>
              <a:buNone/>
            </a:pPr>
            <a:r>
              <a:rPr lang="en-US" sz="2400" b="1" i="0" u="none" strike="noStrike" cap="none" dirty="0">
                <a:latin typeface="Times New Roman"/>
                <a:ea typeface="Times New Roman"/>
                <a:cs typeface="Times New Roman"/>
                <a:sym typeface="Times New Roman"/>
              </a:rPr>
              <a:t>	</a:t>
            </a:r>
            <a:r>
              <a:rPr lang="en-US" sz="3600" b="1" i="0" u="none" strike="noStrike" cap="none" dirty="0">
                <a:latin typeface="Calibri" pitchFamily="34" charset="0"/>
                <a:ea typeface="Times New Roman"/>
                <a:cs typeface="Times New Roman"/>
                <a:sym typeface="Times New Roman"/>
              </a:rPr>
              <a:t>Safeword:</a:t>
            </a:r>
            <a:r>
              <a:rPr lang="en-US" sz="3600" b="0" i="0" u="none" strike="noStrike" cap="none" dirty="0">
                <a:latin typeface="Calibri" pitchFamily="34" charset="0"/>
                <a:ea typeface="Times New Roman"/>
                <a:cs typeface="Times New Roman"/>
                <a:sym typeface="Times New Roman"/>
              </a:rPr>
              <a:t> </a:t>
            </a:r>
          </a:p>
          <a:p>
            <a:pPr marL="274320" marR="0" lvl="0" indent="-185420" algn="l" rtl="0">
              <a:lnSpc>
                <a:spcPct val="100000"/>
              </a:lnSpc>
              <a:spcBef>
                <a:spcPts val="0"/>
              </a:spcBef>
              <a:spcAft>
                <a:spcPts val="0"/>
              </a:spcAft>
              <a:buClr>
                <a:schemeClr val="lt1"/>
              </a:buClr>
              <a:buSzPct val="25000"/>
              <a:buFont typeface="Noto Symbol"/>
              <a:buNone/>
            </a:pPr>
            <a:endParaRPr sz="2400" b="0" i="0" u="none" strike="noStrike" cap="none" dirty="0">
              <a:solidFill>
                <a:srgbClr val="1C4587"/>
              </a:solidFill>
              <a:latin typeface="Calibri" pitchFamily="34" charset="0"/>
              <a:ea typeface="Times New Roman"/>
              <a:cs typeface="Times New Roman"/>
              <a:sym typeface="Times New Roman"/>
            </a:endParaRPr>
          </a:p>
          <a:p>
            <a:pPr marL="274320" marR="0" lvl="0" indent="-7620" algn="l" rtl="0">
              <a:lnSpc>
                <a:spcPct val="100000"/>
              </a:lnSpc>
              <a:spcBef>
                <a:spcPts val="0"/>
              </a:spcBef>
              <a:spcAft>
                <a:spcPts val="0"/>
              </a:spcAft>
              <a:buClr>
                <a:schemeClr val="lt1"/>
              </a:buClr>
              <a:buSzPct val="25000"/>
              <a:buFont typeface="Noto Symbol"/>
              <a:buNone/>
            </a:pPr>
            <a:r>
              <a:rPr lang="en-US" sz="2400" b="0" i="0" u="none" strike="noStrike" cap="none" dirty="0">
                <a:latin typeface="Calibri" pitchFamily="34" charset="0"/>
                <a:ea typeface="Times New Roman"/>
                <a:cs typeface="Times New Roman"/>
                <a:sym typeface="Times New Roman"/>
              </a:rPr>
              <a:t>An agreed upon word that they can use to stop an activity at any time.</a:t>
            </a:r>
            <a:endParaRPr lang="en-US" sz="2400" i="0" u="none" strike="noStrike" cap="none" dirty="0">
              <a:latin typeface="Calibri" pitchFamily="34" charset="0"/>
              <a:ea typeface="Times New Roman"/>
              <a:cs typeface="Times New Roman"/>
              <a:sym typeface="Times New Roman"/>
            </a:endParaRPr>
          </a:p>
          <a:p>
            <a:pPr marL="914400" lvl="1" indent="-381000">
              <a:buClr>
                <a:srgbClr val="1C4587"/>
              </a:buClr>
              <a:buSzPct val="100000"/>
              <a:buFont typeface="Times New Roman"/>
              <a:buChar char="●"/>
            </a:pPr>
            <a:r>
              <a:rPr lang="en-US" sz="2400" dirty="0" smtClean="0">
                <a:ea typeface="Times New Roman"/>
                <a:cs typeface="Times New Roman"/>
                <a:sym typeface="Times New Roman"/>
              </a:rPr>
              <a:t>Safeword</a:t>
            </a:r>
          </a:p>
          <a:p>
            <a:pPr marL="914400" lvl="1" indent="-381000">
              <a:buClr>
                <a:srgbClr val="1C4587"/>
              </a:buClr>
              <a:buSzPct val="100000"/>
              <a:buFont typeface="Times New Roman"/>
              <a:buChar char="●"/>
            </a:pPr>
            <a:r>
              <a:rPr lang="en-US" sz="2400" b="1" dirty="0" smtClean="0">
                <a:ln>
                  <a:solidFill>
                    <a:schemeClr val="tx1"/>
                  </a:solidFill>
                </a:ln>
                <a:solidFill>
                  <a:srgbClr val="FF0000"/>
                </a:solidFill>
                <a:latin typeface="Calibri" pitchFamily="34" charset="0"/>
                <a:ea typeface="Times New Roman"/>
                <a:cs typeface="Times New Roman"/>
                <a:sym typeface="Times New Roman"/>
              </a:rPr>
              <a:t>Red, </a:t>
            </a:r>
            <a:r>
              <a:rPr lang="en-US" sz="2400" b="1" dirty="0" smtClean="0">
                <a:ln>
                  <a:solidFill>
                    <a:schemeClr val="tx1"/>
                  </a:solidFill>
                </a:ln>
                <a:solidFill>
                  <a:srgbClr val="FFFF00"/>
                </a:solidFill>
                <a:latin typeface="Calibri" pitchFamily="34" charset="0"/>
                <a:ea typeface="Times New Roman"/>
                <a:cs typeface="Times New Roman"/>
                <a:sym typeface="Times New Roman"/>
              </a:rPr>
              <a:t>Yellow, </a:t>
            </a:r>
            <a:r>
              <a:rPr lang="en-US" sz="2400" b="1" dirty="0" smtClean="0">
                <a:ln>
                  <a:solidFill>
                    <a:schemeClr val="tx1"/>
                  </a:solidFill>
                </a:ln>
                <a:solidFill>
                  <a:srgbClr val="00B050"/>
                </a:solidFill>
                <a:latin typeface="Calibri" pitchFamily="34" charset="0"/>
                <a:ea typeface="Times New Roman"/>
                <a:cs typeface="Times New Roman"/>
                <a:sym typeface="Times New Roman"/>
              </a:rPr>
              <a:t>Green</a:t>
            </a:r>
            <a:endParaRPr lang="en-US" sz="2400" b="1" dirty="0" smtClean="0">
              <a:ln>
                <a:solidFill>
                  <a:schemeClr val="tx1"/>
                </a:solidFill>
              </a:ln>
              <a:solidFill>
                <a:srgbClr val="FFFF00"/>
              </a:solidFill>
              <a:latin typeface="Calibri" pitchFamily="34" charset="0"/>
              <a:ea typeface="Times New Roman"/>
              <a:cs typeface="Times New Roman"/>
              <a:sym typeface="Times New Roman"/>
            </a:endParaRPr>
          </a:p>
          <a:p>
            <a:pPr marL="914400" lvl="1" indent="-381000">
              <a:buClr>
                <a:srgbClr val="1C4587"/>
              </a:buClr>
              <a:buSzPct val="100000"/>
              <a:buFont typeface="Times New Roman"/>
              <a:buChar char="●"/>
            </a:pPr>
            <a:r>
              <a:rPr lang="en-US" sz="2400" dirty="0" smtClean="0">
                <a:latin typeface="Calibri" pitchFamily="34" charset="0"/>
                <a:ea typeface="Times New Roman"/>
                <a:cs typeface="Times New Roman"/>
                <a:sym typeface="Times New Roman"/>
              </a:rPr>
              <a:t>Safe signal - r</a:t>
            </a:r>
            <a:r>
              <a:rPr lang="en-US" sz="2400" b="0" i="0" u="none" strike="noStrike" cap="none" dirty="0" smtClean="0">
                <a:latin typeface="Calibri" pitchFamily="34" charset="0"/>
                <a:ea typeface="Times New Roman"/>
                <a:cs typeface="Times New Roman"/>
                <a:sym typeface="Times New Roman"/>
              </a:rPr>
              <a:t>equired </a:t>
            </a:r>
            <a:r>
              <a:rPr lang="en-US" sz="2400" b="0" i="0" u="none" strike="noStrike" cap="none" dirty="0">
                <a:latin typeface="Calibri" pitchFamily="34" charset="0"/>
                <a:ea typeface="Times New Roman"/>
                <a:cs typeface="Times New Roman"/>
                <a:sym typeface="Times New Roman"/>
              </a:rPr>
              <a:t>when using a gag.</a:t>
            </a:r>
          </a:p>
          <a:p>
            <a:pPr marL="274320" marR="0" lvl="0" indent="-185420" algn="l" rtl="0">
              <a:lnSpc>
                <a:spcPct val="100000"/>
              </a:lnSpc>
              <a:spcBef>
                <a:spcPts val="0"/>
              </a:spcBef>
              <a:spcAft>
                <a:spcPts val="0"/>
              </a:spcAft>
              <a:buClr>
                <a:schemeClr val="lt1"/>
              </a:buClr>
              <a:buSzPct val="25000"/>
              <a:buFont typeface="Noto Symbol"/>
              <a:buNone/>
            </a:pPr>
            <a:endParaRPr sz="2400" b="0" i="0" u="none" strike="noStrike" cap="none" dirty="0">
              <a:solidFill>
                <a:srgbClr val="1C4587"/>
              </a:solidFill>
              <a:latin typeface="Times New Roman"/>
              <a:ea typeface="Times New Roman"/>
              <a:cs typeface="Times New Roman"/>
              <a:sym typeface="Times New Roman"/>
            </a:endParaRP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629992"/>
            <a:ext cx="2590800" cy="1220536"/>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Shape 283"/>
          <p:cNvSpPr txBox="1">
            <a:spLocks noGrp="1"/>
          </p:cNvSpPr>
          <p:nvPr>
            <p:ph type="body" idx="1"/>
          </p:nvPr>
        </p:nvSpPr>
        <p:spPr>
          <a:xfrm>
            <a:off x="2057400" y="1371600"/>
            <a:ext cx="6096000" cy="3657600"/>
          </a:xfrm>
          <a:prstGeom prst="rect">
            <a:avLst/>
          </a:prstGeom>
          <a:noFill/>
          <a:ln>
            <a:noFill/>
          </a:ln>
        </p:spPr>
        <p:txBody>
          <a:bodyPr lIns="91425" tIns="91425" rIns="91425" bIns="91425" anchor="ctr" anchorCtr="0">
            <a:noAutofit/>
          </a:bodyPr>
          <a:lstStyle/>
          <a:p>
            <a:pPr marL="274320" marR="0" lvl="0" indent="-185420" algn="l" rtl="0">
              <a:lnSpc>
                <a:spcPct val="100000"/>
              </a:lnSpc>
              <a:spcBef>
                <a:spcPts val="0"/>
              </a:spcBef>
              <a:spcAft>
                <a:spcPts val="0"/>
              </a:spcAft>
              <a:buClr>
                <a:schemeClr val="lt1"/>
              </a:buClr>
              <a:buSzPct val="25000"/>
              <a:buFont typeface="Noto Symbol"/>
              <a:buNone/>
            </a:pPr>
            <a:r>
              <a:rPr lang="en-US" sz="2400" b="1" i="0" u="none" strike="noStrike" cap="none" dirty="0">
                <a:latin typeface="Calibri" pitchFamily="34" charset="0"/>
                <a:ea typeface="Times New Roman"/>
                <a:cs typeface="Times New Roman"/>
                <a:sym typeface="Times New Roman"/>
              </a:rPr>
              <a:t>	Aftercare: </a:t>
            </a:r>
          </a:p>
          <a:p>
            <a:pPr marL="274320" marR="0" lvl="0" indent="-185420" algn="l" rtl="0">
              <a:lnSpc>
                <a:spcPct val="100000"/>
              </a:lnSpc>
              <a:spcBef>
                <a:spcPts val="0"/>
              </a:spcBef>
              <a:spcAft>
                <a:spcPts val="0"/>
              </a:spcAft>
              <a:buClr>
                <a:schemeClr val="lt1"/>
              </a:buClr>
              <a:buSzPct val="25000"/>
              <a:buFont typeface="Noto Symbol"/>
              <a:buNone/>
            </a:pPr>
            <a:endParaRPr sz="2400" b="0" i="0" u="none" strike="noStrike" cap="none" dirty="0">
              <a:solidFill>
                <a:srgbClr val="1C4587"/>
              </a:solidFill>
              <a:latin typeface="Calibri" pitchFamily="34" charset="0"/>
              <a:ea typeface="Times New Roman"/>
              <a:cs typeface="Times New Roman"/>
              <a:sym typeface="Times New Roman"/>
            </a:endParaRPr>
          </a:p>
          <a:p>
            <a:pPr marL="274320" marR="0" lvl="0" indent="-7620" algn="l" rtl="0">
              <a:lnSpc>
                <a:spcPct val="100000"/>
              </a:lnSpc>
              <a:spcBef>
                <a:spcPts val="0"/>
              </a:spcBef>
              <a:spcAft>
                <a:spcPts val="0"/>
              </a:spcAft>
              <a:buClr>
                <a:schemeClr val="lt1"/>
              </a:buClr>
              <a:buSzPct val="25000"/>
              <a:buFont typeface="Noto Symbol"/>
              <a:buNone/>
            </a:pPr>
            <a:r>
              <a:rPr lang="en-US" sz="2400" b="0" i="0" u="none" strike="noStrike" cap="none" dirty="0">
                <a:latin typeface="Calibri" pitchFamily="34" charset="0"/>
                <a:ea typeface="Times New Roman"/>
                <a:cs typeface="Times New Roman"/>
                <a:sym typeface="Times New Roman"/>
              </a:rPr>
              <a:t>Emotional and physical care after a scene. Usually in reference to a top taking care of a bottom but sometimes the reverse. </a:t>
            </a:r>
          </a:p>
          <a:p>
            <a:pPr marL="274320" marR="0" lvl="0" indent="-7620" algn="l" rtl="0">
              <a:lnSpc>
                <a:spcPct val="100000"/>
              </a:lnSpc>
              <a:spcBef>
                <a:spcPts val="0"/>
              </a:spcBef>
              <a:spcAft>
                <a:spcPts val="0"/>
              </a:spcAft>
              <a:buClr>
                <a:schemeClr val="lt1"/>
              </a:buClr>
              <a:buSzPct val="25000"/>
              <a:buFont typeface="Noto Symbol"/>
              <a:buNone/>
            </a:pPr>
            <a:endParaRPr sz="2400" b="0" i="0" u="none" strike="noStrike" cap="none" dirty="0">
              <a:latin typeface="Calibri" pitchFamily="34" charset="0"/>
              <a:ea typeface="Times New Roman"/>
              <a:cs typeface="Times New Roman"/>
              <a:sym typeface="Times New Roman"/>
            </a:endParaRPr>
          </a:p>
          <a:p>
            <a:pPr marL="274320" marR="0" lvl="0" indent="-7620" algn="l" rtl="0">
              <a:lnSpc>
                <a:spcPct val="100000"/>
              </a:lnSpc>
              <a:spcBef>
                <a:spcPts val="0"/>
              </a:spcBef>
              <a:spcAft>
                <a:spcPts val="0"/>
              </a:spcAft>
              <a:buClr>
                <a:schemeClr val="lt1"/>
              </a:buClr>
              <a:buSzPct val="25000"/>
              <a:buFont typeface="Noto Symbol"/>
              <a:buNone/>
            </a:pPr>
            <a:r>
              <a:rPr lang="en-US" sz="2400" b="0" i="0" u="none" strike="noStrike" cap="none" dirty="0">
                <a:latin typeface="Calibri" pitchFamily="34" charset="0"/>
                <a:ea typeface="Times New Roman"/>
                <a:cs typeface="Times New Roman"/>
                <a:sym typeface="Times New Roman"/>
              </a:rPr>
              <a:t>Aftercare often includes touching base with a play partner the next day.</a:t>
            </a: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629992"/>
            <a:ext cx="2590800" cy="122053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541344997"/>
      </p:ext>
    </p:extLst>
  </p:cSld>
  <p:clrMapOvr>
    <a:masterClrMapping/>
  </p:clrMapOvr>
  <p:transition spd="slow">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Shape 304"/>
          <p:cNvSpPr txBox="1">
            <a:spLocks noGrp="1"/>
          </p:cNvSpPr>
          <p:nvPr>
            <p:ph type="body" idx="1"/>
          </p:nvPr>
        </p:nvSpPr>
        <p:spPr>
          <a:xfrm>
            <a:off x="1524000" y="1524000"/>
            <a:ext cx="6096000" cy="3506398"/>
          </a:xfrm>
          <a:prstGeom prst="rect">
            <a:avLst/>
          </a:prstGeom>
          <a:noFill/>
          <a:ln>
            <a:noFill/>
          </a:ln>
        </p:spPr>
        <p:txBody>
          <a:bodyPr lIns="91425" tIns="91425" rIns="91425" bIns="91425" anchor="ctr" anchorCtr="0">
            <a:noAutofit/>
          </a:bodyPr>
          <a:lstStyle/>
          <a:p>
            <a:pPr marL="274320" marR="0" lvl="0" indent="-185420" algn="l" rtl="0">
              <a:lnSpc>
                <a:spcPct val="100000"/>
              </a:lnSpc>
              <a:spcBef>
                <a:spcPts val="0"/>
              </a:spcBef>
              <a:spcAft>
                <a:spcPts val="0"/>
              </a:spcAft>
              <a:buClr>
                <a:schemeClr val="dk1"/>
              </a:buClr>
              <a:buSzPct val="25000"/>
              <a:buFont typeface="Arial"/>
              <a:buNone/>
            </a:pPr>
            <a:r>
              <a:rPr lang="en-US" sz="2400" b="1" i="0" u="none" strike="noStrike" cap="none" dirty="0">
                <a:ea typeface="Times New Roman"/>
                <a:cs typeface="Times New Roman"/>
                <a:sym typeface="Times New Roman"/>
              </a:rPr>
              <a:t>  Sub-space:</a:t>
            </a:r>
          </a:p>
          <a:p>
            <a:pPr marL="274320" marR="0" lvl="0" indent="-185420" algn="l" rtl="0">
              <a:lnSpc>
                <a:spcPct val="100000"/>
              </a:lnSpc>
              <a:spcBef>
                <a:spcPts val="0"/>
              </a:spcBef>
              <a:spcAft>
                <a:spcPts val="0"/>
              </a:spcAft>
              <a:buClr>
                <a:schemeClr val="dk1"/>
              </a:buClr>
              <a:buSzPct val="25000"/>
              <a:buFont typeface="Arial"/>
              <a:buNone/>
            </a:pPr>
            <a:r>
              <a:rPr lang="en-US" sz="2400" b="0" i="0" u="none" strike="noStrike" cap="none" dirty="0">
                <a:solidFill>
                  <a:srgbClr val="1C4587"/>
                </a:solidFill>
                <a:ea typeface="Times New Roman"/>
                <a:cs typeface="Times New Roman"/>
                <a:sym typeface="Times New Roman"/>
              </a:rPr>
              <a:t> </a:t>
            </a:r>
          </a:p>
          <a:p>
            <a:pPr marL="274320" marR="0" lvl="0" indent="-7620" algn="l" rtl="0">
              <a:lnSpc>
                <a:spcPct val="100000"/>
              </a:lnSpc>
              <a:spcBef>
                <a:spcPts val="0"/>
              </a:spcBef>
              <a:spcAft>
                <a:spcPts val="0"/>
              </a:spcAft>
              <a:buClr>
                <a:schemeClr val="lt1"/>
              </a:buClr>
              <a:buSzPct val="25000"/>
              <a:buFont typeface="Noto Symbol"/>
              <a:buNone/>
            </a:pPr>
            <a:r>
              <a:rPr lang="en-US" sz="2400" b="0" i="0" u="none" strike="noStrike" cap="none" dirty="0">
                <a:ea typeface="Times New Roman"/>
                <a:cs typeface="Times New Roman"/>
                <a:sym typeface="Times New Roman"/>
              </a:rPr>
              <a:t>Subspace is a trance-like state induced by the</a:t>
            </a:r>
          </a:p>
          <a:p>
            <a:pPr marL="274320" marR="0" lvl="0" indent="-7620" algn="l" rtl="0">
              <a:lnSpc>
                <a:spcPct val="100000"/>
              </a:lnSpc>
              <a:spcBef>
                <a:spcPts val="0"/>
              </a:spcBef>
              <a:spcAft>
                <a:spcPts val="0"/>
              </a:spcAft>
              <a:buClr>
                <a:schemeClr val="lt1"/>
              </a:buClr>
              <a:buSzPct val="25000"/>
              <a:buFont typeface="Noto Symbol"/>
              <a:buNone/>
            </a:pPr>
            <a:r>
              <a:rPr lang="en-US" sz="2400" b="0" i="0" u="none" strike="noStrike" cap="none" dirty="0">
                <a:ea typeface="Times New Roman"/>
                <a:cs typeface="Times New Roman"/>
                <a:sym typeface="Times New Roman"/>
              </a:rPr>
              <a:t>body’s endorphins. They are released in response to pain, pleasure, or other intense sensations. </a:t>
            </a:r>
          </a:p>
          <a:p>
            <a:pPr marL="274320" marR="0" lvl="0" indent="-185420" algn="l" rtl="0">
              <a:lnSpc>
                <a:spcPct val="100000"/>
              </a:lnSpc>
              <a:spcBef>
                <a:spcPts val="0"/>
              </a:spcBef>
              <a:spcAft>
                <a:spcPts val="0"/>
              </a:spcAft>
              <a:buClr>
                <a:schemeClr val="lt1"/>
              </a:buClr>
              <a:buSzPct val="25000"/>
              <a:buFont typeface="Noto Symbol"/>
              <a:buNone/>
            </a:pPr>
            <a:endParaRPr sz="2400" b="0" i="0" u="none" strike="noStrike" cap="none" dirty="0">
              <a:solidFill>
                <a:srgbClr val="1C4587"/>
              </a:solidFill>
              <a:latin typeface="Times New Roman"/>
              <a:ea typeface="Times New Roman"/>
              <a:cs typeface="Times New Roman"/>
              <a:sym typeface="Times New Roman"/>
            </a:endParaRP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629992"/>
            <a:ext cx="2590800" cy="1220536"/>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sp>
        <p:nvSpPr>
          <p:cNvPr id="345" name="Shape 345"/>
          <p:cNvSpPr txBox="1">
            <a:spLocks noGrp="1"/>
          </p:cNvSpPr>
          <p:nvPr>
            <p:ph type="body" idx="1"/>
          </p:nvPr>
        </p:nvSpPr>
        <p:spPr>
          <a:xfrm>
            <a:off x="1639325" y="2056425"/>
            <a:ext cx="6405899" cy="3055498"/>
          </a:xfrm>
          <a:prstGeom prst="rect">
            <a:avLst/>
          </a:prstGeom>
          <a:noFill/>
          <a:ln>
            <a:noFill/>
          </a:ln>
        </p:spPr>
        <p:txBody>
          <a:bodyPr lIns="91425" tIns="91425" rIns="91425" bIns="91425" anchor="ctr" anchorCtr="0">
            <a:noAutofit/>
          </a:bodyPr>
          <a:lstStyle/>
          <a:p>
            <a:pPr marL="731520" marR="0" lvl="0" indent="-185419" algn="l" rtl="0">
              <a:lnSpc>
                <a:spcPct val="100000"/>
              </a:lnSpc>
              <a:spcBef>
                <a:spcPts val="0"/>
              </a:spcBef>
              <a:spcAft>
                <a:spcPts val="0"/>
              </a:spcAft>
              <a:buClr>
                <a:schemeClr val="lt1"/>
              </a:buClr>
              <a:buSzPct val="25000"/>
              <a:buFont typeface="Noto Symbol"/>
              <a:buNone/>
            </a:pPr>
            <a:r>
              <a:rPr lang="en-US" sz="2400" b="1" i="0" u="none" strike="noStrike" cap="none" dirty="0">
                <a:latin typeface="Calibri" pitchFamily="34" charset="0"/>
                <a:ea typeface="Times New Roman"/>
                <a:cs typeface="Times New Roman"/>
                <a:sym typeface="Times New Roman"/>
              </a:rPr>
              <a:t>Safe, Sane and Consensual (SSC)</a:t>
            </a:r>
          </a:p>
          <a:p>
            <a:pPr marL="731520" marR="0" lvl="0" indent="-185419" algn="l" rtl="0">
              <a:lnSpc>
                <a:spcPct val="100000"/>
              </a:lnSpc>
              <a:spcBef>
                <a:spcPts val="0"/>
              </a:spcBef>
              <a:spcAft>
                <a:spcPts val="0"/>
              </a:spcAft>
              <a:buClr>
                <a:schemeClr val="lt1"/>
              </a:buClr>
              <a:buSzPct val="25000"/>
              <a:buFont typeface="Noto Symbol"/>
              <a:buNone/>
            </a:pPr>
            <a:r>
              <a:rPr lang="en-US" sz="2400" b="0" i="0" u="none" strike="noStrike" cap="none" dirty="0">
                <a:latin typeface="Calibri" pitchFamily="34" charset="0"/>
                <a:ea typeface="Times New Roman"/>
                <a:cs typeface="Times New Roman"/>
                <a:sym typeface="Times New Roman"/>
              </a:rPr>
              <a:t>  </a:t>
            </a:r>
          </a:p>
          <a:p>
            <a:pPr marL="731520" marR="0" lvl="0" indent="-185419" algn="l" rtl="0">
              <a:lnSpc>
                <a:spcPct val="100000"/>
              </a:lnSpc>
              <a:spcBef>
                <a:spcPts val="0"/>
              </a:spcBef>
              <a:spcAft>
                <a:spcPts val="0"/>
              </a:spcAft>
              <a:buClr>
                <a:schemeClr val="dk1"/>
              </a:buClr>
              <a:buSzPct val="25000"/>
              <a:buFont typeface="Arial"/>
              <a:buNone/>
            </a:pPr>
            <a:endParaRPr sz="2400" b="0" i="0" u="none" strike="noStrike" cap="none" dirty="0">
              <a:latin typeface="Calibri" pitchFamily="34" charset="0"/>
              <a:ea typeface="Times New Roman"/>
              <a:cs typeface="Times New Roman"/>
              <a:sym typeface="Times New Roman"/>
            </a:endParaRPr>
          </a:p>
          <a:p>
            <a:pPr marL="731520" marR="0" lvl="0" indent="-185419" algn="l" rtl="0">
              <a:lnSpc>
                <a:spcPct val="100000"/>
              </a:lnSpc>
              <a:spcBef>
                <a:spcPts val="0"/>
              </a:spcBef>
              <a:spcAft>
                <a:spcPts val="0"/>
              </a:spcAft>
              <a:buClr>
                <a:schemeClr val="lt1"/>
              </a:buClr>
              <a:buSzPct val="25000"/>
              <a:buFont typeface="Noto Symbol"/>
              <a:buNone/>
            </a:pPr>
            <a:r>
              <a:rPr lang="en-US" sz="2400" b="1" i="0" u="none" strike="noStrike" cap="none" dirty="0">
                <a:latin typeface="Calibri" pitchFamily="34" charset="0"/>
                <a:ea typeface="Times New Roman"/>
                <a:cs typeface="Times New Roman"/>
                <a:sym typeface="Times New Roman"/>
              </a:rPr>
              <a:t>Risk Aware Consensual Kink (RACK)</a:t>
            </a:r>
            <a:r>
              <a:rPr lang="en-US" sz="2400" b="0" i="0" u="none" strike="noStrike" cap="none" dirty="0">
                <a:latin typeface="Calibri" pitchFamily="34" charset="0"/>
                <a:ea typeface="Times New Roman"/>
                <a:cs typeface="Times New Roman"/>
                <a:sym typeface="Times New Roman"/>
              </a:rPr>
              <a:t> </a:t>
            </a:r>
          </a:p>
        </p:txBody>
      </p:sp>
      <p:sp>
        <p:nvSpPr>
          <p:cNvPr id="346" name="Shape 346"/>
          <p:cNvSpPr txBox="1">
            <a:spLocks noGrp="1"/>
          </p:cNvSpPr>
          <p:nvPr>
            <p:ph type="title"/>
          </p:nvPr>
        </p:nvSpPr>
        <p:spPr>
          <a:xfrm>
            <a:off x="544475" y="640200"/>
            <a:ext cx="7543800" cy="960599"/>
          </a:xfrm>
          <a:prstGeom prst="rect">
            <a:avLst/>
          </a:prstGeom>
          <a:noFill/>
          <a:ln>
            <a:noFill/>
          </a:ln>
        </p:spPr>
        <p:txBody>
          <a:bodyPr lIns="91425" tIns="45700" rIns="91425" bIns="45700" anchor="b" anchorCtr="0">
            <a:noAutofit/>
          </a:bodyPr>
          <a:lstStyle/>
          <a:p>
            <a:pPr marL="0" marR="0" lvl="0" indent="0" rtl="0">
              <a:lnSpc>
                <a:spcPct val="100000"/>
              </a:lnSpc>
              <a:spcBef>
                <a:spcPts val="0"/>
              </a:spcBef>
              <a:spcAft>
                <a:spcPts val="0"/>
              </a:spcAft>
              <a:buClr>
                <a:schemeClr val="lt1"/>
              </a:buClr>
              <a:buSzPct val="25000"/>
              <a:buFont typeface="Times New Roman"/>
              <a:buNone/>
            </a:pPr>
            <a:r>
              <a:rPr lang="en-US" sz="4800" b="0" i="0" u="none" strike="noStrike" cap="none" dirty="0" smtClean="0">
                <a:solidFill>
                  <a:srgbClr val="000000"/>
                </a:solidFill>
                <a:latin typeface="Calibri" pitchFamily="34" charset="0"/>
                <a:ea typeface="Times New Roman"/>
                <a:cs typeface="Times New Roman"/>
                <a:sym typeface="Times New Roman"/>
              </a:rPr>
              <a:t>Consent vs. Abuse</a:t>
            </a:r>
            <a:endParaRPr lang="en-US" sz="4800" b="0" i="0" u="none" strike="noStrike" cap="none" dirty="0">
              <a:solidFill>
                <a:srgbClr val="000000"/>
              </a:solidFill>
              <a:latin typeface="Calibri" pitchFamily="34" charset="0"/>
              <a:ea typeface="Times New Roman"/>
              <a:cs typeface="Times New Roman"/>
              <a:sym typeface="Times New Roman"/>
            </a:endParaRP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486400"/>
            <a:ext cx="2895600" cy="1364128"/>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Shape 78"/>
          <p:cNvSpPr txBox="1">
            <a:spLocks noGrp="1"/>
          </p:cNvSpPr>
          <p:nvPr>
            <p:ph type="body" idx="1"/>
          </p:nvPr>
        </p:nvSpPr>
        <p:spPr>
          <a:xfrm>
            <a:off x="2438400" y="1600200"/>
            <a:ext cx="6468599" cy="3657600"/>
          </a:xfrm>
          <a:prstGeom prst="rect">
            <a:avLst/>
          </a:prstGeom>
          <a:noFill/>
          <a:ln>
            <a:noFill/>
          </a:ln>
        </p:spPr>
        <p:txBody>
          <a:bodyPr lIns="91425" tIns="45700" rIns="91425" bIns="45700" anchor="ctr" anchorCtr="0">
            <a:noAutofit/>
          </a:bodyPr>
          <a:lstStyle/>
          <a:p>
            <a:pPr marL="475487" marR="0" lvl="0" indent="-475487" algn="l" rtl="0">
              <a:lnSpc>
                <a:spcPct val="100000"/>
              </a:lnSpc>
              <a:spcBef>
                <a:spcPts val="0"/>
              </a:spcBef>
              <a:spcAft>
                <a:spcPts val="0"/>
              </a:spcAft>
              <a:buClr>
                <a:srgbClr val="1C4587"/>
              </a:buClr>
              <a:buSzPct val="100000"/>
              <a:buFont typeface="Noto Symbol"/>
              <a:buChar char="▪"/>
            </a:pPr>
            <a:r>
              <a:rPr lang="en-US" sz="2400" b="1" i="0" u="none" strike="noStrike" cap="none" dirty="0" smtClean="0">
                <a:ea typeface="Times New Roman"/>
                <a:cs typeface="Times New Roman"/>
                <a:sym typeface="Times New Roman"/>
              </a:rPr>
              <a:t>Why </a:t>
            </a:r>
            <a:r>
              <a:rPr lang="en-US" sz="2400" b="1" i="0" u="none" strike="noStrike" cap="none" dirty="0">
                <a:ea typeface="Times New Roman"/>
                <a:cs typeface="Times New Roman"/>
                <a:sym typeface="Times New Roman"/>
              </a:rPr>
              <a:t>should you become kink aware?</a:t>
            </a:r>
          </a:p>
          <a:p>
            <a:pPr marL="475487" marR="0" lvl="0" indent="-475487" algn="l" rtl="0">
              <a:lnSpc>
                <a:spcPct val="100000"/>
              </a:lnSpc>
              <a:spcBef>
                <a:spcPts val="560"/>
              </a:spcBef>
              <a:spcAft>
                <a:spcPts val="0"/>
              </a:spcAft>
              <a:buClr>
                <a:srgbClr val="1C4587"/>
              </a:buClr>
              <a:buSzPct val="100000"/>
              <a:buFont typeface="Noto Symbol"/>
              <a:buChar char="▪"/>
            </a:pPr>
            <a:r>
              <a:rPr lang="en-US" sz="2400" b="1" i="0" u="none" strike="noStrike" cap="none" dirty="0">
                <a:ea typeface="Times New Roman"/>
                <a:cs typeface="Times New Roman"/>
                <a:sym typeface="Times New Roman"/>
              </a:rPr>
              <a:t>What is BDSM?</a:t>
            </a:r>
          </a:p>
          <a:p>
            <a:pPr marL="475487" marR="0" lvl="0" indent="-475487" algn="l" rtl="0">
              <a:lnSpc>
                <a:spcPct val="100000"/>
              </a:lnSpc>
              <a:spcBef>
                <a:spcPts val="480"/>
              </a:spcBef>
              <a:spcAft>
                <a:spcPts val="0"/>
              </a:spcAft>
              <a:buClr>
                <a:srgbClr val="1C4587"/>
              </a:buClr>
              <a:buSzPct val="100000"/>
              <a:buFont typeface="Noto Symbol"/>
              <a:buChar char="▪"/>
            </a:pPr>
            <a:r>
              <a:rPr lang="en-US" sz="2400" b="1" i="0" u="none" strike="noStrike" cap="none" dirty="0">
                <a:ea typeface="Times New Roman"/>
                <a:cs typeface="Times New Roman"/>
                <a:sym typeface="Times New Roman"/>
              </a:rPr>
              <a:t>BDSM terms you may encounter </a:t>
            </a:r>
          </a:p>
          <a:p>
            <a:pPr marL="475487" marR="0" lvl="0" indent="-475487" algn="l" rtl="0">
              <a:lnSpc>
                <a:spcPct val="100000"/>
              </a:lnSpc>
              <a:spcBef>
                <a:spcPts val="480"/>
              </a:spcBef>
              <a:spcAft>
                <a:spcPts val="0"/>
              </a:spcAft>
              <a:buClr>
                <a:srgbClr val="1C4587"/>
              </a:buClr>
              <a:buSzPct val="100000"/>
              <a:buFont typeface="Noto Symbol"/>
              <a:buChar char="▪"/>
            </a:pPr>
            <a:r>
              <a:rPr lang="en-US" sz="2400" b="1" i="0" u="none" strike="noStrike" cap="none" dirty="0">
                <a:ea typeface="Times New Roman"/>
                <a:cs typeface="Times New Roman"/>
                <a:sym typeface="Times New Roman"/>
              </a:rPr>
              <a:t>Consent vs. Abuse: How to tell the difference</a:t>
            </a:r>
          </a:p>
          <a:p>
            <a:pPr marL="475487" marR="0" lvl="0" indent="-475487" algn="l" rtl="0">
              <a:lnSpc>
                <a:spcPct val="100000"/>
              </a:lnSpc>
              <a:spcBef>
                <a:spcPts val="480"/>
              </a:spcBef>
              <a:spcAft>
                <a:spcPts val="0"/>
              </a:spcAft>
              <a:buClr>
                <a:srgbClr val="1C4587"/>
              </a:buClr>
              <a:buSzPct val="100000"/>
              <a:buFont typeface="Noto Symbol"/>
              <a:buChar char="▪"/>
            </a:pPr>
            <a:r>
              <a:rPr lang="en-US" sz="2400" b="1" i="0" u="none" strike="noStrike" cap="none" dirty="0">
                <a:ea typeface="Times New Roman"/>
                <a:cs typeface="Times New Roman"/>
                <a:sym typeface="Times New Roman"/>
              </a:rPr>
              <a:t>Potential questions to ask clients</a:t>
            </a:r>
          </a:p>
          <a:p>
            <a:pPr marL="475487" marR="0" lvl="0" indent="-475487" algn="l" rtl="0">
              <a:lnSpc>
                <a:spcPct val="100000"/>
              </a:lnSpc>
              <a:spcBef>
                <a:spcPts val="480"/>
              </a:spcBef>
              <a:spcAft>
                <a:spcPts val="0"/>
              </a:spcAft>
              <a:buClr>
                <a:srgbClr val="1C4587"/>
              </a:buClr>
              <a:buSzPct val="100000"/>
              <a:buFont typeface="Noto Symbol"/>
              <a:buChar char="▪"/>
            </a:pPr>
            <a:r>
              <a:rPr lang="en-US" sz="2400" b="1" i="0" u="none" strike="noStrike" cap="none" dirty="0" smtClean="0">
                <a:ea typeface="Times New Roman"/>
                <a:cs typeface="Times New Roman"/>
                <a:sym typeface="Times New Roman"/>
              </a:rPr>
              <a:t>Case Studies</a:t>
            </a:r>
            <a:endParaRPr lang="en-US" sz="2400" b="1" i="0" u="none" strike="noStrike" cap="none" dirty="0">
              <a:ea typeface="Times New Roman"/>
              <a:cs typeface="Times New Roman"/>
              <a:sym typeface="Times New Roman"/>
            </a:endParaRPr>
          </a:p>
          <a:p>
            <a:pPr marL="475487" marR="0" lvl="0" indent="-475487" algn="l" rtl="0">
              <a:lnSpc>
                <a:spcPct val="100000"/>
              </a:lnSpc>
              <a:spcBef>
                <a:spcPts val="480"/>
              </a:spcBef>
              <a:spcAft>
                <a:spcPts val="0"/>
              </a:spcAft>
              <a:buClr>
                <a:srgbClr val="1C4587"/>
              </a:buClr>
              <a:buSzPct val="100000"/>
              <a:buFont typeface="Noto Symbol"/>
              <a:buChar char="▪"/>
            </a:pPr>
            <a:r>
              <a:rPr lang="en-US" sz="2400" b="1" i="0" u="none" strike="noStrike" cap="none" dirty="0">
                <a:ea typeface="Times New Roman"/>
                <a:cs typeface="Times New Roman"/>
                <a:sym typeface="Times New Roman"/>
              </a:rPr>
              <a:t>Concluding discussion</a:t>
            </a:r>
          </a:p>
        </p:txBody>
      </p:sp>
      <p:sp>
        <p:nvSpPr>
          <p:cNvPr id="79" name="Shape 79"/>
          <p:cNvSpPr txBox="1">
            <a:spLocks noGrp="1"/>
          </p:cNvSpPr>
          <p:nvPr>
            <p:ph type="title"/>
          </p:nvPr>
        </p:nvSpPr>
        <p:spPr>
          <a:xfrm>
            <a:off x="533400" y="609600"/>
            <a:ext cx="3429414" cy="9144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4900" b="0" i="0" u="none" strike="noStrike" cap="none" dirty="0">
                <a:solidFill>
                  <a:srgbClr val="000000"/>
                </a:solidFill>
                <a:latin typeface="Times New Roman"/>
                <a:ea typeface="Times New Roman"/>
                <a:cs typeface="Times New Roman"/>
                <a:sym typeface="Times New Roman"/>
              </a:rPr>
              <a:t>Today’s Plan</a:t>
            </a: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 y="5791200"/>
            <a:ext cx="2531419" cy="1059328"/>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sp>
        <p:nvSpPr>
          <p:cNvPr id="318" name="Shape 318"/>
          <p:cNvSpPr txBox="1">
            <a:spLocks noGrp="1"/>
          </p:cNvSpPr>
          <p:nvPr>
            <p:ph type="body" idx="1"/>
          </p:nvPr>
        </p:nvSpPr>
        <p:spPr>
          <a:xfrm>
            <a:off x="1600100" y="2057400"/>
            <a:ext cx="6096000" cy="3200400"/>
          </a:xfrm>
          <a:prstGeom prst="rect">
            <a:avLst/>
          </a:prstGeom>
          <a:noFill/>
          <a:ln>
            <a:noFill/>
          </a:ln>
        </p:spPr>
        <p:txBody>
          <a:bodyPr lIns="91425" tIns="91425" rIns="91425" bIns="91425" anchor="ctr" anchorCtr="0">
            <a:noAutofit/>
          </a:bodyPr>
          <a:lstStyle/>
          <a:p>
            <a:pPr marL="274320" marR="0" lvl="0" indent="-185420" algn="l" rtl="0">
              <a:lnSpc>
                <a:spcPct val="100000"/>
              </a:lnSpc>
              <a:spcBef>
                <a:spcPts val="0"/>
              </a:spcBef>
              <a:spcAft>
                <a:spcPts val="0"/>
              </a:spcAft>
              <a:buClr>
                <a:schemeClr val="dk1"/>
              </a:buClr>
              <a:buSzPct val="25000"/>
              <a:buFont typeface="Arial"/>
              <a:buNone/>
            </a:pPr>
            <a:r>
              <a:rPr lang="en-US" sz="2400" b="1" i="0" u="none" strike="noStrike" cap="none" dirty="0">
                <a:ea typeface="Times New Roman"/>
                <a:cs typeface="Times New Roman"/>
                <a:sym typeface="Times New Roman"/>
              </a:rPr>
              <a:t>Hard Limits:</a:t>
            </a:r>
            <a:r>
              <a:rPr lang="en-US" sz="2400" b="0" i="0" u="none" strike="noStrike" cap="none" dirty="0">
                <a:ea typeface="Times New Roman"/>
                <a:cs typeface="Times New Roman"/>
                <a:sym typeface="Times New Roman"/>
              </a:rPr>
              <a:t> Boundaries set on behaviors, words and interactions that are non-negotiable.</a:t>
            </a:r>
          </a:p>
          <a:p>
            <a:pPr marL="274320" marR="0" lvl="0" indent="-185420" algn="l" rtl="0">
              <a:lnSpc>
                <a:spcPct val="100000"/>
              </a:lnSpc>
              <a:spcBef>
                <a:spcPts val="0"/>
              </a:spcBef>
              <a:spcAft>
                <a:spcPts val="0"/>
              </a:spcAft>
              <a:buClr>
                <a:schemeClr val="dk1"/>
              </a:buClr>
              <a:buSzPct val="25000"/>
              <a:buFont typeface="Arial"/>
              <a:buNone/>
            </a:pPr>
            <a:r>
              <a:rPr lang="en-US" sz="2400" b="0" i="0" u="none" strike="noStrike" cap="none" dirty="0">
                <a:ea typeface="Times New Roman"/>
                <a:cs typeface="Times New Roman"/>
                <a:sym typeface="Times New Roman"/>
              </a:rPr>
              <a:t> </a:t>
            </a:r>
          </a:p>
          <a:p>
            <a:pPr marL="274320" marR="0" lvl="0" indent="-185420" algn="l" rtl="0">
              <a:lnSpc>
                <a:spcPct val="100000"/>
              </a:lnSpc>
              <a:spcBef>
                <a:spcPts val="0"/>
              </a:spcBef>
              <a:spcAft>
                <a:spcPts val="0"/>
              </a:spcAft>
              <a:buClr>
                <a:schemeClr val="lt1"/>
              </a:buClr>
              <a:buSzPct val="25000"/>
              <a:buFont typeface="Noto Symbol"/>
              <a:buNone/>
            </a:pPr>
            <a:r>
              <a:rPr lang="en-US" sz="2400" b="1" i="0" u="none" strike="noStrike" cap="none" dirty="0">
                <a:ea typeface="Times New Roman"/>
                <a:cs typeface="Times New Roman"/>
                <a:sym typeface="Times New Roman"/>
              </a:rPr>
              <a:t>Soft Limit: </a:t>
            </a:r>
            <a:r>
              <a:rPr lang="en-US" sz="2400" b="0" i="0" u="none" strike="noStrike" cap="none" dirty="0">
                <a:ea typeface="Times New Roman"/>
                <a:cs typeface="Times New Roman"/>
                <a:sym typeface="Times New Roman"/>
              </a:rPr>
              <a:t>A limit which can be more flexible than a hard limit and may be acceptable given a relationship or context in a scene.</a:t>
            </a:r>
          </a:p>
          <a:p>
            <a:pPr marL="274320" marR="0" lvl="0" indent="-185420" algn="l" rtl="0">
              <a:lnSpc>
                <a:spcPct val="100000"/>
              </a:lnSpc>
              <a:spcBef>
                <a:spcPts val="0"/>
              </a:spcBef>
              <a:spcAft>
                <a:spcPts val="0"/>
              </a:spcAft>
              <a:buClr>
                <a:schemeClr val="lt1"/>
              </a:buClr>
              <a:buSzPct val="25000"/>
              <a:buFont typeface="Noto Symbol"/>
              <a:buNone/>
            </a:pPr>
            <a:endParaRPr sz="2400" b="0" i="0" u="none" strike="noStrike" cap="none" dirty="0">
              <a:solidFill>
                <a:srgbClr val="1C4587"/>
              </a:solidFill>
              <a:latin typeface="Times New Roman"/>
              <a:ea typeface="Times New Roman"/>
              <a:cs typeface="Times New Roman"/>
              <a:sym typeface="Times New Roman"/>
            </a:endParaRPr>
          </a:p>
        </p:txBody>
      </p:sp>
      <p:sp>
        <p:nvSpPr>
          <p:cNvPr id="319" name="Shape 319"/>
          <p:cNvSpPr txBox="1">
            <a:spLocks noGrp="1"/>
          </p:cNvSpPr>
          <p:nvPr>
            <p:ph type="title"/>
          </p:nvPr>
        </p:nvSpPr>
        <p:spPr>
          <a:xfrm>
            <a:off x="990600" y="609600"/>
            <a:ext cx="7543800" cy="9144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4900" b="0" i="0" u="none" strike="noStrike" cap="none" dirty="0" smtClean="0">
                <a:solidFill>
                  <a:srgbClr val="000000"/>
                </a:solidFill>
                <a:latin typeface="Calibri" pitchFamily="34" charset="0"/>
                <a:ea typeface="Times New Roman"/>
                <a:cs typeface="Times New Roman"/>
                <a:sym typeface="Times New Roman"/>
              </a:rPr>
              <a:t>Limits</a:t>
            </a:r>
            <a:endParaRPr lang="en-US" sz="4900" b="0" i="0" u="none" strike="noStrike" cap="none" dirty="0">
              <a:solidFill>
                <a:srgbClr val="000000"/>
              </a:solidFill>
              <a:latin typeface="Calibri" pitchFamily="34" charset="0"/>
              <a:ea typeface="Times New Roman"/>
              <a:cs typeface="Times New Roman"/>
              <a:sym typeface="Times New Roman"/>
            </a:endParaRP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486400"/>
            <a:ext cx="2895600" cy="136412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010730408"/>
      </p:ext>
    </p:extLst>
  </p:cSld>
  <p:clrMapOvr>
    <a:masterClrMapping/>
  </p:clrMapOvr>
  <p:transition spd="slow">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Shape 352"/>
          <p:cNvSpPr txBox="1">
            <a:spLocks noGrp="1"/>
          </p:cNvSpPr>
          <p:nvPr>
            <p:ph type="body" idx="1"/>
          </p:nvPr>
        </p:nvSpPr>
        <p:spPr>
          <a:xfrm>
            <a:off x="1676400" y="1905000"/>
            <a:ext cx="6405899" cy="3048000"/>
          </a:xfrm>
          <a:prstGeom prst="rect">
            <a:avLst/>
          </a:prstGeom>
          <a:noFill/>
          <a:ln>
            <a:noFill/>
          </a:ln>
        </p:spPr>
        <p:txBody>
          <a:bodyPr lIns="91425" tIns="91425" rIns="91425" bIns="91425" anchor="ctr" anchorCtr="0">
            <a:noAutofit/>
          </a:bodyPr>
          <a:lstStyle/>
          <a:p>
            <a:pPr marL="731520" marR="0" lvl="0" indent="-185419" algn="l" rtl="0">
              <a:lnSpc>
                <a:spcPct val="100000"/>
              </a:lnSpc>
              <a:spcBef>
                <a:spcPts val="0"/>
              </a:spcBef>
              <a:spcAft>
                <a:spcPts val="0"/>
              </a:spcAft>
              <a:buClr>
                <a:schemeClr val="lt1"/>
              </a:buClr>
              <a:buSzPct val="25000"/>
              <a:buFont typeface="Noto Symbol"/>
              <a:buNone/>
            </a:pPr>
            <a:r>
              <a:rPr lang="en-US" sz="2400" b="1" i="0" u="none" strike="noStrike" cap="none" dirty="0">
                <a:ea typeface="Times New Roman"/>
                <a:cs typeface="Times New Roman"/>
                <a:sym typeface="Times New Roman"/>
              </a:rPr>
              <a:t>Who </a:t>
            </a:r>
            <a:r>
              <a:rPr lang="en-US" sz="2400" b="0" i="0" u="none" strike="noStrike" cap="none" dirty="0">
                <a:ea typeface="Times New Roman"/>
                <a:cs typeface="Times New Roman"/>
                <a:sym typeface="Times New Roman"/>
              </a:rPr>
              <a:t>will be involved</a:t>
            </a:r>
          </a:p>
          <a:p>
            <a:pPr marL="731520" marR="0" lvl="0" indent="-185419" algn="l" rtl="0">
              <a:lnSpc>
                <a:spcPct val="100000"/>
              </a:lnSpc>
              <a:spcBef>
                <a:spcPts val="0"/>
              </a:spcBef>
              <a:spcAft>
                <a:spcPts val="0"/>
              </a:spcAft>
              <a:buClr>
                <a:schemeClr val="lt1"/>
              </a:buClr>
              <a:buSzPct val="25000"/>
              <a:buFont typeface="Noto Symbol"/>
              <a:buNone/>
            </a:pPr>
            <a:r>
              <a:rPr lang="en-US" sz="2400" b="1" i="0" u="none" strike="noStrike" cap="none" dirty="0">
                <a:ea typeface="Times New Roman"/>
                <a:cs typeface="Times New Roman"/>
                <a:sym typeface="Times New Roman"/>
              </a:rPr>
              <a:t>What</a:t>
            </a:r>
            <a:r>
              <a:rPr lang="en-US" sz="2400" b="0" i="0" u="none" strike="noStrike" cap="none" dirty="0">
                <a:ea typeface="Times New Roman"/>
                <a:cs typeface="Times New Roman"/>
                <a:sym typeface="Times New Roman"/>
              </a:rPr>
              <a:t> you will be doing</a:t>
            </a:r>
          </a:p>
          <a:p>
            <a:pPr marL="731520" marR="0" lvl="0" indent="-185419" algn="l" rtl="0">
              <a:lnSpc>
                <a:spcPct val="100000"/>
              </a:lnSpc>
              <a:spcBef>
                <a:spcPts val="0"/>
              </a:spcBef>
              <a:spcAft>
                <a:spcPts val="0"/>
              </a:spcAft>
              <a:buClr>
                <a:schemeClr val="lt1"/>
              </a:buClr>
              <a:buSzPct val="25000"/>
              <a:buFont typeface="Noto Symbol"/>
              <a:buNone/>
            </a:pPr>
            <a:r>
              <a:rPr lang="en-US" sz="2400" b="1" i="0" u="none" strike="noStrike" cap="none" dirty="0">
                <a:ea typeface="Times New Roman"/>
                <a:cs typeface="Times New Roman"/>
                <a:sym typeface="Times New Roman"/>
              </a:rPr>
              <a:t>Where </a:t>
            </a:r>
            <a:r>
              <a:rPr lang="en-US" sz="2400" b="0" i="0" u="none" strike="noStrike" cap="none" dirty="0">
                <a:ea typeface="Times New Roman"/>
                <a:cs typeface="Times New Roman"/>
                <a:sym typeface="Times New Roman"/>
              </a:rPr>
              <a:t>it’s okay to touch and not touch </a:t>
            </a:r>
          </a:p>
          <a:p>
            <a:pPr marL="731520" marR="0" lvl="0" indent="-185419" algn="l" rtl="0">
              <a:lnSpc>
                <a:spcPct val="100000"/>
              </a:lnSpc>
              <a:spcBef>
                <a:spcPts val="0"/>
              </a:spcBef>
              <a:spcAft>
                <a:spcPts val="0"/>
              </a:spcAft>
              <a:buClr>
                <a:schemeClr val="lt1"/>
              </a:buClr>
              <a:buSzPct val="25000"/>
              <a:buFont typeface="Noto Symbol"/>
              <a:buNone/>
            </a:pPr>
            <a:r>
              <a:rPr lang="en-US" sz="2400" b="1" i="0" u="none" strike="noStrike" cap="none" dirty="0">
                <a:ea typeface="Times New Roman"/>
                <a:cs typeface="Times New Roman"/>
                <a:sym typeface="Times New Roman"/>
              </a:rPr>
              <a:t>When</a:t>
            </a:r>
            <a:r>
              <a:rPr lang="en-US" sz="2400" b="0" i="0" u="none" strike="noStrike" cap="none" dirty="0">
                <a:ea typeface="Times New Roman"/>
                <a:cs typeface="Times New Roman"/>
                <a:sym typeface="Times New Roman"/>
              </a:rPr>
              <a:t> there’s a health issue or risk of injury</a:t>
            </a:r>
          </a:p>
          <a:p>
            <a:pPr marL="731520" marR="0" lvl="0" indent="-185419" algn="l" rtl="0">
              <a:lnSpc>
                <a:spcPct val="100000"/>
              </a:lnSpc>
              <a:spcBef>
                <a:spcPts val="0"/>
              </a:spcBef>
              <a:spcAft>
                <a:spcPts val="0"/>
              </a:spcAft>
              <a:buClr>
                <a:schemeClr val="lt1"/>
              </a:buClr>
              <a:buSzPct val="25000"/>
              <a:buFont typeface="Noto Symbol"/>
              <a:buNone/>
            </a:pPr>
            <a:r>
              <a:rPr lang="en-US" sz="2400" b="1" i="0" u="none" strike="noStrike" cap="none" dirty="0">
                <a:ea typeface="Times New Roman"/>
                <a:cs typeface="Times New Roman"/>
                <a:sym typeface="Times New Roman"/>
              </a:rPr>
              <a:t>Why </a:t>
            </a:r>
            <a:r>
              <a:rPr lang="en-US" sz="2400" b="0" i="0" u="none" strike="noStrike" cap="none" dirty="0">
                <a:ea typeface="Times New Roman"/>
                <a:cs typeface="Times New Roman"/>
                <a:sym typeface="Times New Roman"/>
              </a:rPr>
              <a:t>you are doing this together</a:t>
            </a:r>
          </a:p>
          <a:p>
            <a:pPr marL="731520" marR="0" lvl="0" indent="-185419" algn="l" rtl="0">
              <a:lnSpc>
                <a:spcPct val="100000"/>
              </a:lnSpc>
              <a:spcBef>
                <a:spcPts val="0"/>
              </a:spcBef>
              <a:spcAft>
                <a:spcPts val="0"/>
              </a:spcAft>
              <a:buClr>
                <a:schemeClr val="lt1"/>
              </a:buClr>
              <a:buSzPct val="25000"/>
              <a:buFont typeface="Noto Symbol"/>
              <a:buNone/>
            </a:pPr>
            <a:r>
              <a:rPr lang="en-US" sz="2400" b="1" i="0" u="none" strike="noStrike" cap="none" dirty="0">
                <a:ea typeface="Times New Roman"/>
                <a:cs typeface="Times New Roman"/>
                <a:sym typeface="Times New Roman"/>
              </a:rPr>
              <a:t>How</a:t>
            </a:r>
            <a:r>
              <a:rPr lang="en-US" sz="2400" b="0" i="0" u="none" strike="noStrike" cap="none" dirty="0">
                <a:ea typeface="Times New Roman"/>
                <a:cs typeface="Times New Roman"/>
                <a:sym typeface="Times New Roman"/>
              </a:rPr>
              <a:t> you can stop what’s happening</a:t>
            </a:r>
          </a:p>
          <a:p>
            <a:pPr marL="274320" marR="0" lvl="0" indent="-185420" algn="l" rtl="0">
              <a:lnSpc>
                <a:spcPct val="100000"/>
              </a:lnSpc>
              <a:spcBef>
                <a:spcPts val="0"/>
              </a:spcBef>
              <a:spcAft>
                <a:spcPts val="0"/>
              </a:spcAft>
              <a:buClr>
                <a:schemeClr val="lt1"/>
              </a:buClr>
              <a:buSzPct val="25000"/>
              <a:buFont typeface="Noto Symbol"/>
              <a:buNone/>
            </a:pPr>
            <a:endParaRPr sz="1200" b="0" i="0" u="none" strike="noStrike" cap="none" dirty="0">
              <a:solidFill>
                <a:schemeClr val="dk1"/>
              </a:solidFill>
              <a:latin typeface="Calibri"/>
              <a:ea typeface="Calibri"/>
              <a:cs typeface="Calibri"/>
              <a:sym typeface="Calibri"/>
            </a:endParaRPr>
          </a:p>
        </p:txBody>
      </p:sp>
      <p:sp>
        <p:nvSpPr>
          <p:cNvPr id="353" name="Shape 353"/>
          <p:cNvSpPr txBox="1">
            <a:spLocks noGrp="1"/>
          </p:cNvSpPr>
          <p:nvPr>
            <p:ph type="title"/>
          </p:nvPr>
        </p:nvSpPr>
        <p:spPr>
          <a:xfrm>
            <a:off x="544475" y="640200"/>
            <a:ext cx="7543800" cy="960599"/>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lt1"/>
              </a:buClr>
              <a:buSzPct val="25000"/>
              <a:buFont typeface="Times New Roman"/>
              <a:buNone/>
            </a:pPr>
            <a:r>
              <a:rPr lang="en-US" sz="4800" b="0" i="0" u="none" strike="noStrike" cap="none" dirty="0">
                <a:solidFill>
                  <a:srgbClr val="000000"/>
                </a:solidFill>
                <a:latin typeface="+mn-lt"/>
                <a:ea typeface="Times New Roman"/>
                <a:cs typeface="Times New Roman"/>
                <a:sym typeface="Times New Roman"/>
              </a:rPr>
              <a:t>Informed consent is knowing:</a:t>
            </a: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486400"/>
            <a:ext cx="2895600" cy="1364128"/>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sp>
        <p:nvSpPr>
          <p:cNvPr id="359" name="Shape 359"/>
          <p:cNvSpPr txBox="1"/>
          <p:nvPr/>
        </p:nvSpPr>
        <p:spPr>
          <a:xfrm>
            <a:off x="5334000" y="533400"/>
            <a:ext cx="1904999" cy="685800"/>
          </a:xfrm>
          <a:prstGeom prst="rect">
            <a:avLst/>
          </a:prstGeom>
          <a:noFill/>
          <a:ln w="9525" cap="flat" cmpd="sng">
            <a:solidFill>
              <a:srgbClr val="FF0000"/>
            </a:solidFill>
            <a:prstDash val="solid"/>
            <a:round/>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rgbClr val="FF0000"/>
              </a:buClr>
              <a:buSzPct val="25000"/>
              <a:buFont typeface="Times New Roman"/>
              <a:buNone/>
            </a:pPr>
            <a:r>
              <a:rPr lang="en-US" sz="4000" b="0" i="0" u="none" strike="noStrike" cap="none" dirty="0">
                <a:solidFill>
                  <a:srgbClr val="FF0000"/>
                </a:solidFill>
                <a:ea typeface="Times New Roman"/>
                <a:cs typeface="Times New Roman"/>
                <a:sym typeface="Times New Roman"/>
              </a:rPr>
              <a:t>ABUSE</a:t>
            </a:r>
          </a:p>
        </p:txBody>
      </p:sp>
      <p:sp>
        <p:nvSpPr>
          <p:cNvPr id="360" name="Shape 360"/>
          <p:cNvSpPr txBox="1"/>
          <p:nvPr/>
        </p:nvSpPr>
        <p:spPr>
          <a:xfrm>
            <a:off x="1474800" y="533400"/>
            <a:ext cx="1344600" cy="685800"/>
          </a:xfrm>
          <a:prstGeom prst="rect">
            <a:avLst/>
          </a:prstGeom>
          <a:noFill/>
          <a:ln w="9525" cap="flat" cmpd="sng">
            <a:solidFill>
              <a:srgbClr val="008000"/>
            </a:solidFill>
            <a:prstDash val="solid"/>
            <a:round/>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rgbClr val="008000"/>
              </a:buClr>
              <a:buSzPct val="25000"/>
              <a:buFont typeface="Times New Roman"/>
              <a:buNone/>
            </a:pPr>
            <a:r>
              <a:rPr lang="en-US" sz="4000" b="0" i="0" u="none" strike="noStrike" cap="none" dirty="0">
                <a:solidFill>
                  <a:srgbClr val="008000"/>
                </a:solidFill>
                <a:ea typeface="Times New Roman"/>
                <a:cs typeface="Times New Roman"/>
                <a:sym typeface="Times New Roman"/>
              </a:rPr>
              <a:t>KINK</a:t>
            </a:r>
          </a:p>
        </p:txBody>
      </p:sp>
      <p:sp>
        <p:nvSpPr>
          <p:cNvPr id="361" name="Shape 361"/>
          <p:cNvSpPr txBox="1"/>
          <p:nvPr/>
        </p:nvSpPr>
        <p:spPr>
          <a:xfrm>
            <a:off x="4774650" y="1371600"/>
            <a:ext cx="3839100" cy="430214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latin typeface="Calibri" pitchFamily="34" charset="0"/>
                <a:ea typeface="Times New Roman"/>
                <a:cs typeface="Times New Roman"/>
                <a:sym typeface="Times New Roman"/>
              </a:rPr>
              <a:t>You can’t stop what’s happening.</a:t>
            </a:r>
          </a:p>
          <a:p>
            <a:pPr marL="0" marR="0" lvl="0" indent="0" algn="l" rtl="0">
              <a:lnSpc>
                <a:spcPct val="100000"/>
              </a:lnSpc>
              <a:spcBef>
                <a:spcPts val="0"/>
              </a:spcBef>
              <a:spcAft>
                <a:spcPts val="0"/>
              </a:spcAft>
              <a:buClr>
                <a:srgbClr val="1C4587"/>
              </a:buClr>
              <a:buSzPct val="25000"/>
              <a:buFont typeface="Times New Roman"/>
              <a:buNone/>
            </a:pPr>
            <a:r>
              <a:rPr lang="en-US" sz="2400" b="0" i="0" u="none" strike="noStrike" cap="none" dirty="0">
                <a:latin typeface="Calibri" pitchFamily="34" charset="0"/>
                <a:ea typeface="Times New Roman"/>
                <a:cs typeface="Times New Roman"/>
                <a:sym typeface="Times New Roman"/>
              </a:rPr>
              <a:t> </a:t>
            </a: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latin typeface="Calibri" pitchFamily="34" charset="0"/>
                <a:ea typeface="Times New Roman"/>
                <a:cs typeface="Times New Roman"/>
                <a:sym typeface="Times New Roman"/>
              </a:rPr>
              <a:t>There is little to no </a:t>
            </a:r>
            <a:r>
              <a:rPr lang="en-US" sz="2400" dirty="0">
                <a:latin typeface="Calibri" pitchFamily="34" charset="0"/>
                <a:ea typeface="Times New Roman"/>
                <a:cs typeface="Times New Roman"/>
                <a:sym typeface="Times New Roman"/>
              </a:rPr>
              <a:t>discussion about</a:t>
            </a:r>
            <a:r>
              <a:rPr lang="en-US" sz="2400" b="0" i="0" u="none" strike="noStrike" cap="none" dirty="0">
                <a:latin typeface="Calibri" pitchFamily="34" charset="0"/>
                <a:ea typeface="Times New Roman"/>
                <a:cs typeface="Times New Roman"/>
                <a:sym typeface="Times New Roman"/>
              </a:rPr>
              <a:t> what will happen. </a:t>
            </a: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latin typeface="Calibri" pitchFamily="34" charset="0"/>
                <a:ea typeface="Times New Roman"/>
                <a:cs typeface="Times New Roman"/>
                <a:sym typeface="Times New Roman"/>
              </a:rPr>
              <a:t> </a:t>
            </a:r>
            <a:endParaRPr lang="en-US" sz="2400" b="0" i="0" u="none" strike="noStrike" cap="none" dirty="0" smtClean="0">
              <a:latin typeface="Calibri" pitchFamily="34" charset="0"/>
              <a:ea typeface="Times New Roman"/>
              <a:cs typeface="Times New Roman"/>
              <a:sym typeface="Times New Roman"/>
            </a:endParaRPr>
          </a:p>
          <a:p>
            <a:pPr marL="0" marR="0" lvl="0" indent="0" algn="l" rtl="0">
              <a:lnSpc>
                <a:spcPct val="100000"/>
              </a:lnSpc>
              <a:spcBef>
                <a:spcPts val="0"/>
              </a:spcBef>
              <a:spcAft>
                <a:spcPts val="0"/>
              </a:spcAft>
              <a:buClr>
                <a:schemeClr val="dk1"/>
              </a:buClr>
              <a:buSzPct val="25000"/>
              <a:buFont typeface="Arial"/>
              <a:buNone/>
            </a:pPr>
            <a:endParaRPr lang="en-US" sz="2400" b="0" i="0" u="none" strike="noStrike" cap="none" dirty="0">
              <a:latin typeface="Calibri" pitchFamily="34" charset="0"/>
              <a:ea typeface="Times New Roman"/>
              <a:cs typeface="Times New Roman"/>
              <a:sym typeface="Times New Roman"/>
            </a:endParaRPr>
          </a:p>
          <a:p>
            <a:pPr marL="0" marR="0" lvl="0" indent="0" algn="l" rtl="0">
              <a:lnSpc>
                <a:spcPct val="100000"/>
              </a:lnSpc>
              <a:spcBef>
                <a:spcPts val="0"/>
              </a:spcBef>
              <a:spcAft>
                <a:spcPts val="0"/>
              </a:spcAft>
              <a:buClr>
                <a:srgbClr val="1C4587"/>
              </a:buClr>
              <a:buSzPct val="25000"/>
              <a:buFont typeface="Times New Roman"/>
              <a:buNone/>
            </a:pPr>
            <a:r>
              <a:rPr lang="en-US" sz="2400" b="0" i="0" u="none" strike="noStrike" cap="none" dirty="0">
                <a:latin typeface="Calibri" pitchFamily="34" charset="0"/>
                <a:ea typeface="Times New Roman"/>
                <a:cs typeface="Times New Roman"/>
                <a:sym typeface="Times New Roman"/>
              </a:rPr>
              <a:t>Your questions aren’t answered truthfully.</a:t>
            </a:r>
          </a:p>
        </p:txBody>
      </p:sp>
      <p:sp>
        <p:nvSpPr>
          <p:cNvPr id="362" name="Shape 362"/>
          <p:cNvSpPr txBox="1"/>
          <p:nvPr/>
        </p:nvSpPr>
        <p:spPr>
          <a:xfrm>
            <a:off x="419800" y="1385250"/>
            <a:ext cx="3751199" cy="41274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latin typeface="Calibri" pitchFamily="34" charset="0"/>
                <a:ea typeface="Times New Roman"/>
                <a:cs typeface="Times New Roman"/>
                <a:sym typeface="Times New Roman"/>
              </a:rPr>
              <a:t>You have a way to stop what’s happening.</a:t>
            </a: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latin typeface="Calibri" pitchFamily="34" charset="0"/>
                <a:ea typeface="Times New Roman"/>
                <a:cs typeface="Times New Roman"/>
                <a:sym typeface="Times New Roman"/>
              </a:rPr>
              <a:t> </a:t>
            </a: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latin typeface="Calibri" pitchFamily="34" charset="0"/>
                <a:ea typeface="Times New Roman"/>
                <a:cs typeface="Times New Roman"/>
                <a:sym typeface="Times New Roman"/>
              </a:rPr>
              <a:t>You </a:t>
            </a:r>
            <a:r>
              <a:rPr lang="en-US" sz="2400" dirty="0">
                <a:latin typeface="Calibri" pitchFamily="34" charset="0"/>
                <a:ea typeface="Times New Roman"/>
                <a:cs typeface="Times New Roman"/>
                <a:sym typeface="Times New Roman"/>
              </a:rPr>
              <a:t>discuss things</a:t>
            </a:r>
            <a:r>
              <a:rPr lang="en-US" sz="2400" b="0" i="0" u="none" strike="noStrike" cap="none" dirty="0">
                <a:latin typeface="Calibri" pitchFamily="34" charset="0"/>
                <a:ea typeface="Times New Roman"/>
                <a:cs typeface="Times New Roman"/>
                <a:sym typeface="Times New Roman"/>
              </a:rPr>
              <a:t> as </a:t>
            </a: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latin typeface="Calibri" pitchFamily="34" charset="0"/>
                <a:ea typeface="Times New Roman"/>
                <a:cs typeface="Times New Roman"/>
                <a:sym typeface="Times New Roman"/>
              </a:rPr>
              <a:t>equals prior to playing together.</a:t>
            </a: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latin typeface="Calibri" pitchFamily="34" charset="0"/>
                <a:ea typeface="Times New Roman"/>
                <a:cs typeface="Times New Roman"/>
                <a:sym typeface="Times New Roman"/>
              </a:rPr>
              <a:t> </a:t>
            </a:r>
          </a:p>
          <a:p>
            <a:pPr marL="0" marR="0" lvl="0" indent="0" algn="l" rtl="0">
              <a:lnSpc>
                <a:spcPct val="100000"/>
              </a:lnSpc>
              <a:spcBef>
                <a:spcPts val="0"/>
              </a:spcBef>
              <a:spcAft>
                <a:spcPts val="0"/>
              </a:spcAft>
              <a:buClr>
                <a:srgbClr val="1C4587"/>
              </a:buClr>
              <a:buSzPct val="25000"/>
              <a:buFont typeface="Times New Roman"/>
              <a:buNone/>
            </a:pPr>
            <a:r>
              <a:rPr lang="en-US" sz="2400" b="0" i="0" u="none" strike="noStrike" cap="none" dirty="0">
                <a:latin typeface="Calibri" pitchFamily="34" charset="0"/>
                <a:ea typeface="Times New Roman"/>
                <a:cs typeface="Times New Roman"/>
                <a:sym typeface="Times New Roman"/>
              </a:rPr>
              <a:t>You have enough information to know what you’re agreeing to do.</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61"/>
                                        </p:tgtEl>
                                        <p:attrNameLst>
                                          <p:attrName>style.visibility</p:attrName>
                                        </p:attrNameLst>
                                      </p:cBhvr>
                                      <p:to>
                                        <p:strVal val="visible"/>
                                      </p:to>
                                    </p:set>
                                    <p:animEffect transition="in" filter="fade">
                                      <p:cBhvr>
                                        <p:cTn id="7" dur="500"/>
                                        <p:tgtEl>
                                          <p:spTgt spid="36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62"/>
                                        </p:tgtEl>
                                        <p:attrNameLst>
                                          <p:attrName>style.visibility</p:attrName>
                                        </p:attrNameLst>
                                      </p:cBhvr>
                                      <p:to>
                                        <p:strVal val="visible"/>
                                      </p:to>
                                    </p:set>
                                    <p:animEffect transition="in" filter="fade">
                                      <p:cBhvr>
                                        <p:cTn id="12" dur="500"/>
                                        <p:tgtEl>
                                          <p:spTgt spid="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67"/>
        <p:cNvGrpSpPr/>
        <p:nvPr/>
      </p:nvGrpSpPr>
      <p:grpSpPr>
        <a:xfrm>
          <a:off x="0" y="0"/>
          <a:ext cx="0" cy="0"/>
          <a:chOff x="0" y="0"/>
          <a:chExt cx="0" cy="0"/>
        </a:xfrm>
      </p:grpSpPr>
      <p:sp>
        <p:nvSpPr>
          <p:cNvPr id="368" name="Shape 368"/>
          <p:cNvSpPr txBox="1"/>
          <p:nvPr/>
        </p:nvSpPr>
        <p:spPr>
          <a:xfrm>
            <a:off x="5784922" y="621450"/>
            <a:ext cx="1682678" cy="597750"/>
          </a:xfrm>
          <a:prstGeom prst="rect">
            <a:avLst/>
          </a:prstGeom>
          <a:noFill/>
          <a:ln w="9525" cap="flat" cmpd="sng">
            <a:solidFill>
              <a:srgbClr val="FF0000"/>
            </a:solidFill>
            <a:prstDash val="solid"/>
            <a:round/>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rgbClr val="FF0000"/>
              </a:buClr>
              <a:buSzPct val="25000"/>
              <a:buFont typeface="Times New Roman"/>
              <a:buNone/>
            </a:pPr>
            <a:r>
              <a:rPr lang="en-US" sz="4000" b="0" i="0" u="none" strike="noStrike" cap="none" dirty="0">
                <a:solidFill>
                  <a:srgbClr val="FF0000"/>
                </a:solidFill>
                <a:ea typeface="Times New Roman"/>
                <a:cs typeface="Times New Roman"/>
                <a:sym typeface="Times New Roman"/>
              </a:rPr>
              <a:t>ABUSE</a:t>
            </a:r>
          </a:p>
        </p:txBody>
      </p:sp>
      <p:sp>
        <p:nvSpPr>
          <p:cNvPr id="369" name="Shape 369"/>
          <p:cNvSpPr txBox="1"/>
          <p:nvPr/>
        </p:nvSpPr>
        <p:spPr>
          <a:xfrm>
            <a:off x="1474800" y="621450"/>
            <a:ext cx="1344600" cy="597750"/>
          </a:xfrm>
          <a:prstGeom prst="rect">
            <a:avLst/>
          </a:prstGeom>
          <a:noFill/>
          <a:ln w="9525" cap="flat" cmpd="sng">
            <a:solidFill>
              <a:srgbClr val="008000"/>
            </a:solidFill>
            <a:prstDash val="solid"/>
            <a:round/>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rgbClr val="008000"/>
              </a:buClr>
              <a:buSzPct val="25000"/>
              <a:buFont typeface="Times New Roman"/>
              <a:buNone/>
            </a:pPr>
            <a:r>
              <a:rPr lang="en-US" sz="4000" b="0" i="0" u="none" strike="noStrike" cap="none" dirty="0">
                <a:solidFill>
                  <a:srgbClr val="008000"/>
                </a:solidFill>
                <a:ea typeface="Times New Roman"/>
                <a:cs typeface="Times New Roman"/>
                <a:sym typeface="Times New Roman"/>
              </a:rPr>
              <a:t>KINK</a:t>
            </a:r>
          </a:p>
        </p:txBody>
      </p:sp>
      <p:sp>
        <p:nvSpPr>
          <p:cNvPr id="370" name="Shape 370"/>
          <p:cNvSpPr txBox="1"/>
          <p:nvPr/>
        </p:nvSpPr>
        <p:spPr>
          <a:xfrm>
            <a:off x="4764950" y="1616800"/>
            <a:ext cx="3839100" cy="3876598"/>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ea typeface="Times New Roman"/>
                <a:cs typeface="Times New Roman"/>
                <a:sym typeface="Times New Roman"/>
              </a:rPr>
              <a:t>You are tricked, coerced or pressured into doing things.</a:t>
            </a: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ea typeface="Times New Roman"/>
                <a:cs typeface="Times New Roman"/>
                <a:sym typeface="Times New Roman"/>
              </a:rPr>
              <a:t> </a:t>
            </a: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ea typeface="Times New Roman"/>
                <a:cs typeface="Times New Roman"/>
                <a:sym typeface="Times New Roman"/>
              </a:rPr>
              <a:t>You may be forced to drink, take drugs or necessary medication is refused.</a:t>
            </a: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ea typeface="Times New Roman"/>
                <a:cs typeface="Times New Roman"/>
                <a:sym typeface="Times New Roman"/>
              </a:rPr>
              <a:t> </a:t>
            </a: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ea typeface="Times New Roman"/>
                <a:cs typeface="Times New Roman"/>
                <a:sym typeface="Times New Roman"/>
              </a:rPr>
              <a:t>You are afraid to be honest about what you think and feel.</a:t>
            </a:r>
          </a:p>
          <a:p>
            <a:pPr marL="0" marR="0" lvl="0" indent="0" algn="l" rtl="0">
              <a:lnSpc>
                <a:spcPct val="100000"/>
              </a:lnSpc>
              <a:spcBef>
                <a:spcPts val="0"/>
              </a:spcBef>
              <a:spcAft>
                <a:spcPts val="0"/>
              </a:spcAft>
              <a:buClr>
                <a:srgbClr val="000000"/>
              </a:buClr>
              <a:buFont typeface="Arial"/>
              <a:buNone/>
            </a:pPr>
            <a:endParaRPr sz="2400" b="0" i="0" u="none" strike="noStrike" cap="none" dirty="0">
              <a:solidFill>
                <a:srgbClr val="1C4587"/>
              </a:solidFill>
              <a:latin typeface="Times New Roman"/>
              <a:ea typeface="Times New Roman"/>
              <a:cs typeface="Times New Roman"/>
              <a:sym typeface="Times New Roman"/>
            </a:endParaRPr>
          </a:p>
        </p:txBody>
      </p:sp>
      <p:sp>
        <p:nvSpPr>
          <p:cNvPr id="371" name="Shape 371"/>
          <p:cNvSpPr txBox="1"/>
          <p:nvPr/>
        </p:nvSpPr>
        <p:spPr>
          <a:xfrm>
            <a:off x="419800" y="1291725"/>
            <a:ext cx="3751199" cy="4441198"/>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0000"/>
              </a:buClr>
              <a:buFont typeface="Arial"/>
              <a:buNone/>
            </a:pPr>
            <a:endParaRPr sz="2400" b="0" i="0" u="none" strike="noStrike" cap="none" dirty="0">
              <a:solidFill>
                <a:schemeClr val="dk1"/>
              </a:solidFill>
              <a:ea typeface="Times New Roman"/>
              <a:cs typeface="Times New Roman"/>
              <a:sym typeface="Times New Roman"/>
            </a:endParaRP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ea typeface="Times New Roman"/>
                <a:cs typeface="Times New Roman"/>
                <a:sym typeface="Times New Roman"/>
              </a:rPr>
              <a:t>You set your own limits, and your partner(s) set theirs.</a:t>
            </a: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ea typeface="Times New Roman"/>
                <a:cs typeface="Times New Roman"/>
                <a:sym typeface="Times New Roman"/>
              </a:rPr>
              <a:t> </a:t>
            </a: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ea typeface="Times New Roman"/>
                <a:cs typeface="Times New Roman"/>
                <a:sym typeface="Times New Roman"/>
              </a:rPr>
              <a:t>Your limits are respected by your partner(s).</a:t>
            </a: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ea typeface="Times New Roman"/>
                <a:cs typeface="Times New Roman"/>
                <a:sym typeface="Times New Roman"/>
              </a:rPr>
              <a:t> </a:t>
            </a:r>
          </a:p>
          <a:p>
            <a:pPr marL="0" marR="0" lvl="0" indent="0" algn="l" rtl="0">
              <a:lnSpc>
                <a:spcPct val="100000"/>
              </a:lnSpc>
              <a:spcBef>
                <a:spcPts val="0"/>
              </a:spcBef>
              <a:spcAft>
                <a:spcPts val="0"/>
              </a:spcAft>
              <a:buClr>
                <a:srgbClr val="1C4587"/>
              </a:buClr>
              <a:buFont typeface="Times New Roman"/>
              <a:buNone/>
            </a:pPr>
            <a:endParaRPr sz="2400" dirty="0">
              <a:ea typeface="Times New Roman"/>
              <a:cs typeface="Times New Roman"/>
              <a:sym typeface="Times New Roman"/>
            </a:endParaRPr>
          </a:p>
          <a:p>
            <a:pPr marL="0" marR="0" lvl="0" indent="0" algn="l" rtl="0">
              <a:lnSpc>
                <a:spcPct val="100000"/>
              </a:lnSpc>
              <a:spcBef>
                <a:spcPts val="0"/>
              </a:spcBef>
              <a:spcAft>
                <a:spcPts val="0"/>
              </a:spcAft>
              <a:buClr>
                <a:srgbClr val="1C4587"/>
              </a:buClr>
              <a:buSzPct val="25000"/>
              <a:buFont typeface="Times New Roman"/>
              <a:buNone/>
            </a:pPr>
            <a:r>
              <a:rPr lang="en-US" sz="2400" b="0" i="0" u="none" strike="noStrike" cap="none" dirty="0">
                <a:ea typeface="Times New Roman"/>
                <a:cs typeface="Times New Roman"/>
                <a:sym typeface="Times New Roman"/>
              </a:rPr>
              <a:t>You can express your feelings without fear. </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0"/>
                                        </p:tgtEl>
                                        <p:attrNameLst>
                                          <p:attrName>style.visibility</p:attrName>
                                        </p:attrNameLst>
                                      </p:cBhvr>
                                      <p:to>
                                        <p:strVal val="visible"/>
                                      </p:to>
                                    </p:set>
                                    <p:animEffect transition="in" filter="fade">
                                      <p:cBhvr>
                                        <p:cTn id="7" dur="500"/>
                                        <p:tgtEl>
                                          <p:spTgt spid="37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71"/>
                                        </p:tgtEl>
                                        <p:attrNameLst>
                                          <p:attrName>style.visibility</p:attrName>
                                        </p:attrNameLst>
                                      </p:cBhvr>
                                      <p:to>
                                        <p:strVal val="visible"/>
                                      </p:to>
                                    </p:set>
                                    <p:animEffect transition="in" filter="fade">
                                      <p:cBhvr>
                                        <p:cTn id="12" dur="500"/>
                                        <p:tgtEl>
                                          <p:spTgt spid="3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76"/>
        <p:cNvGrpSpPr/>
        <p:nvPr/>
      </p:nvGrpSpPr>
      <p:grpSpPr>
        <a:xfrm>
          <a:off x="0" y="0"/>
          <a:ext cx="0" cy="0"/>
          <a:chOff x="0" y="0"/>
          <a:chExt cx="0" cy="0"/>
        </a:xfrm>
      </p:grpSpPr>
      <p:sp>
        <p:nvSpPr>
          <p:cNvPr id="377" name="Shape 377"/>
          <p:cNvSpPr txBox="1"/>
          <p:nvPr/>
        </p:nvSpPr>
        <p:spPr>
          <a:xfrm>
            <a:off x="5784922" y="621450"/>
            <a:ext cx="1682678" cy="597750"/>
          </a:xfrm>
          <a:prstGeom prst="rect">
            <a:avLst/>
          </a:prstGeom>
          <a:noFill/>
          <a:ln w="9525" cap="flat" cmpd="sng">
            <a:solidFill>
              <a:srgbClr val="FF0000"/>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Clr>
                <a:srgbClr val="FF0000"/>
              </a:buClr>
              <a:buSzPct val="25000"/>
              <a:buFont typeface="Times New Roman"/>
              <a:buNone/>
            </a:pPr>
            <a:r>
              <a:rPr lang="en-US" sz="4000" b="0" i="0" u="none" strike="noStrike" cap="none" dirty="0">
                <a:solidFill>
                  <a:srgbClr val="FF0000"/>
                </a:solidFill>
                <a:ea typeface="Times New Roman"/>
                <a:cs typeface="Times New Roman"/>
                <a:sym typeface="Times New Roman"/>
              </a:rPr>
              <a:t>ABUSE</a:t>
            </a:r>
          </a:p>
        </p:txBody>
      </p:sp>
      <p:sp>
        <p:nvSpPr>
          <p:cNvPr id="378" name="Shape 378"/>
          <p:cNvSpPr txBox="1"/>
          <p:nvPr/>
        </p:nvSpPr>
        <p:spPr>
          <a:xfrm>
            <a:off x="1474800" y="621450"/>
            <a:ext cx="1268400" cy="597750"/>
          </a:xfrm>
          <a:prstGeom prst="rect">
            <a:avLst/>
          </a:prstGeom>
          <a:noFill/>
          <a:ln w="9525" cap="flat" cmpd="sng">
            <a:solidFill>
              <a:srgbClr val="008000"/>
            </a:solidFill>
            <a:prstDash val="solid"/>
            <a:round/>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rgbClr val="008000"/>
              </a:buClr>
              <a:buSzPct val="25000"/>
              <a:buFont typeface="Times New Roman"/>
              <a:buNone/>
            </a:pPr>
            <a:r>
              <a:rPr lang="en-US" sz="4000" b="0" i="0" u="none" strike="noStrike" cap="none" dirty="0">
                <a:solidFill>
                  <a:srgbClr val="008000"/>
                </a:solidFill>
                <a:ea typeface="Times New Roman"/>
                <a:cs typeface="Times New Roman"/>
                <a:sym typeface="Times New Roman"/>
              </a:rPr>
              <a:t>KINK</a:t>
            </a:r>
          </a:p>
        </p:txBody>
      </p:sp>
      <p:sp>
        <p:nvSpPr>
          <p:cNvPr id="379" name="Shape 379"/>
          <p:cNvSpPr txBox="1"/>
          <p:nvPr/>
        </p:nvSpPr>
        <p:spPr>
          <a:xfrm>
            <a:off x="4764950" y="1616800"/>
            <a:ext cx="3839100" cy="3876598"/>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1C4587"/>
              </a:buClr>
              <a:buSzPct val="25000"/>
              <a:buFont typeface="Times New Roman"/>
              <a:buNone/>
            </a:pPr>
            <a:r>
              <a:rPr lang="en-US" sz="2400" b="0" i="0" u="none" strike="noStrike" cap="none" dirty="0">
                <a:ea typeface="Times New Roman"/>
                <a:cs typeface="Times New Roman"/>
                <a:sym typeface="Times New Roman"/>
              </a:rPr>
              <a:t>You can’t speak to certain people or go certain places.</a:t>
            </a:r>
          </a:p>
          <a:p>
            <a:pPr marL="0" marR="0" lvl="0" indent="0" algn="l" rtl="0">
              <a:lnSpc>
                <a:spcPct val="100000"/>
              </a:lnSpc>
              <a:spcBef>
                <a:spcPts val="0"/>
              </a:spcBef>
              <a:spcAft>
                <a:spcPts val="0"/>
              </a:spcAft>
              <a:buClr>
                <a:srgbClr val="1C4587"/>
              </a:buClr>
              <a:buSzPct val="25000"/>
              <a:buFont typeface="Times New Roman"/>
              <a:buNone/>
            </a:pPr>
            <a:r>
              <a:rPr lang="en-US" sz="2400" b="0" i="0" u="none" strike="noStrike" cap="none" dirty="0">
                <a:ea typeface="Times New Roman"/>
                <a:cs typeface="Times New Roman"/>
                <a:sym typeface="Times New Roman"/>
              </a:rPr>
              <a:t> </a:t>
            </a:r>
          </a:p>
          <a:p>
            <a:pPr marL="0" marR="0" lvl="0" indent="0" algn="l" rtl="0">
              <a:lnSpc>
                <a:spcPct val="100000"/>
              </a:lnSpc>
              <a:spcBef>
                <a:spcPts val="0"/>
              </a:spcBef>
              <a:spcAft>
                <a:spcPts val="0"/>
              </a:spcAft>
              <a:buClr>
                <a:srgbClr val="1C4587"/>
              </a:buClr>
              <a:buSzPct val="25000"/>
              <a:buFont typeface="Times New Roman"/>
              <a:buNone/>
            </a:pPr>
            <a:r>
              <a:rPr lang="en-US" sz="2400" b="0" i="0" u="none" strike="noStrike" cap="none" dirty="0">
                <a:ea typeface="Times New Roman"/>
                <a:cs typeface="Times New Roman"/>
                <a:sym typeface="Times New Roman"/>
              </a:rPr>
              <a:t>You are threatened and can’t leave.</a:t>
            </a:r>
          </a:p>
          <a:p>
            <a:pPr marL="0" marR="0" lvl="0" indent="0" algn="l" rtl="0">
              <a:lnSpc>
                <a:spcPct val="100000"/>
              </a:lnSpc>
              <a:spcBef>
                <a:spcPts val="0"/>
              </a:spcBef>
              <a:spcAft>
                <a:spcPts val="0"/>
              </a:spcAft>
              <a:buClr>
                <a:srgbClr val="1C4587"/>
              </a:buClr>
              <a:buSzPct val="25000"/>
              <a:buFont typeface="Times New Roman"/>
              <a:buNone/>
            </a:pPr>
            <a:r>
              <a:rPr lang="en-US" sz="2400" b="0" i="0" u="none" strike="noStrike" cap="none" dirty="0">
                <a:ea typeface="Times New Roman"/>
                <a:cs typeface="Times New Roman"/>
                <a:sym typeface="Times New Roman"/>
              </a:rPr>
              <a:t> </a:t>
            </a:r>
          </a:p>
          <a:p>
            <a:pPr marL="0" marR="0" lvl="0" indent="0" algn="l" rtl="0">
              <a:lnSpc>
                <a:spcPct val="100000"/>
              </a:lnSpc>
              <a:spcBef>
                <a:spcPts val="0"/>
              </a:spcBef>
              <a:spcAft>
                <a:spcPts val="0"/>
              </a:spcAft>
              <a:buClr>
                <a:srgbClr val="1C4587"/>
              </a:buClr>
              <a:buFont typeface="Times New Roman"/>
              <a:buNone/>
            </a:pPr>
            <a:endParaRPr sz="2400" dirty="0">
              <a:ea typeface="Times New Roman"/>
              <a:cs typeface="Times New Roman"/>
              <a:sym typeface="Times New Roman"/>
            </a:endParaRPr>
          </a:p>
          <a:p>
            <a:pPr marL="0" marR="0" lvl="0" indent="0" algn="l" rtl="0">
              <a:lnSpc>
                <a:spcPct val="100000"/>
              </a:lnSpc>
              <a:spcBef>
                <a:spcPts val="0"/>
              </a:spcBef>
              <a:spcAft>
                <a:spcPts val="0"/>
              </a:spcAft>
              <a:buClr>
                <a:srgbClr val="1C4587"/>
              </a:buClr>
              <a:buSzPct val="25000"/>
              <a:buFont typeface="Times New Roman"/>
              <a:buNone/>
            </a:pPr>
            <a:r>
              <a:rPr lang="en-US" sz="2400" b="0" i="0" u="none" strike="noStrike" cap="none" dirty="0">
                <a:ea typeface="Times New Roman"/>
                <a:cs typeface="Times New Roman"/>
                <a:sym typeface="Times New Roman"/>
              </a:rPr>
              <a:t>You are seriously injured.</a:t>
            </a:r>
          </a:p>
          <a:p>
            <a:pPr marL="0" marR="0" lvl="0" indent="0" algn="l" rtl="0">
              <a:lnSpc>
                <a:spcPct val="100000"/>
              </a:lnSpc>
              <a:spcBef>
                <a:spcPts val="0"/>
              </a:spcBef>
              <a:spcAft>
                <a:spcPts val="0"/>
              </a:spcAft>
              <a:buClr>
                <a:srgbClr val="000000"/>
              </a:buClr>
              <a:buFont typeface="Arial"/>
              <a:buNone/>
            </a:pPr>
            <a:endParaRPr sz="2400" b="0" i="0" u="none" strike="noStrike" cap="none" dirty="0">
              <a:solidFill>
                <a:srgbClr val="1C4587"/>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0000"/>
              </a:buClr>
              <a:buFont typeface="Arial"/>
              <a:buNone/>
            </a:pPr>
            <a:endParaRPr sz="2400" b="0" i="0" u="none" strike="noStrike" cap="none" dirty="0">
              <a:solidFill>
                <a:srgbClr val="1C4587"/>
              </a:solidFill>
              <a:latin typeface="Times New Roman"/>
              <a:ea typeface="Times New Roman"/>
              <a:cs typeface="Times New Roman"/>
              <a:sym typeface="Times New Roman"/>
            </a:endParaRPr>
          </a:p>
        </p:txBody>
      </p:sp>
      <p:sp>
        <p:nvSpPr>
          <p:cNvPr id="380" name="Shape 380"/>
          <p:cNvSpPr txBox="1"/>
          <p:nvPr/>
        </p:nvSpPr>
        <p:spPr>
          <a:xfrm>
            <a:off x="419800" y="1291725"/>
            <a:ext cx="3751199" cy="4441198"/>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0000"/>
              </a:buClr>
              <a:buFont typeface="Arial"/>
              <a:buNone/>
            </a:pPr>
            <a:endParaRPr sz="2400" b="0" i="0" u="none" strike="noStrike" cap="none" dirty="0">
              <a:solidFill>
                <a:schemeClr val="dk1"/>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latin typeface="Calibri" pitchFamily="34" charset="0"/>
                <a:ea typeface="Times New Roman"/>
                <a:cs typeface="Times New Roman"/>
                <a:sym typeface="Times New Roman"/>
              </a:rPr>
              <a:t>You can speak to whomever you choose.</a:t>
            </a: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latin typeface="Calibri" pitchFamily="34" charset="0"/>
                <a:ea typeface="Times New Roman"/>
                <a:cs typeface="Times New Roman"/>
                <a:sym typeface="Times New Roman"/>
              </a:rPr>
              <a:t> </a:t>
            </a: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latin typeface="Calibri" pitchFamily="34" charset="0"/>
                <a:ea typeface="Times New Roman"/>
                <a:cs typeface="Times New Roman"/>
                <a:sym typeface="Times New Roman"/>
              </a:rPr>
              <a:t>Interactions happen when, how, and where you agree they happen.</a:t>
            </a:r>
          </a:p>
          <a:p>
            <a:pPr marL="0" marR="0" lvl="0" indent="0" algn="l" rtl="0">
              <a:lnSpc>
                <a:spcPct val="100000"/>
              </a:lnSpc>
              <a:spcBef>
                <a:spcPts val="0"/>
              </a:spcBef>
              <a:spcAft>
                <a:spcPts val="0"/>
              </a:spcAft>
              <a:buClr>
                <a:schemeClr val="dk1"/>
              </a:buClr>
              <a:buSzPct val="25000"/>
              <a:buFont typeface="Arial"/>
              <a:buNone/>
            </a:pPr>
            <a:r>
              <a:rPr lang="en-US" sz="2400" b="0" i="0" u="none" strike="noStrike" cap="none" dirty="0">
                <a:latin typeface="Calibri" pitchFamily="34" charset="0"/>
                <a:ea typeface="Times New Roman"/>
                <a:cs typeface="Times New Roman"/>
                <a:sym typeface="Times New Roman"/>
              </a:rPr>
              <a:t> </a:t>
            </a:r>
          </a:p>
          <a:p>
            <a:pPr marL="0" marR="0" lvl="0" indent="0" algn="l" rtl="0">
              <a:lnSpc>
                <a:spcPct val="100000"/>
              </a:lnSpc>
              <a:spcBef>
                <a:spcPts val="0"/>
              </a:spcBef>
              <a:spcAft>
                <a:spcPts val="0"/>
              </a:spcAft>
              <a:buClr>
                <a:srgbClr val="1C4587"/>
              </a:buClr>
              <a:buSzPct val="25000"/>
              <a:buFont typeface="Times New Roman"/>
              <a:buNone/>
            </a:pPr>
            <a:r>
              <a:rPr lang="en-US" sz="2400" b="0" i="0" u="none" strike="noStrike" cap="none" dirty="0">
                <a:latin typeface="Calibri" pitchFamily="34" charset="0"/>
                <a:ea typeface="Times New Roman"/>
                <a:cs typeface="Times New Roman"/>
                <a:sym typeface="Times New Roman"/>
              </a:rPr>
              <a:t>You understand the risks involved.</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9"/>
                                        </p:tgtEl>
                                        <p:attrNameLst>
                                          <p:attrName>style.visibility</p:attrName>
                                        </p:attrNameLst>
                                      </p:cBhvr>
                                      <p:to>
                                        <p:strVal val="visible"/>
                                      </p:to>
                                    </p:set>
                                    <p:animEffect transition="in" filter="fade">
                                      <p:cBhvr>
                                        <p:cTn id="7" dur="500"/>
                                        <p:tgtEl>
                                          <p:spTgt spid="37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80"/>
                                        </p:tgtEl>
                                        <p:attrNameLst>
                                          <p:attrName>style.visibility</p:attrName>
                                        </p:attrNameLst>
                                      </p:cBhvr>
                                      <p:to>
                                        <p:strVal val="visible"/>
                                      </p:to>
                                    </p:set>
                                    <p:animEffect transition="in" filter="fade">
                                      <p:cBhvr>
                                        <p:cTn id="12" dur="500"/>
                                        <p:tgtEl>
                                          <p:spTgt spid="3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pic>
        <p:nvPicPr>
          <p:cNvPr id="386" name="Shape 386"/>
          <p:cNvPicPr preferRelativeResize="0">
            <a:picLocks noGrp="1"/>
          </p:cNvPicPr>
          <p:nvPr>
            <p:ph type="body" idx="1"/>
          </p:nvPr>
        </p:nvPicPr>
        <p:blipFill rotWithShape="1">
          <a:blip r:embed="rId3" cstate="print">
            <a:alphaModFix/>
          </a:blip>
          <a:srcRect l="-70711" r="-70709"/>
          <a:stretch/>
        </p:blipFill>
        <p:spPr>
          <a:xfrm>
            <a:off x="5029201" y="685800"/>
            <a:ext cx="4114800" cy="4986232"/>
          </a:xfrm>
          <a:prstGeom prst="rect">
            <a:avLst/>
          </a:prstGeom>
          <a:noFill/>
          <a:ln>
            <a:noFill/>
          </a:ln>
        </p:spPr>
      </p:pic>
      <p:sp>
        <p:nvSpPr>
          <p:cNvPr id="387" name="Shape 387"/>
          <p:cNvSpPr txBox="1">
            <a:spLocks noGrp="1"/>
          </p:cNvSpPr>
          <p:nvPr>
            <p:ph type="title"/>
          </p:nvPr>
        </p:nvSpPr>
        <p:spPr>
          <a:xfrm>
            <a:off x="343706" y="4585487"/>
            <a:ext cx="8565623" cy="9144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3200" b="0" i="0" u="none" strike="noStrike" cap="none" dirty="0">
                <a:solidFill>
                  <a:schemeClr val="lt1"/>
                </a:solidFill>
                <a:latin typeface="Times New Roman"/>
                <a:ea typeface="Times New Roman"/>
                <a:cs typeface="Times New Roman"/>
                <a:sym typeface="Times New Roman"/>
              </a:rPr>
              <a:t>Questions to ask a client?</a:t>
            </a:r>
          </a:p>
        </p:txBody>
      </p:sp>
      <p:sp>
        <p:nvSpPr>
          <p:cNvPr id="388" name="Shape 388"/>
          <p:cNvSpPr/>
          <p:nvPr/>
        </p:nvSpPr>
        <p:spPr>
          <a:xfrm>
            <a:off x="918445" y="685800"/>
            <a:ext cx="5344788" cy="3657600"/>
          </a:xfrm>
          <a:prstGeom prst="rect">
            <a:avLst/>
          </a:prstGeom>
          <a:noFill/>
          <a:ln>
            <a:noFill/>
          </a:ln>
        </p:spPr>
        <p:txBody>
          <a:bodyPr lIns="91425" tIns="45700" rIns="91425" bIns="45700" anchor="t" anchorCtr="0">
            <a:noAutofit/>
          </a:bodyPr>
          <a:lstStyle/>
          <a:p>
            <a:pPr marL="152400" marR="0" lvl="0" indent="0" algn="l" rtl="0">
              <a:lnSpc>
                <a:spcPct val="115000"/>
              </a:lnSpc>
              <a:spcBef>
                <a:spcPts val="0"/>
              </a:spcBef>
              <a:spcAft>
                <a:spcPts val="0"/>
              </a:spcAft>
              <a:buClr>
                <a:srgbClr val="1C4587"/>
              </a:buClr>
              <a:buSzPct val="25000"/>
              <a:buFont typeface="Times New Roman"/>
              <a:buNone/>
            </a:pPr>
            <a:r>
              <a:rPr lang="en-US" sz="2400" b="0" i="0" u="none" strike="noStrike" cap="none" dirty="0">
                <a:latin typeface="Calibri" pitchFamily="34" charset="0"/>
                <a:ea typeface="Times New Roman"/>
                <a:cs typeface="Times New Roman"/>
                <a:sym typeface="Times New Roman"/>
              </a:rPr>
              <a:t>Did you consent to what happened?</a:t>
            </a:r>
          </a:p>
          <a:p>
            <a:pPr marL="152400" marR="0" lvl="0" indent="0" algn="l" rtl="0">
              <a:lnSpc>
                <a:spcPct val="115000"/>
              </a:lnSpc>
              <a:spcBef>
                <a:spcPts val="0"/>
              </a:spcBef>
              <a:spcAft>
                <a:spcPts val="0"/>
              </a:spcAft>
              <a:buClr>
                <a:srgbClr val="000000"/>
              </a:buClr>
              <a:buFont typeface="Arial"/>
              <a:buNone/>
            </a:pPr>
            <a:endParaRPr sz="2400" b="0" i="0" u="none" strike="noStrike" cap="none" dirty="0">
              <a:latin typeface="Calibri" pitchFamily="34" charset="0"/>
              <a:ea typeface="Times New Roman"/>
              <a:cs typeface="Times New Roman"/>
              <a:sym typeface="Times New Roman"/>
            </a:endParaRPr>
          </a:p>
          <a:p>
            <a:pPr marL="152400" marR="0" lvl="0" indent="0" algn="l" rtl="0">
              <a:lnSpc>
                <a:spcPct val="115000"/>
              </a:lnSpc>
              <a:spcBef>
                <a:spcPts val="0"/>
              </a:spcBef>
              <a:spcAft>
                <a:spcPts val="0"/>
              </a:spcAft>
              <a:buClr>
                <a:srgbClr val="1C4587"/>
              </a:buClr>
              <a:buSzPct val="25000"/>
              <a:buFont typeface="Times New Roman"/>
              <a:buNone/>
            </a:pPr>
            <a:r>
              <a:rPr lang="en-US" sz="2400" b="0" i="0" u="none" strike="noStrike" cap="none" dirty="0">
                <a:latin typeface="Calibri" pitchFamily="34" charset="0"/>
                <a:ea typeface="Times New Roman"/>
                <a:cs typeface="Times New Roman"/>
                <a:sym typeface="Times New Roman"/>
              </a:rPr>
              <a:t>Could you say no or safeword?</a:t>
            </a:r>
          </a:p>
          <a:p>
            <a:pPr marL="152400" marR="0" lvl="0" indent="0" algn="l" rtl="0">
              <a:lnSpc>
                <a:spcPct val="115000"/>
              </a:lnSpc>
              <a:spcBef>
                <a:spcPts val="0"/>
              </a:spcBef>
              <a:spcAft>
                <a:spcPts val="0"/>
              </a:spcAft>
              <a:buClr>
                <a:srgbClr val="000000"/>
              </a:buClr>
              <a:buFont typeface="Arial"/>
              <a:buNone/>
            </a:pPr>
            <a:endParaRPr sz="2400" b="0" i="0" u="none" strike="noStrike" cap="none" dirty="0">
              <a:latin typeface="Calibri" pitchFamily="34" charset="0"/>
              <a:ea typeface="Times New Roman"/>
              <a:cs typeface="Times New Roman"/>
              <a:sym typeface="Times New Roman"/>
            </a:endParaRPr>
          </a:p>
          <a:p>
            <a:pPr marL="152400" marR="0" lvl="0" indent="0" algn="l" rtl="0">
              <a:lnSpc>
                <a:spcPct val="115000"/>
              </a:lnSpc>
              <a:spcBef>
                <a:spcPts val="0"/>
              </a:spcBef>
              <a:spcAft>
                <a:spcPts val="0"/>
              </a:spcAft>
              <a:buClr>
                <a:srgbClr val="1C4587"/>
              </a:buClr>
              <a:buSzPct val="25000"/>
              <a:buFont typeface="Times New Roman"/>
              <a:buNone/>
            </a:pPr>
            <a:r>
              <a:rPr lang="en-US" sz="2400" b="0" i="0" u="none" strike="noStrike" cap="none" dirty="0">
                <a:latin typeface="Calibri" pitchFamily="34" charset="0"/>
                <a:ea typeface="Times New Roman"/>
                <a:cs typeface="Times New Roman"/>
                <a:sym typeface="Times New Roman"/>
              </a:rPr>
              <a:t>Were you able to set limits?</a:t>
            </a:r>
          </a:p>
          <a:p>
            <a:pPr marL="152400" marR="0" lvl="0" indent="0" algn="l" rtl="0">
              <a:lnSpc>
                <a:spcPct val="115000"/>
              </a:lnSpc>
              <a:spcBef>
                <a:spcPts val="0"/>
              </a:spcBef>
              <a:spcAft>
                <a:spcPts val="0"/>
              </a:spcAft>
              <a:buClr>
                <a:srgbClr val="000000"/>
              </a:buClr>
              <a:buFont typeface="Arial"/>
              <a:buNone/>
            </a:pPr>
            <a:endParaRPr sz="2400" b="0" i="0" u="none" strike="noStrike" cap="none" dirty="0">
              <a:latin typeface="Calibri" pitchFamily="34" charset="0"/>
              <a:ea typeface="Times New Roman"/>
              <a:cs typeface="Times New Roman"/>
              <a:sym typeface="Times New Roman"/>
            </a:endParaRPr>
          </a:p>
          <a:p>
            <a:pPr marL="152400" marR="0" lvl="0" indent="0" algn="l" rtl="0">
              <a:lnSpc>
                <a:spcPct val="115000"/>
              </a:lnSpc>
              <a:spcBef>
                <a:spcPts val="0"/>
              </a:spcBef>
              <a:spcAft>
                <a:spcPts val="0"/>
              </a:spcAft>
              <a:buClr>
                <a:srgbClr val="1C4587"/>
              </a:buClr>
              <a:buSzPct val="25000"/>
              <a:buFont typeface="Times New Roman"/>
              <a:buNone/>
            </a:pPr>
            <a:r>
              <a:rPr lang="en-US" sz="2400" b="0" i="0" u="none" strike="noStrike" cap="none" dirty="0">
                <a:latin typeface="Calibri" pitchFamily="34" charset="0"/>
                <a:ea typeface="Times New Roman"/>
                <a:cs typeface="Times New Roman"/>
                <a:sym typeface="Times New Roman"/>
              </a:rPr>
              <a:t>Were your pre-negotiated limits violated?</a:t>
            </a:r>
          </a:p>
          <a:p>
            <a:pPr marL="152400" marR="0" lvl="0" indent="0" algn="l" rtl="0">
              <a:lnSpc>
                <a:spcPct val="115000"/>
              </a:lnSpc>
              <a:spcBef>
                <a:spcPts val="0"/>
              </a:spcBef>
              <a:spcAft>
                <a:spcPts val="0"/>
              </a:spcAft>
              <a:buClr>
                <a:srgbClr val="000000"/>
              </a:buClr>
              <a:buFont typeface="Arial"/>
              <a:buNone/>
            </a:pPr>
            <a:endParaRPr sz="2400" b="0" i="0" u="none" strike="noStrike" cap="none" dirty="0">
              <a:latin typeface="Calibri" pitchFamily="34" charset="0"/>
              <a:ea typeface="Times New Roman"/>
              <a:cs typeface="Times New Roman"/>
              <a:sym typeface="Times New Roman"/>
            </a:endParaRPr>
          </a:p>
          <a:p>
            <a:pPr marL="152400" marR="0" lvl="0" indent="0" algn="l" rtl="0">
              <a:lnSpc>
                <a:spcPct val="115000"/>
              </a:lnSpc>
              <a:spcBef>
                <a:spcPts val="0"/>
              </a:spcBef>
              <a:spcAft>
                <a:spcPts val="0"/>
              </a:spcAft>
              <a:buClr>
                <a:srgbClr val="1C4587"/>
              </a:buClr>
              <a:buSzPct val="25000"/>
              <a:buFont typeface="Times New Roman"/>
              <a:buNone/>
            </a:pPr>
            <a:r>
              <a:rPr lang="en-US" sz="2400" b="0" i="0" u="none" strike="noStrike" cap="none" dirty="0">
                <a:latin typeface="Calibri" pitchFamily="34" charset="0"/>
                <a:ea typeface="Times New Roman"/>
                <a:cs typeface="Times New Roman"/>
                <a:sym typeface="Times New Roman"/>
              </a:rPr>
              <a:t>What happened when you wanted it to stop?</a:t>
            </a:r>
          </a:p>
        </p:txBody>
      </p:sp>
      <p:pic>
        <p:nvPicPr>
          <p:cNvPr id="5" name="Picture 2" descr="B:\Clients\AASECT (011)\310 - Annual Conference\2016 Puerto Rico\Conference Objectives, Theme &amp; Logo\AASECT Logo - AB.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0" y="5737686"/>
            <a:ext cx="2362200" cy="1112841"/>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98"/>
        <p:cNvGrpSpPr/>
        <p:nvPr/>
      </p:nvGrpSpPr>
      <p:grpSpPr>
        <a:xfrm>
          <a:off x="0" y="0"/>
          <a:ext cx="0" cy="0"/>
          <a:chOff x="0" y="0"/>
          <a:chExt cx="0" cy="0"/>
        </a:xfrm>
      </p:grpSpPr>
      <p:sp>
        <p:nvSpPr>
          <p:cNvPr id="399" name="Shape 399"/>
          <p:cNvSpPr/>
          <p:nvPr/>
        </p:nvSpPr>
        <p:spPr>
          <a:xfrm>
            <a:off x="381000" y="914400"/>
            <a:ext cx="7992216" cy="5029200"/>
          </a:xfrm>
          <a:prstGeom prst="rect">
            <a:avLst/>
          </a:prstGeom>
          <a:noFill/>
          <a:ln>
            <a:noFill/>
          </a:ln>
        </p:spPr>
        <p:txBody>
          <a:bodyPr lIns="91425" tIns="45700" rIns="91425" bIns="45700" anchor="t" anchorCtr="0">
            <a:noAutofit/>
          </a:bodyPr>
          <a:lstStyle/>
          <a:p>
            <a:pPr marL="0" marR="0" lvl="1" indent="0" algn="ctr" rtl="0">
              <a:lnSpc>
                <a:spcPct val="100000"/>
              </a:lnSpc>
              <a:spcBef>
                <a:spcPts val="0"/>
              </a:spcBef>
              <a:spcAft>
                <a:spcPts val="0"/>
              </a:spcAft>
              <a:buClr>
                <a:schemeClr val="dk1"/>
              </a:buClr>
              <a:buSzPct val="25000"/>
              <a:buFont typeface="Arial"/>
              <a:buNone/>
            </a:pPr>
            <a:r>
              <a:rPr lang="en-US" sz="2800" b="1" i="0" u="none" strike="noStrike" cap="none" dirty="0" smtClean="0">
                <a:latin typeface="Calibri" pitchFamily="34" charset="0"/>
                <a:ea typeface="Times New Roman"/>
                <a:cs typeface="Times New Roman"/>
                <a:sym typeface="Times New Roman"/>
              </a:rPr>
              <a:t>Case Study 1: </a:t>
            </a:r>
            <a:r>
              <a:rPr lang="en-US" sz="2800" b="1" i="0" u="none" strike="noStrike" cap="none" dirty="0">
                <a:latin typeface="Calibri" pitchFamily="34" charset="0"/>
                <a:ea typeface="Times New Roman"/>
                <a:cs typeface="Times New Roman"/>
                <a:sym typeface="Times New Roman"/>
              </a:rPr>
              <a:t>Mary</a:t>
            </a:r>
          </a:p>
          <a:p>
            <a:pPr marL="0" marR="0" lvl="1" indent="0" algn="ctr" rtl="0">
              <a:lnSpc>
                <a:spcPct val="100000"/>
              </a:lnSpc>
              <a:spcBef>
                <a:spcPts val="0"/>
              </a:spcBef>
              <a:spcAft>
                <a:spcPts val="0"/>
              </a:spcAft>
              <a:buClr>
                <a:schemeClr val="dk1"/>
              </a:buClr>
              <a:buFont typeface="Arial"/>
              <a:buNone/>
            </a:pPr>
            <a:endParaRPr sz="2800" b="0" i="0" u="none" strike="noStrike" cap="none" dirty="0">
              <a:solidFill>
                <a:srgbClr val="1C4587"/>
              </a:solidFill>
              <a:latin typeface="Calibri" pitchFamily="34" charset="0"/>
              <a:ea typeface="Times New Roman"/>
              <a:cs typeface="Times New Roman"/>
              <a:sym typeface="Times New Roman"/>
            </a:endParaRPr>
          </a:p>
          <a:p>
            <a:pPr marL="0" marR="0" lvl="0" indent="0" algn="l" rtl="0">
              <a:lnSpc>
                <a:spcPct val="114999"/>
              </a:lnSpc>
              <a:spcBef>
                <a:spcPts val="0"/>
              </a:spcBef>
              <a:spcAft>
                <a:spcPts val="0"/>
              </a:spcAft>
              <a:buClr>
                <a:schemeClr val="dk1"/>
              </a:buClr>
              <a:buFont typeface="Arial"/>
              <a:buNone/>
            </a:pPr>
            <a:endParaRPr sz="2800" b="1" i="0" u="none" strike="noStrike" cap="none" dirty="0">
              <a:solidFill>
                <a:schemeClr val="dk1"/>
              </a:solidFill>
              <a:latin typeface="Calibri" pitchFamily="34" charset="0"/>
              <a:ea typeface="Arial"/>
              <a:cs typeface="Arial"/>
              <a:sym typeface="Arial"/>
            </a:endParaRPr>
          </a:p>
          <a:p>
            <a:pPr marL="0" marR="0" lvl="0" indent="0" algn="ctr" rtl="0">
              <a:lnSpc>
                <a:spcPct val="100000"/>
              </a:lnSpc>
              <a:spcBef>
                <a:spcPts val="0"/>
              </a:spcBef>
              <a:spcAft>
                <a:spcPts val="0"/>
              </a:spcAft>
              <a:buClr>
                <a:srgbClr val="1C4587"/>
              </a:buClr>
              <a:buSzPct val="25000"/>
              <a:buFont typeface="Times New Roman"/>
              <a:buNone/>
            </a:pPr>
            <a:r>
              <a:rPr lang="en-US" sz="2800" b="0" i="0" u="none" strike="noStrike" cap="none" dirty="0">
                <a:latin typeface="Calibri" pitchFamily="34" charset="0"/>
                <a:ea typeface="Times New Roman"/>
                <a:cs typeface="Times New Roman"/>
                <a:sym typeface="Times New Roman"/>
              </a:rPr>
              <a:t>Mary is in her mid-thirties. She has a 3-year-old son with George, her husband of four years and father of her child. After talking to friends, she wants to know if she’s being abused, and if it’s OK to raise a child with him. This is her first inquiry to your service.</a:t>
            </a:r>
          </a:p>
        </p:txBody>
      </p:sp>
      <p:sp>
        <p:nvSpPr>
          <p:cNvPr id="400" name="Shape 400"/>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36</a:t>
            </a:fld>
            <a:endParaRPr lang="en-US" sz="1300" b="0" i="0" u="none" strike="noStrike" cap="none" dirty="0">
              <a:solidFill>
                <a:schemeClr val="dk1"/>
              </a:solidFill>
              <a:latin typeface="Arial"/>
              <a:ea typeface="Arial"/>
              <a:cs typeface="Arial"/>
              <a:sym typeface="Arial"/>
            </a:endParaRP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665890"/>
            <a:ext cx="2514600" cy="1184637"/>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cu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410"/>
        <p:cNvGrpSpPr/>
        <p:nvPr/>
      </p:nvGrpSpPr>
      <p:grpSpPr>
        <a:xfrm>
          <a:off x="0" y="0"/>
          <a:ext cx="0" cy="0"/>
          <a:chOff x="0" y="0"/>
          <a:chExt cx="0" cy="0"/>
        </a:xfrm>
      </p:grpSpPr>
      <p:sp>
        <p:nvSpPr>
          <p:cNvPr id="411" name="Shape 411"/>
          <p:cNvSpPr/>
          <p:nvPr/>
        </p:nvSpPr>
        <p:spPr>
          <a:xfrm>
            <a:off x="671945" y="838200"/>
            <a:ext cx="7800109" cy="3835563"/>
          </a:xfrm>
          <a:prstGeom prst="rect">
            <a:avLst/>
          </a:prstGeom>
          <a:noFill/>
          <a:ln>
            <a:noFill/>
          </a:ln>
        </p:spPr>
        <p:txBody>
          <a:bodyPr lIns="91425" tIns="45700" rIns="91425" bIns="45700" anchor="t" anchorCtr="0">
            <a:noAutofit/>
          </a:bodyPr>
          <a:lstStyle/>
          <a:p>
            <a:pPr marL="0" marR="0" lvl="1" indent="0" algn="ctr" rtl="0">
              <a:lnSpc>
                <a:spcPct val="100000"/>
              </a:lnSpc>
              <a:spcBef>
                <a:spcPts val="0"/>
              </a:spcBef>
              <a:spcAft>
                <a:spcPts val="0"/>
              </a:spcAft>
              <a:buClr>
                <a:schemeClr val="dk1"/>
              </a:buClr>
              <a:buSzPct val="25000"/>
              <a:buFont typeface="Arial"/>
              <a:buNone/>
            </a:pPr>
            <a:r>
              <a:rPr lang="en-US" sz="2800" b="1" i="0" u="none" strike="noStrike" cap="none" dirty="0" smtClean="0">
                <a:ea typeface="Times New Roman"/>
                <a:cs typeface="Times New Roman"/>
                <a:sym typeface="Times New Roman"/>
              </a:rPr>
              <a:t>Case Study 2: </a:t>
            </a:r>
            <a:r>
              <a:rPr lang="en-US" sz="2800" b="1" i="0" u="none" strike="noStrike" cap="none" dirty="0">
                <a:ea typeface="Times New Roman"/>
                <a:cs typeface="Times New Roman"/>
                <a:sym typeface="Times New Roman"/>
              </a:rPr>
              <a:t>Mikey</a:t>
            </a:r>
          </a:p>
          <a:p>
            <a:pPr marL="0" marR="0" lvl="1" indent="0" algn="ctr" rtl="0">
              <a:lnSpc>
                <a:spcPct val="100000"/>
              </a:lnSpc>
              <a:spcBef>
                <a:spcPts val="0"/>
              </a:spcBef>
              <a:spcAft>
                <a:spcPts val="0"/>
              </a:spcAft>
              <a:buClr>
                <a:schemeClr val="dk1"/>
              </a:buClr>
              <a:buFont typeface="Arial"/>
              <a:buNone/>
            </a:pPr>
            <a:endParaRPr sz="2800" b="0" i="0" u="none" strike="noStrike" cap="none" dirty="0">
              <a:solidFill>
                <a:srgbClr val="1C4587"/>
              </a:solidFill>
              <a:ea typeface="Times New Roman"/>
              <a:cs typeface="Times New Roman"/>
              <a:sym typeface="Times New Roman"/>
            </a:endParaRPr>
          </a:p>
          <a:p>
            <a:pPr marL="0" marR="0" lvl="0" indent="0" algn="l" rtl="0">
              <a:lnSpc>
                <a:spcPct val="115000"/>
              </a:lnSpc>
              <a:spcBef>
                <a:spcPts val="0"/>
              </a:spcBef>
              <a:spcAft>
                <a:spcPts val="0"/>
              </a:spcAft>
              <a:buClr>
                <a:schemeClr val="dk1"/>
              </a:buClr>
              <a:buFont typeface="Arial"/>
              <a:buNone/>
            </a:pPr>
            <a:endParaRPr sz="2800" b="1" i="0" u="none" strike="noStrike" cap="none" dirty="0">
              <a:solidFill>
                <a:schemeClr val="dk1"/>
              </a:solidFill>
              <a:ea typeface="Arial"/>
              <a:cs typeface="Arial"/>
              <a:sym typeface="Arial"/>
            </a:endParaRPr>
          </a:p>
          <a:p>
            <a:pPr marL="0" marR="0" lvl="0" indent="0" algn="ctr" rtl="0">
              <a:lnSpc>
                <a:spcPct val="100000"/>
              </a:lnSpc>
              <a:spcBef>
                <a:spcPts val="0"/>
              </a:spcBef>
              <a:spcAft>
                <a:spcPts val="0"/>
              </a:spcAft>
              <a:buClr>
                <a:srgbClr val="1C4587"/>
              </a:buClr>
              <a:buSzPct val="25000"/>
              <a:buFont typeface="Times New Roman"/>
              <a:buNone/>
            </a:pPr>
            <a:r>
              <a:rPr lang="en-US" sz="2800" b="0" i="0" u="none" strike="noStrike" cap="none" dirty="0">
                <a:ea typeface="Times New Roman"/>
                <a:cs typeface="Times New Roman"/>
                <a:sym typeface="Times New Roman"/>
              </a:rPr>
              <a:t>Mikey is in his mid-thirties.  He is a transman (female to male transgender person) who is single and lives alone. Several weeks ago, he had a bad first scene with a woman he recently met at a BDSM community event. This is his first inquiry to your service.</a:t>
            </a:r>
          </a:p>
        </p:txBody>
      </p:sp>
      <p:sp>
        <p:nvSpPr>
          <p:cNvPr id="412" name="Shape 412"/>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37</a:t>
            </a:fld>
            <a:endParaRPr lang="en-US" sz="1300" b="0" i="0" u="none" strike="noStrike" cap="none" dirty="0">
              <a:solidFill>
                <a:schemeClr val="dk1"/>
              </a:solidFill>
              <a:latin typeface="Arial"/>
              <a:ea typeface="Arial"/>
              <a:cs typeface="Arial"/>
              <a:sym typeface="Arial"/>
            </a:endParaRP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701788"/>
            <a:ext cx="2438400" cy="114874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416"/>
        <p:cNvGrpSpPr/>
        <p:nvPr/>
      </p:nvGrpSpPr>
      <p:grpSpPr>
        <a:xfrm>
          <a:off x="0" y="0"/>
          <a:ext cx="0" cy="0"/>
          <a:chOff x="0" y="0"/>
          <a:chExt cx="0" cy="0"/>
        </a:xfrm>
      </p:grpSpPr>
      <p:sp>
        <p:nvSpPr>
          <p:cNvPr id="417" name="Shape 417"/>
          <p:cNvSpPr/>
          <p:nvPr/>
        </p:nvSpPr>
        <p:spPr>
          <a:xfrm>
            <a:off x="838200" y="765104"/>
            <a:ext cx="7800109" cy="5327792"/>
          </a:xfrm>
          <a:prstGeom prst="rect">
            <a:avLst/>
          </a:prstGeom>
          <a:noFill/>
          <a:ln>
            <a:noFill/>
          </a:ln>
        </p:spPr>
        <p:txBody>
          <a:bodyPr lIns="91425" tIns="45700" rIns="91425" bIns="45700" anchor="t" anchorCtr="0">
            <a:noAutofit/>
          </a:bodyPr>
          <a:lstStyle/>
          <a:p>
            <a:pPr lvl="1" algn="ctr">
              <a:buClr>
                <a:schemeClr val="dk1"/>
              </a:buClr>
              <a:buSzPct val="25000"/>
            </a:pPr>
            <a:r>
              <a:rPr lang="en-US" sz="2800" b="1" dirty="0" smtClean="0">
                <a:ea typeface="Times New Roman"/>
                <a:cs typeface="Times New Roman"/>
                <a:sym typeface="Times New Roman"/>
              </a:rPr>
              <a:t>Case Study 3</a:t>
            </a:r>
            <a:r>
              <a:rPr lang="en-US" sz="2800" b="1" i="0" u="none" strike="noStrike" cap="none" dirty="0" smtClean="0">
                <a:ea typeface="Times New Roman"/>
                <a:cs typeface="Times New Roman"/>
                <a:sym typeface="Times New Roman"/>
              </a:rPr>
              <a:t>: </a:t>
            </a:r>
            <a:r>
              <a:rPr lang="en-US" sz="2800" b="1" i="0" u="none" strike="noStrike" cap="none" dirty="0">
                <a:ea typeface="Times New Roman"/>
                <a:cs typeface="Times New Roman"/>
                <a:sym typeface="Times New Roman"/>
              </a:rPr>
              <a:t>Faye</a:t>
            </a:r>
          </a:p>
          <a:p>
            <a:pPr marL="0" marR="0" lvl="1" indent="0" algn="ctr" rtl="0">
              <a:lnSpc>
                <a:spcPct val="100000"/>
              </a:lnSpc>
              <a:spcBef>
                <a:spcPts val="0"/>
              </a:spcBef>
              <a:spcAft>
                <a:spcPts val="0"/>
              </a:spcAft>
              <a:buClr>
                <a:schemeClr val="dk1"/>
              </a:buClr>
              <a:buFont typeface="Arial"/>
              <a:buNone/>
            </a:pPr>
            <a:endParaRPr sz="2800" b="0" i="0" u="none" strike="noStrike" cap="none" dirty="0">
              <a:solidFill>
                <a:srgbClr val="1C4587"/>
              </a:solidFill>
              <a:ea typeface="Times New Roman"/>
              <a:cs typeface="Times New Roman"/>
              <a:sym typeface="Times New Roman"/>
            </a:endParaRPr>
          </a:p>
          <a:p>
            <a:pPr marL="0" marR="0" lvl="0" indent="0" algn="l" rtl="0">
              <a:lnSpc>
                <a:spcPct val="115000"/>
              </a:lnSpc>
              <a:spcBef>
                <a:spcPts val="0"/>
              </a:spcBef>
              <a:spcAft>
                <a:spcPts val="0"/>
              </a:spcAft>
              <a:buClr>
                <a:schemeClr val="dk1"/>
              </a:buClr>
              <a:buFont typeface="Arial"/>
              <a:buNone/>
            </a:pPr>
            <a:endParaRPr sz="2800" b="1" i="0" u="none" strike="noStrike" cap="none" dirty="0">
              <a:solidFill>
                <a:schemeClr val="dk1"/>
              </a:solidFill>
              <a:ea typeface="Arial"/>
              <a:cs typeface="Arial"/>
              <a:sym typeface="Arial"/>
            </a:endParaRPr>
          </a:p>
          <a:p>
            <a:pPr marL="0" marR="0" lvl="0" indent="0" algn="ctr" rtl="0">
              <a:lnSpc>
                <a:spcPct val="107000"/>
              </a:lnSpc>
              <a:spcBef>
                <a:spcPts val="0"/>
              </a:spcBef>
              <a:spcAft>
                <a:spcPts val="800"/>
              </a:spcAft>
              <a:buClr>
                <a:srgbClr val="1C4587"/>
              </a:buClr>
              <a:buSzPct val="25000"/>
              <a:buFont typeface="Times New Roman"/>
              <a:buNone/>
            </a:pPr>
            <a:r>
              <a:rPr lang="en-US" sz="2800" b="0" i="0" u="none" strike="noStrike" cap="none" dirty="0">
                <a:ea typeface="Times New Roman"/>
                <a:cs typeface="Times New Roman"/>
                <a:sym typeface="Times New Roman"/>
              </a:rPr>
              <a:t>Faye is in her late twenties. She is divorced with primary custody of her 3-year-old daughter. She has been in a relationship with a man for almost a year, but they don’t live together. She is confused about whether she was abused in a BDSM scene.</a:t>
            </a:r>
          </a:p>
        </p:txBody>
      </p:sp>
      <p:sp>
        <p:nvSpPr>
          <p:cNvPr id="418" name="Shape 418"/>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38</a:t>
            </a:fld>
            <a:endParaRPr lang="en-US" sz="1300" b="0" i="0" u="none" strike="noStrike" cap="none" dirty="0">
              <a:solidFill>
                <a:schemeClr val="dk1"/>
              </a:solidFill>
              <a:latin typeface="Arial"/>
              <a:ea typeface="Arial"/>
              <a:cs typeface="Arial"/>
              <a:sym typeface="Arial"/>
            </a:endParaRP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773584"/>
            <a:ext cx="2286000" cy="1076943"/>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cu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422"/>
        <p:cNvGrpSpPr/>
        <p:nvPr/>
      </p:nvGrpSpPr>
      <p:grpSpPr>
        <a:xfrm>
          <a:off x="0" y="0"/>
          <a:ext cx="0" cy="0"/>
          <a:chOff x="0" y="0"/>
          <a:chExt cx="0" cy="0"/>
        </a:xfrm>
      </p:grpSpPr>
      <p:sp>
        <p:nvSpPr>
          <p:cNvPr id="423" name="Shape 423"/>
          <p:cNvSpPr/>
          <p:nvPr/>
        </p:nvSpPr>
        <p:spPr>
          <a:xfrm>
            <a:off x="858982" y="1066800"/>
            <a:ext cx="7800109" cy="4572000"/>
          </a:xfrm>
          <a:prstGeom prst="rect">
            <a:avLst/>
          </a:prstGeom>
          <a:noFill/>
          <a:ln>
            <a:noFill/>
          </a:ln>
        </p:spPr>
        <p:txBody>
          <a:bodyPr lIns="91425" tIns="45700" rIns="91425" bIns="45700" anchor="t" anchorCtr="0">
            <a:noAutofit/>
          </a:bodyPr>
          <a:lstStyle/>
          <a:p>
            <a:pPr marL="0" marR="0" lvl="1" indent="0" algn="ctr" rtl="0">
              <a:lnSpc>
                <a:spcPct val="100000"/>
              </a:lnSpc>
              <a:spcBef>
                <a:spcPts val="0"/>
              </a:spcBef>
              <a:spcAft>
                <a:spcPts val="0"/>
              </a:spcAft>
              <a:buClr>
                <a:schemeClr val="dk1"/>
              </a:buClr>
              <a:buSzPct val="25000"/>
              <a:buFont typeface="Arial"/>
              <a:buNone/>
            </a:pPr>
            <a:r>
              <a:rPr lang="en-US" sz="2800" b="1" i="0" u="none" strike="noStrike" cap="none" dirty="0" smtClean="0">
                <a:ea typeface="Times New Roman"/>
                <a:cs typeface="Times New Roman"/>
                <a:sym typeface="Times New Roman"/>
              </a:rPr>
              <a:t>Concluding </a:t>
            </a:r>
            <a:r>
              <a:rPr lang="en-US" sz="2800" b="1" i="0" u="none" strike="noStrike" cap="none" dirty="0">
                <a:ea typeface="Times New Roman"/>
                <a:cs typeface="Times New Roman"/>
                <a:sym typeface="Times New Roman"/>
              </a:rPr>
              <a:t>Discussion</a:t>
            </a:r>
          </a:p>
          <a:p>
            <a:pPr marL="0" marR="0" lvl="1" indent="0" algn="ctr" rtl="0">
              <a:lnSpc>
                <a:spcPct val="100000"/>
              </a:lnSpc>
              <a:spcBef>
                <a:spcPts val="0"/>
              </a:spcBef>
              <a:spcAft>
                <a:spcPts val="0"/>
              </a:spcAft>
              <a:buClr>
                <a:schemeClr val="dk1"/>
              </a:buClr>
              <a:buFont typeface="Arial"/>
              <a:buNone/>
            </a:pPr>
            <a:endParaRPr sz="2800" b="0" i="0" u="none" strike="noStrike" cap="none" dirty="0">
              <a:solidFill>
                <a:srgbClr val="1C4587"/>
              </a:solidFill>
              <a:ea typeface="Times New Roman"/>
              <a:cs typeface="Times New Roman"/>
              <a:sym typeface="Times New Roman"/>
            </a:endParaRPr>
          </a:p>
          <a:p>
            <a:pPr marL="0" marR="0" lvl="0" indent="0" algn="l" rtl="0">
              <a:lnSpc>
                <a:spcPct val="115000"/>
              </a:lnSpc>
              <a:spcBef>
                <a:spcPts val="0"/>
              </a:spcBef>
              <a:spcAft>
                <a:spcPts val="0"/>
              </a:spcAft>
              <a:buClr>
                <a:schemeClr val="dk1"/>
              </a:buClr>
              <a:buFont typeface="Arial"/>
              <a:buNone/>
            </a:pPr>
            <a:endParaRPr sz="2800" b="1" i="0" u="none" strike="noStrike" cap="none" dirty="0">
              <a:solidFill>
                <a:schemeClr val="dk1"/>
              </a:solidFill>
              <a:ea typeface="Arial"/>
              <a:cs typeface="Arial"/>
              <a:sym typeface="Arial"/>
            </a:endParaRPr>
          </a:p>
          <a:p>
            <a:pPr marL="0" marR="0" lvl="0" indent="0" algn="ctr" rtl="0">
              <a:lnSpc>
                <a:spcPct val="107000"/>
              </a:lnSpc>
              <a:spcBef>
                <a:spcPts val="0"/>
              </a:spcBef>
              <a:spcAft>
                <a:spcPts val="800"/>
              </a:spcAft>
              <a:buClr>
                <a:srgbClr val="1C4587"/>
              </a:buClr>
              <a:buSzPct val="25000"/>
              <a:buFont typeface="Times New Roman"/>
              <a:buNone/>
            </a:pPr>
            <a:r>
              <a:rPr lang="en-US" sz="2800" b="0" i="0" u="none" strike="noStrike" cap="none" dirty="0">
                <a:ea typeface="Times New Roman"/>
                <a:cs typeface="Times New Roman"/>
                <a:sym typeface="Times New Roman"/>
              </a:rPr>
              <a:t>What will you take away from this training?</a:t>
            </a:r>
          </a:p>
          <a:p>
            <a:pPr marL="0" marR="0" lvl="0" indent="0" algn="ctr" rtl="0">
              <a:lnSpc>
                <a:spcPct val="107000"/>
              </a:lnSpc>
              <a:spcBef>
                <a:spcPts val="0"/>
              </a:spcBef>
              <a:spcAft>
                <a:spcPts val="800"/>
              </a:spcAft>
              <a:buClr>
                <a:srgbClr val="1C4587"/>
              </a:buClr>
              <a:buSzPct val="25000"/>
              <a:buFont typeface="Times New Roman"/>
              <a:buNone/>
            </a:pPr>
            <a:r>
              <a:rPr lang="en-US" sz="2800" dirty="0">
                <a:ea typeface="Times New Roman"/>
                <a:cs typeface="Times New Roman"/>
                <a:sym typeface="Times New Roman"/>
              </a:rPr>
              <a:t>Did you question assumptions you brought?</a:t>
            </a:r>
          </a:p>
          <a:p>
            <a:pPr marL="0" marR="0" lvl="0" indent="0" algn="ctr" rtl="0">
              <a:lnSpc>
                <a:spcPct val="107000"/>
              </a:lnSpc>
              <a:spcBef>
                <a:spcPts val="0"/>
              </a:spcBef>
              <a:spcAft>
                <a:spcPts val="800"/>
              </a:spcAft>
              <a:buClr>
                <a:srgbClr val="1C4587"/>
              </a:buClr>
              <a:buSzPct val="25000"/>
              <a:buFont typeface="Times New Roman"/>
              <a:buNone/>
            </a:pPr>
            <a:r>
              <a:rPr lang="en-US" sz="2800" dirty="0">
                <a:ea typeface="Times New Roman"/>
                <a:cs typeface="Times New Roman"/>
                <a:sym typeface="Times New Roman"/>
              </a:rPr>
              <a:t>What surprised you the most?</a:t>
            </a:r>
          </a:p>
          <a:p>
            <a:pPr marL="0" marR="0" lvl="0" indent="0" algn="ctr" rtl="0">
              <a:lnSpc>
                <a:spcPct val="107000"/>
              </a:lnSpc>
              <a:spcBef>
                <a:spcPts val="0"/>
              </a:spcBef>
              <a:spcAft>
                <a:spcPts val="800"/>
              </a:spcAft>
              <a:buClr>
                <a:srgbClr val="1C4587"/>
              </a:buClr>
              <a:buSzPct val="25000"/>
              <a:buFont typeface="Times New Roman"/>
              <a:buNone/>
            </a:pPr>
            <a:r>
              <a:rPr lang="en-US" sz="2800" dirty="0">
                <a:ea typeface="Times New Roman"/>
                <a:cs typeface="Times New Roman"/>
                <a:sym typeface="Times New Roman"/>
              </a:rPr>
              <a:t>How will this affect your future practice?</a:t>
            </a:r>
            <a:endParaRPr lang="en-US" sz="2800" b="0" i="0" u="none" strike="noStrike" cap="none" dirty="0">
              <a:ea typeface="Times New Roman"/>
              <a:cs typeface="Times New Roman"/>
              <a:sym typeface="Times New Roman"/>
            </a:endParaRPr>
          </a:p>
        </p:txBody>
      </p:sp>
      <p:sp>
        <p:nvSpPr>
          <p:cNvPr id="424" name="Shape 424"/>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39</a:t>
            </a:fld>
            <a:endParaRPr lang="en-US" sz="1300" b="0" i="0" u="none" strike="noStrike" cap="none" dirty="0">
              <a:solidFill>
                <a:schemeClr val="dk1"/>
              </a:solidFill>
              <a:latin typeface="Arial"/>
              <a:ea typeface="Arial"/>
              <a:cs typeface="Arial"/>
              <a:sym typeface="Arial"/>
            </a:endParaRP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701788"/>
            <a:ext cx="2438400" cy="1148739"/>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960468629"/>
      </p:ext>
    </p:extLst>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p:nvPr/>
        </p:nvSpPr>
        <p:spPr>
          <a:xfrm>
            <a:off x="377575" y="456622"/>
            <a:ext cx="8105099" cy="50960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imes New Roman"/>
              <a:buNone/>
            </a:pPr>
            <a:r>
              <a:rPr lang="en-US" sz="8800" b="1" i="0" u="none" strike="noStrike" cap="none" dirty="0">
                <a:latin typeface="Calibri" pitchFamily="34" charset="0"/>
                <a:ea typeface="Times New Roman"/>
                <a:cs typeface="Times New Roman"/>
                <a:sym typeface="Times New Roman"/>
              </a:rPr>
              <a:t>BDSM</a:t>
            </a:r>
            <a:r>
              <a:rPr lang="en-US" sz="6000" b="1" i="0" u="none" strike="noStrike" cap="none" dirty="0">
                <a:latin typeface="Calibri" pitchFamily="34" charset="0"/>
                <a:ea typeface="Times New Roman"/>
                <a:cs typeface="Times New Roman"/>
                <a:sym typeface="Times New Roman"/>
              </a:rPr>
              <a:t> </a:t>
            </a:r>
            <a:r>
              <a:rPr lang="en-US" sz="2400" b="0" i="1" u="none" strike="noStrike" cap="none" dirty="0">
                <a:latin typeface="Calibri" pitchFamily="34" charset="0"/>
                <a:ea typeface="Times New Roman"/>
                <a:cs typeface="Times New Roman"/>
                <a:sym typeface="Times New Roman"/>
              </a:rPr>
              <a:t>A composite acronym </a:t>
            </a:r>
          </a:p>
          <a:p>
            <a:pPr marL="457200" marR="0" lvl="0" indent="457200" algn="l" rtl="0">
              <a:lnSpc>
                <a:spcPct val="100000"/>
              </a:lnSpc>
              <a:spcBef>
                <a:spcPts val="0"/>
              </a:spcBef>
              <a:spcAft>
                <a:spcPts val="0"/>
              </a:spcAft>
              <a:buClr>
                <a:srgbClr val="000000"/>
              </a:buClr>
              <a:buFont typeface="Arial"/>
              <a:buNone/>
            </a:pPr>
            <a:endParaRPr sz="4100" b="0" i="0" u="none" strike="noStrike" cap="none" dirty="0">
              <a:solidFill>
                <a:schemeClr val="accent1"/>
              </a:solidFill>
              <a:latin typeface="Calibri" pitchFamily="34" charset="0"/>
              <a:ea typeface="Times New Roman"/>
              <a:cs typeface="Times New Roman"/>
              <a:sym typeface="Times New Roman"/>
            </a:endParaRPr>
          </a:p>
          <a:p>
            <a:pPr marL="457200" marR="0" lvl="0" indent="457200" algn="l" rtl="0">
              <a:lnSpc>
                <a:spcPct val="100000"/>
              </a:lnSpc>
              <a:spcBef>
                <a:spcPts val="0"/>
              </a:spcBef>
              <a:spcAft>
                <a:spcPts val="0"/>
              </a:spcAft>
              <a:buClr>
                <a:srgbClr val="1C4587"/>
              </a:buClr>
              <a:buSzPct val="25000"/>
              <a:buFont typeface="Times New Roman"/>
              <a:buNone/>
            </a:pPr>
            <a:r>
              <a:rPr lang="en-US" sz="4100" b="0" i="0" u="none" strike="noStrike" cap="none" dirty="0" smtClean="0">
                <a:latin typeface="Calibri" pitchFamily="34" charset="0"/>
                <a:ea typeface="Times New Roman"/>
                <a:cs typeface="Times New Roman"/>
                <a:sym typeface="Times New Roman"/>
              </a:rPr>
              <a:t>Bondage and </a:t>
            </a:r>
            <a:r>
              <a:rPr lang="en-US" sz="4100" b="0" i="0" u="none" strike="noStrike" cap="none" dirty="0">
                <a:latin typeface="Calibri" pitchFamily="34" charset="0"/>
                <a:ea typeface="Times New Roman"/>
                <a:cs typeface="Times New Roman"/>
                <a:sym typeface="Times New Roman"/>
              </a:rPr>
              <a:t>Discipline, </a:t>
            </a:r>
          </a:p>
          <a:p>
            <a:pPr marL="914400" marR="0" lvl="0" indent="457200" algn="l" rtl="0">
              <a:lnSpc>
                <a:spcPct val="100000"/>
              </a:lnSpc>
              <a:spcBef>
                <a:spcPts val="0"/>
              </a:spcBef>
              <a:spcAft>
                <a:spcPts val="0"/>
              </a:spcAft>
              <a:buClr>
                <a:srgbClr val="1C4587"/>
              </a:buClr>
              <a:buSzPct val="25000"/>
              <a:buFont typeface="Times New Roman"/>
              <a:buNone/>
            </a:pPr>
            <a:r>
              <a:rPr lang="en-US" sz="4100" b="0" i="0" u="none" strike="noStrike" cap="none" dirty="0">
                <a:latin typeface="Calibri" pitchFamily="34" charset="0"/>
                <a:ea typeface="Times New Roman"/>
                <a:cs typeface="Times New Roman"/>
                <a:sym typeface="Times New Roman"/>
              </a:rPr>
              <a:t>Dominance and Submission, </a:t>
            </a:r>
          </a:p>
          <a:p>
            <a:pPr marL="1371600" marR="0" lvl="0" indent="457200" algn="l" rtl="0">
              <a:lnSpc>
                <a:spcPct val="100000"/>
              </a:lnSpc>
              <a:spcBef>
                <a:spcPts val="0"/>
              </a:spcBef>
              <a:spcAft>
                <a:spcPts val="0"/>
              </a:spcAft>
              <a:buClr>
                <a:srgbClr val="1C4587"/>
              </a:buClr>
              <a:buSzPct val="25000"/>
              <a:buFont typeface="Times New Roman"/>
              <a:buNone/>
            </a:pPr>
            <a:r>
              <a:rPr lang="en-US" sz="4100" b="0" i="0" u="none" strike="noStrike" cap="none" dirty="0">
                <a:latin typeface="Calibri" pitchFamily="34" charset="0"/>
                <a:ea typeface="Times New Roman"/>
                <a:cs typeface="Times New Roman"/>
                <a:sym typeface="Times New Roman"/>
              </a:rPr>
              <a:t>Sadism and Masochism</a:t>
            </a:r>
          </a:p>
          <a:p>
            <a:pPr marL="0" marR="0" lvl="0" indent="457200" algn="l" rtl="0">
              <a:lnSpc>
                <a:spcPct val="100000"/>
              </a:lnSpc>
              <a:spcBef>
                <a:spcPts val="0"/>
              </a:spcBef>
              <a:spcAft>
                <a:spcPts val="0"/>
              </a:spcAft>
              <a:buClr>
                <a:srgbClr val="000000"/>
              </a:buClr>
              <a:buFont typeface="Arial"/>
              <a:buNone/>
            </a:pPr>
            <a:endParaRPr sz="2400" b="0" i="0" u="none" strike="noStrike" cap="none" dirty="0">
              <a:solidFill>
                <a:srgbClr val="FFFFFF"/>
              </a:solidFill>
              <a:latin typeface="Times New Roman"/>
              <a:ea typeface="Times New Roman"/>
              <a:cs typeface="Times New Roman"/>
              <a:sym typeface="Times New Roman"/>
            </a:endParaRPr>
          </a:p>
        </p:txBody>
      </p:sp>
      <p:sp>
        <p:nvSpPr>
          <p:cNvPr id="166" name="Shape 166"/>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4</a:t>
            </a:fld>
            <a:endParaRPr lang="en-US" sz="1300" b="0" i="0" u="none" strike="noStrike" cap="none" dirty="0">
              <a:solidFill>
                <a:schemeClr val="dk1"/>
              </a:solidFill>
              <a:latin typeface="Arial"/>
              <a:ea typeface="Arial"/>
              <a:cs typeface="Arial"/>
              <a:sym typeface="Arial"/>
            </a:endParaRPr>
          </a:p>
        </p:txBody>
      </p:sp>
      <p:pic>
        <p:nvPicPr>
          <p:cNvPr id="4"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773584"/>
            <a:ext cx="2286000" cy="107694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365994392"/>
      </p:ext>
    </p:extLst>
  </p:cSld>
  <p:clrMapOvr>
    <a:masterClrMapping/>
  </p:clrMapOvr>
  <p:transition spd="slow">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0" name="Shape 430"/>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40</a:t>
            </a:fld>
            <a:endParaRPr lang="en-US" sz="1300" b="0" i="0" u="none" strike="noStrike" cap="none" dirty="0">
              <a:solidFill>
                <a:schemeClr val="dk1"/>
              </a:solidFill>
              <a:latin typeface="Arial"/>
              <a:ea typeface="Arial"/>
              <a:cs typeface="Arial"/>
              <a:sym typeface="Arial"/>
            </a:endParaRPr>
          </a:p>
        </p:txBody>
      </p:sp>
      <p:sp>
        <p:nvSpPr>
          <p:cNvPr id="431" name="Shape 431"/>
          <p:cNvSpPr txBox="1"/>
          <p:nvPr/>
        </p:nvSpPr>
        <p:spPr>
          <a:xfrm>
            <a:off x="0" y="533400"/>
            <a:ext cx="9144000" cy="6102900"/>
          </a:xfrm>
          <a:prstGeom prst="rect">
            <a:avLst/>
          </a:prstGeom>
          <a:noFill/>
          <a:ln>
            <a:noFill/>
          </a:ln>
        </p:spPr>
        <p:txBody>
          <a:bodyPr lIns="91425" tIns="91425" rIns="91425" bIns="91425" anchor="ctr" anchorCtr="0">
            <a:noAutofit/>
          </a:bodyPr>
          <a:lstStyle/>
          <a:p>
            <a:pPr marL="0" marR="0" lvl="0" indent="0" algn="ctr" rtl="0">
              <a:lnSpc>
                <a:spcPct val="115000"/>
              </a:lnSpc>
              <a:spcBef>
                <a:spcPts val="0"/>
              </a:spcBef>
              <a:spcAft>
                <a:spcPts val="0"/>
              </a:spcAft>
              <a:buClr>
                <a:srgbClr val="1C4587"/>
              </a:buClr>
              <a:buSzPct val="25000"/>
              <a:buFont typeface="Times New Roman"/>
              <a:buNone/>
            </a:pPr>
            <a:r>
              <a:rPr lang="en-US" sz="2000" b="0" i="0" u="none" strike="noStrike" cap="none" dirty="0">
                <a:ea typeface="Times New Roman"/>
                <a:cs typeface="Times New Roman"/>
                <a:sym typeface="Times New Roman"/>
              </a:rPr>
              <a:t>References</a:t>
            </a:r>
          </a:p>
          <a:p>
            <a:pPr marL="292100" marR="0" lvl="0" indent="-279400" algn="l" rtl="0">
              <a:lnSpc>
                <a:spcPct val="200000"/>
              </a:lnSpc>
              <a:spcBef>
                <a:spcPts val="0"/>
              </a:spcBef>
              <a:spcAft>
                <a:spcPts val="0"/>
              </a:spcAft>
              <a:buClr>
                <a:srgbClr val="1C4587"/>
              </a:buClr>
              <a:buSzPct val="25000"/>
              <a:buFont typeface="Times New Roman"/>
              <a:buNone/>
            </a:pPr>
            <a:r>
              <a:rPr lang="en-US" sz="1400" b="0" i="0" u="none" strike="noStrike" cap="none" dirty="0" smtClean="0">
                <a:ea typeface="Times New Roman"/>
                <a:cs typeface="Times New Roman"/>
                <a:sym typeface="Times New Roman"/>
              </a:rPr>
              <a:t>Bezreh</a:t>
            </a:r>
            <a:r>
              <a:rPr lang="en-US" sz="1400" b="0" i="0" u="none" strike="noStrike" cap="none" dirty="0">
                <a:ea typeface="Times New Roman"/>
                <a:cs typeface="Times New Roman"/>
                <a:sym typeface="Times New Roman"/>
              </a:rPr>
              <a:t>, T., Weinberg, T., &amp; Edgar, T. (2012). BDSM disclosure and stigma management: Identifying opportunities for sex education.</a:t>
            </a:r>
            <a:r>
              <a:rPr lang="en-US" sz="1400" b="0" i="1" u="none" strike="noStrike" cap="none" dirty="0">
                <a:ea typeface="Times New Roman"/>
                <a:cs typeface="Times New Roman"/>
                <a:sym typeface="Times New Roman"/>
              </a:rPr>
              <a:t> American Journal of Sexuality Education, 7</a:t>
            </a:r>
            <a:r>
              <a:rPr lang="en-US" sz="1400" b="0" i="0" u="none" strike="noStrike" cap="none" dirty="0">
                <a:ea typeface="Times New Roman"/>
                <a:cs typeface="Times New Roman"/>
                <a:sym typeface="Times New Roman"/>
              </a:rPr>
              <a:t>(1), 37-61. doi:10.1080/15546128.2012.650984</a:t>
            </a:r>
          </a:p>
          <a:p>
            <a:pPr marL="292100" marR="0" lvl="0" indent="-279400" algn="l" rtl="0">
              <a:lnSpc>
                <a:spcPct val="200000"/>
              </a:lnSpc>
              <a:spcBef>
                <a:spcPts val="0"/>
              </a:spcBef>
              <a:spcAft>
                <a:spcPts val="0"/>
              </a:spcAft>
              <a:buClr>
                <a:srgbClr val="1C4587"/>
              </a:buClr>
              <a:buSzPct val="25000"/>
              <a:buFont typeface="Times New Roman"/>
              <a:buNone/>
            </a:pPr>
            <a:r>
              <a:rPr lang="en-US" sz="1400" b="0" i="0" u="none" strike="noStrike" cap="none" dirty="0">
                <a:ea typeface="Times New Roman"/>
                <a:cs typeface="Times New Roman"/>
                <a:sym typeface="Times New Roman"/>
              </a:rPr>
              <a:t>Connolly, P. (2006). Psychological functioning of Bondage/Domination/Sado-masochism (BDSM) practitioners.</a:t>
            </a:r>
            <a:r>
              <a:rPr lang="en-US" sz="1400" b="0" i="1" u="none" strike="noStrike" cap="none" dirty="0">
                <a:ea typeface="Times New Roman"/>
                <a:cs typeface="Times New Roman"/>
                <a:sym typeface="Times New Roman"/>
              </a:rPr>
              <a:t> Journal of Psychology &amp; Human Sexuality, 18</a:t>
            </a:r>
            <a:r>
              <a:rPr lang="en-US" sz="1400" b="0" i="0" u="none" strike="noStrike" cap="none" dirty="0">
                <a:ea typeface="Times New Roman"/>
                <a:cs typeface="Times New Roman"/>
                <a:sym typeface="Times New Roman"/>
              </a:rPr>
              <a:t>(1), 79-120. doi:10.1300/j056v18n01_05</a:t>
            </a:r>
          </a:p>
          <a:p>
            <a:pPr marL="292100" marR="0" lvl="0" indent="-279400" algn="l" rtl="0">
              <a:lnSpc>
                <a:spcPct val="200000"/>
              </a:lnSpc>
              <a:spcBef>
                <a:spcPts val="0"/>
              </a:spcBef>
              <a:spcAft>
                <a:spcPts val="0"/>
              </a:spcAft>
              <a:buClr>
                <a:srgbClr val="1C4587"/>
              </a:buClr>
              <a:buSzPct val="25000"/>
              <a:buFont typeface="Times New Roman"/>
              <a:buNone/>
            </a:pPr>
            <a:r>
              <a:rPr lang="en-US" sz="1400" b="0" i="0" u="none" strike="noStrike" cap="none" dirty="0">
                <a:ea typeface="Times New Roman"/>
                <a:cs typeface="Times New Roman"/>
                <a:sym typeface="Times New Roman"/>
              </a:rPr>
              <a:t>Fennell, J. (2015).  Does this look sexual to you? Why do people do BDSM? </a:t>
            </a:r>
            <a:r>
              <a:rPr lang="en-US" sz="1400" b="0" i="1" u="none" strike="noStrike" cap="none" dirty="0">
                <a:ea typeface="Times New Roman"/>
                <a:cs typeface="Times New Roman"/>
                <a:sym typeface="Times New Roman"/>
              </a:rPr>
              <a:t>Presentation to the DC Sociological Society. </a:t>
            </a:r>
            <a:r>
              <a:rPr lang="en-US" sz="1400" b="0" i="0" u="none" strike="noStrike" cap="none" dirty="0">
                <a:ea typeface="Times New Roman"/>
                <a:cs typeface="Times New Roman"/>
                <a:sym typeface="Times New Roman"/>
              </a:rPr>
              <a:t>Washington, D.C.</a:t>
            </a:r>
          </a:p>
          <a:p>
            <a:pPr marL="292100" lvl="0" indent="-279400">
              <a:lnSpc>
                <a:spcPct val="200000"/>
              </a:lnSpc>
              <a:buClr>
                <a:srgbClr val="1C4587"/>
              </a:buClr>
              <a:buSzPct val="25000"/>
            </a:pPr>
            <a:r>
              <a:rPr lang="en-US" sz="1400" dirty="0" smtClean="0">
                <a:ea typeface="Times New Roman"/>
                <a:cs typeface="Times New Roman"/>
                <a:sym typeface="Times New Roman"/>
              </a:rPr>
              <a:t>Joyal, C. </a:t>
            </a:r>
            <a:r>
              <a:rPr lang="en-US" sz="1400" dirty="0">
                <a:ea typeface="Times New Roman"/>
                <a:cs typeface="Times New Roman"/>
                <a:sym typeface="Times New Roman"/>
              </a:rPr>
              <a:t>&amp; Julie </a:t>
            </a:r>
            <a:r>
              <a:rPr lang="en-US" sz="1400" dirty="0" smtClean="0">
                <a:ea typeface="Times New Roman"/>
                <a:cs typeface="Times New Roman"/>
                <a:sym typeface="Times New Roman"/>
              </a:rPr>
              <a:t>Carpentier, J. </a:t>
            </a:r>
            <a:r>
              <a:rPr lang="en-US" sz="1400" dirty="0">
                <a:ea typeface="Times New Roman"/>
                <a:cs typeface="Times New Roman"/>
                <a:sym typeface="Times New Roman"/>
              </a:rPr>
              <a:t>(2016): The </a:t>
            </a:r>
            <a:r>
              <a:rPr lang="en-US" sz="1400" dirty="0" smtClean="0">
                <a:ea typeface="Times New Roman"/>
                <a:cs typeface="Times New Roman"/>
                <a:sym typeface="Times New Roman"/>
              </a:rPr>
              <a:t>prevalence </a:t>
            </a:r>
            <a:r>
              <a:rPr lang="en-US" sz="1400" dirty="0">
                <a:ea typeface="Times New Roman"/>
                <a:cs typeface="Times New Roman"/>
                <a:sym typeface="Times New Roman"/>
              </a:rPr>
              <a:t>of p</a:t>
            </a:r>
            <a:r>
              <a:rPr lang="en-US" sz="1400" dirty="0" smtClean="0">
                <a:ea typeface="Times New Roman"/>
                <a:cs typeface="Times New Roman"/>
                <a:sym typeface="Times New Roman"/>
              </a:rPr>
              <a:t>araphilic interests </a:t>
            </a:r>
            <a:r>
              <a:rPr lang="en-US" sz="1400" dirty="0">
                <a:ea typeface="Times New Roman"/>
                <a:cs typeface="Times New Roman"/>
                <a:sym typeface="Times New Roman"/>
              </a:rPr>
              <a:t>and </a:t>
            </a:r>
            <a:r>
              <a:rPr lang="en-US" sz="1400" dirty="0" smtClean="0">
                <a:ea typeface="Times New Roman"/>
                <a:cs typeface="Times New Roman"/>
                <a:sym typeface="Times New Roman"/>
              </a:rPr>
              <a:t>behaviors </a:t>
            </a:r>
            <a:r>
              <a:rPr lang="en-US" sz="1400" dirty="0">
                <a:ea typeface="Times New Roman"/>
                <a:cs typeface="Times New Roman"/>
                <a:sym typeface="Times New Roman"/>
              </a:rPr>
              <a:t>in the </a:t>
            </a:r>
            <a:r>
              <a:rPr lang="en-US" sz="1400" dirty="0" smtClean="0">
                <a:ea typeface="Times New Roman"/>
                <a:cs typeface="Times New Roman"/>
                <a:sym typeface="Times New Roman"/>
              </a:rPr>
              <a:t>general p</a:t>
            </a:r>
            <a:r>
              <a:rPr lang="en-US" sz="1400" dirty="0">
                <a:ea typeface="Times New Roman"/>
                <a:cs typeface="Times New Roman"/>
                <a:sym typeface="Times New Roman"/>
              </a:rPr>
              <a:t>opulation: A </a:t>
            </a:r>
            <a:r>
              <a:rPr lang="en-US" sz="1400" dirty="0" smtClean="0">
                <a:ea typeface="Times New Roman"/>
                <a:cs typeface="Times New Roman"/>
                <a:sym typeface="Times New Roman"/>
              </a:rPr>
              <a:t>provincial survey. </a:t>
            </a:r>
            <a:r>
              <a:rPr lang="en-US" sz="1400" i="1" dirty="0">
                <a:ea typeface="Times New Roman"/>
                <a:cs typeface="Times New Roman"/>
                <a:sym typeface="Times New Roman"/>
              </a:rPr>
              <a:t>The Journal of </a:t>
            </a:r>
            <a:r>
              <a:rPr lang="en-US" sz="1400" i="1" dirty="0" smtClean="0">
                <a:ea typeface="Times New Roman"/>
                <a:cs typeface="Times New Roman"/>
                <a:sym typeface="Times New Roman"/>
              </a:rPr>
              <a:t>Sex Research</a:t>
            </a:r>
            <a:r>
              <a:rPr lang="en-US" sz="1400" dirty="0">
                <a:ea typeface="Times New Roman"/>
                <a:cs typeface="Times New Roman"/>
                <a:sym typeface="Times New Roman"/>
              </a:rPr>
              <a:t>, DOI: 10.1080/00224499.2016.1139034</a:t>
            </a:r>
          </a:p>
          <a:p>
            <a:pPr marL="292100" marR="0" lvl="0" indent="-279400" algn="l" rtl="0">
              <a:lnSpc>
                <a:spcPct val="200000"/>
              </a:lnSpc>
              <a:spcBef>
                <a:spcPts val="0"/>
              </a:spcBef>
              <a:spcAft>
                <a:spcPts val="0"/>
              </a:spcAft>
              <a:buClr>
                <a:srgbClr val="1C4587"/>
              </a:buClr>
              <a:buSzPct val="25000"/>
              <a:buFont typeface="Times New Roman"/>
              <a:buNone/>
            </a:pPr>
            <a:r>
              <a:rPr lang="en-US" sz="1400" b="0" i="0" u="none" strike="noStrike" cap="none" dirty="0" smtClean="0">
                <a:ea typeface="Times New Roman"/>
                <a:cs typeface="Times New Roman"/>
                <a:sym typeface="Times New Roman"/>
              </a:rPr>
              <a:t>Richters</a:t>
            </a:r>
            <a:r>
              <a:rPr lang="en-US" sz="1400" b="0" i="0" u="none" strike="noStrike" cap="none" dirty="0">
                <a:ea typeface="Times New Roman"/>
                <a:cs typeface="Times New Roman"/>
                <a:sym typeface="Times New Roman"/>
              </a:rPr>
              <a:t>, J., De Visser, R., Rissel, C., Grulich, A., &amp; Smith, A. (2008). Demographic and psychosocial features of participants in bondage and discipline, sadomasochism, or dominance and submission (BDSM): Data from a national survey.</a:t>
            </a:r>
            <a:r>
              <a:rPr lang="en-US" sz="1400" b="0" i="1" u="none" strike="noStrike" cap="none" dirty="0">
                <a:ea typeface="Times New Roman"/>
                <a:cs typeface="Times New Roman"/>
                <a:sym typeface="Times New Roman"/>
              </a:rPr>
              <a:t> The Journal of Sexual Medicine, 5</a:t>
            </a:r>
            <a:r>
              <a:rPr lang="en-US" sz="1400" b="0" i="0" u="none" strike="noStrike" cap="none" dirty="0">
                <a:ea typeface="Times New Roman"/>
                <a:cs typeface="Times New Roman"/>
                <a:sym typeface="Times New Roman"/>
              </a:rPr>
              <a:t>(7), 1660-1668. doi:10.1111/j.1743-6109.2008.00795.x</a:t>
            </a:r>
          </a:p>
          <a:p>
            <a:pPr marL="292100" marR="0" lvl="0" indent="-279400" algn="l" rtl="0">
              <a:lnSpc>
                <a:spcPct val="200000"/>
              </a:lnSpc>
              <a:spcBef>
                <a:spcPts val="0"/>
              </a:spcBef>
              <a:spcAft>
                <a:spcPts val="0"/>
              </a:spcAft>
              <a:buClr>
                <a:srgbClr val="1C4587"/>
              </a:buClr>
              <a:buSzPct val="25000"/>
              <a:buFont typeface="Times New Roman"/>
              <a:buNone/>
            </a:pPr>
            <a:r>
              <a:rPr lang="en-US" sz="1400" b="0" i="0" u="none" strike="noStrike" cap="none" dirty="0">
                <a:ea typeface="Times New Roman"/>
                <a:cs typeface="Times New Roman"/>
                <a:sym typeface="Times New Roman"/>
              </a:rPr>
              <a:t>Wismeijer, A., &amp; van Assen, M. (2013). Psychological characteristics of BDSM practitioners.</a:t>
            </a:r>
            <a:r>
              <a:rPr lang="en-US" sz="1400" b="0" i="1" u="none" strike="noStrike" cap="none" dirty="0">
                <a:ea typeface="Times New Roman"/>
                <a:cs typeface="Times New Roman"/>
                <a:sym typeface="Times New Roman"/>
              </a:rPr>
              <a:t> The Journal of Sexual Medicine, 10</a:t>
            </a:r>
            <a:r>
              <a:rPr lang="en-US" sz="1400" b="0" i="0" u="none" strike="noStrike" cap="none" dirty="0">
                <a:ea typeface="Times New Roman"/>
                <a:cs typeface="Times New Roman"/>
                <a:sym typeface="Times New Roman"/>
              </a:rPr>
              <a:t>(8), 1943-1952. doi:10.1111/jsm.12192</a:t>
            </a:r>
          </a:p>
          <a:p>
            <a:pPr marL="292100" marR="0" lvl="0" indent="-279400" algn="l" rtl="0">
              <a:lnSpc>
                <a:spcPct val="200000"/>
              </a:lnSpc>
              <a:spcBef>
                <a:spcPts val="0"/>
              </a:spcBef>
              <a:spcAft>
                <a:spcPts val="0"/>
              </a:spcAft>
              <a:buClr>
                <a:srgbClr val="000000"/>
              </a:buClr>
              <a:buFont typeface="Arial"/>
              <a:buNone/>
            </a:pPr>
            <a:endParaRPr sz="1400" b="1" i="0" u="none" strike="noStrike" cap="none" dirty="0">
              <a:solidFill>
                <a:srgbClr val="1C4587"/>
              </a:solidFill>
              <a:latin typeface="Times New Roman"/>
              <a:ea typeface="Times New Roman"/>
              <a:cs typeface="Times New Roman"/>
              <a:sym typeface="Times New Roman"/>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457200" y="609600"/>
            <a:ext cx="8229600" cy="11430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dk1"/>
              </a:buClr>
              <a:buSzPct val="25000"/>
              <a:buFont typeface="Times New Roman"/>
              <a:buNone/>
            </a:pPr>
            <a:r>
              <a:rPr lang="en-US" sz="4000" b="1" i="0" u="none" strike="noStrike" cap="none" dirty="0" smtClean="0">
                <a:solidFill>
                  <a:schemeClr val="dk1"/>
                </a:solidFill>
                <a:latin typeface="+mn-lt"/>
                <a:ea typeface="Times New Roman"/>
                <a:cs typeface="Times New Roman"/>
                <a:sym typeface="Times New Roman"/>
              </a:rPr>
              <a:t>Why Should You Become Kink Aware?</a:t>
            </a:r>
            <a:endParaRPr lang="en-US" sz="4000" b="1" i="0" u="none" strike="noStrike" cap="none" dirty="0">
              <a:solidFill>
                <a:schemeClr val="dk1"/>
              </a:solidFill>
              <a:latin typeface="+mn-lt"/>
              <a:ea typeface="Times New Roman"/>
              <a:cs typeface="Times New Roman"/>
              <a:sym typeface="Times New Roman"/>
            </a:endParaRPr>
          </a:p>
        </p:txBody>
      </p:sp>
      <p:sp>
        <p:nvSpPr>
          <p:cNvPr id="104" name="Shape 104"/>
          <p:cNvSpPr txBox="1"/>
          <p:nvPr/>
        </p:nvSpPr>
        <p:spPr>
          <a:xfrm>
            <a:off x="1905000" y="2057400"/>
            <a:ext cx="6383100" cy="3625500"/>
          </a:xfrm>
          <a:prstGeom prst="rect">
            <a:avLst/>
          </a:prstGeom>
          <a:noFill/>
          <a:ln>
            <a:noFill/>
          </a:ln>
        </p:spPr>
        <p:txBody>
          <a:bodyPr lIns="91425" tIns="91425" rIns="91425" bIns="91425" anchor="t" anchorCtr="0">
            <a:noAutofit/>
          </a:bodyPr>
          <a:lstStyle/>
          <a:p>
            <a:pPr marL="457200" marR="0" lvl="0" indent="-381000" algn="l" rtl="0">
              <a:lnSpc>
                <a:spcPct val="100000"/>
              </a:lnSpc>
              <a:spcBef>
                <a:spcPts val="0"/>
              </a:spcBef>
              <a:spcAft>
                <a:spcPts val="0"/>
              </a:spcAft>
              <a:buClr>
                <a:srgbClr val="1C4587"/>
              </a:buClr>
              <a:buSzPct val="100000"/>
              <a:buFont typeface="Times New Roman"/>
              <a:buChar char="●"/>
            </a:pPr>
            <a:r>
              <a:rPr lang="en-US" sz="2400" b="1" i="0" u="none" strike="noStrike" cap="none" dirty="0">
                <a:ea typeface="Times New Roman"/>
                <a:cs typeface="Times New Roman"/>
                <a:sym typeface="Times New Roman"/>
              </a:rPr>
              <a:t>Over 4,400 </a:t>
            </a:r>
            <a:r>
              <a:rPr lang="en-US" sz="2400" b="1" i="0" u="none" strike="noStrike" cap="none" dirty="0" smtClean="0">
                <a:ea typeface="Times New Roman"/>
                <a:cs typeface="Times New Roman"/>
                <a:sym typeface="Times New Roman"/>
              </a:rPr>
              <a:t>people</a:t>
            </a:r>
            <a:endParaRPr lang="en-US" sz="2400" b="1" i="0" u="none" strike="noStrike" cap="none" dirty="0">
              <a:ea typeface="Times New Roman"/>
              <a:cs typeface="Times New Roman"/>
              <a:sym typeface="Times New Roman"/>
            </a:endParaRPr>
          </a:p>
          <a:p>
            <a:pPr marL="0" marR="0" lvl="0" indent="0" algn="l" rtl="0">
              <a:lnSpc>
                <a:spcPct val="100000"/>
              </a:lnSpc>
              <a:spcBef>
                <a:spcPts val="0"/>
              </a:spcBef>
              <a:spcAft>
                <a:spcPts val="0"/>
              </a:spcAft>
              <a:buClr>
                <a:srgbClr val="000000"/>
              </a:buClr>
              <a:buFont typeface="Arial"/>
              <a:buNone/>
            </a:pPr>
            <a:endParaRPr sz="2400" b="1" i="0" u="none" strike="noStrike" cap="none" dirty="0">
              <a:ea typeface="Times New Roman"/>
              <a:cs typeface="Times New Roman"/>
              <a:sym typeface="Times New Roman"/>
            </a:endParaRPr>
          </a:p>
          <a:p>
            <a:pPr marL="457200" marR="0" lvl="0" indent="-381000" algn="l" rtl="0">
              <a:lnSpc>
                <a:spcPct val="100000"/>
              </a:lnSpc>
              <a:spcBef>
                <a:spcPts val="0"/>
              </a:spcBef>
              <a:spcAft>
                <a:spcPts val="0"/>
              </a:spcAft>
              <a:buClr>
                <a:srgbClr val="1C4587"/>
              </a:buClr>
              <a:buSzPct val="100000"/>
              <a:buFont typeface="Times New Roman"/>
              <a:buChar char="●"/>
            </a:pPr>
            <a:r>
              <a:rPr lang="en-US" sz="2400" b="1" i="0" u="none" strike="noStrike" cap="none" dirty="0">
                <a:ea typeface="Times New Roman"/>
                <a:cs typeface="Times New Roman"/>
                <a:sym typeface="Times New Roman"/>
              </a:rPr>
              <a:t>29% (1,300 </a:t>
            </a:r>
            <a:r>
              <a:rPr lang="en-US" sz="2400" b="1" i="0" u="none" strike="noStrike" cap="none" dirty="0" smtClean="0">
                <a:ea typeface="Times New Roman"/>
                <a:cs typeface="Times New Roman"/>
                <a:sym typeface="Times New Roman"/>
              </a:rPr>
              <a:t>people) </a:t>
            </a:r>
            <a:r>
              <a:rPr lang="en-US" sz="2400" b="1" i="0" u="none" strike="noStrike" cap="none" dirty="0">
                <a:ea typeface="Times New Roman"/>
                <a:cs typeface="Times New Roman"/>
                <a:sym typeface="Times New Roman"/>
              </a:rPr>
              <a:t>said their pre-negotiated limits </a:t>
            </a:r>
            <a:r>
              <a:rPr lang="en-US" sz="2400" b="1" i="0" u="none" strike="noStrike" cap="none" dirty="0" smtClean="0">
                <a:ea typeface="Times New Roman"/>
                <a:cs typeface="Times New Roman"/>
                <a:sym typeface="Times New Roman"/>
              </a:rPr>
              <a:t>had </a:t>
            </a:r>
            <a:r>
              <a:rPr lang="en-US" sz="2400" b="1" i="0" u="none" strike="noStrike" cap="none" dirty="0">
                <a:ea typeface="Times New Roman"/>
                <a:cs typeface="Times New Roman"/>
                <a:sym typeface="Times New Roman"/>
              </a:rPr>
              <a:t>been violated in a BDSM scene or relationship</a:t>
            </a:r>
          </a:p>
          <a:p>
            <a:pPr marL="0" marR="0" lvl="0" indent="0" algn="l" rtl="0">
              <a:lnSpc>
                <a:spcPct val="100000"/>
              </a:lnSpc>
              <a:spcBef>
                <a:spcPts val="0"/>
              </a:spcBef>
              <a:spcAft>
                <a:spcPts val="0"/>
              </a:spcAft>
              <a:buClr>
                <a:srgbClr val="000000"/>
              </a:buClr>
              <a:buFont typeface="Arial"/>
              <a:buNone/>
            </a:pPr>
            <a:endParaRPr sz="2400" b="1" i="0" u="none" strike="noStrike" cap="none" dirty="0">
              <a:ea typeface="Times New Roman"/>
              <a:cs typeface="Times New Roman"/>
              <a:sym typeface="Times New Roman"/>
            </a:endParaRPr>
          </a:p>
          <a:p>
            <a:pPr marL="457200" marR="0" lvl="0" indent="-381000" algn="l" rtl="0">
              <a:lnSpc>
                <a:spcPct val="100000"/>
              </a:lnSpc>
              <a:spcBef>
                <a:spcPts val="0"/>
              </a:spcBef>
              <a:spcAft>
                <a:spcPts val="0"/>
              </a:spcAft>
              <a:buClr>
                <a:srgbClr val="1C4587"/>
              </a:buClr>
              <a:buSzPct val="100000"/>
              <a:buFont typeface="Times New Roman"/>
              <a:buChar char="●"/>
            </a:pPr>
            <a:r>
              <a:rPr lang="en-US" sz="2400" b="1" i="0" u="none" strike="noStrike" cap="none" dirty="0" smtClean="0">
                <a:ea typeface="Times New Roman"/>
                <a:cs typeface="Times New Roman"/>
                <a:sym typeface="Times New Roman"/>
              </a:rPr>
              <a:t>11</a:t>
            </a:r>
            <a:r>
              <a:rPr lang="en-US" sz="2400" b="1" i="0" u="none" strike="noStrike" cap="none" dirty="0">
                <a:ea typeface="Times New Roman"/>
                <a:cs typeface="Times New Roman"/>
                <a:sym typeface="Times New Roman"/>
              </a:rPr>
              <a:t>% </a:t>
            </a:r>
            <a:r>
              <a:rPr lang="en-US" sz="2400" b="1" i="0" u="none" strike="noStrike" cap="none" dirty="0" smtClean="0">
                <a:ea typeface="Times New Roman"/>
                <a:cs typeface="Times New Roman"/>
                <a:sym typeface="Times New Roman"/>
              </a:rPr>
              <a:t>(140 </a:t>
            </a:r>
            <a:r>
              <a:rPr lang="en-US" sz="2400" b="1" i="0" u="none" strike="noStrike" cap="none" dirty="0">
                <a:ea typeface="Times New Roman"/>
                <a:cs typeface="Times New Roman"/>
                <a:sym typeface="Times New Roman"/>
              </a:rPr>
              <a:t>respondents) accessed Victim Services or counseling</a:t>
            </a:r>
          </a:p>
        </p:txBody>
      </p:sp>
      <p:sp>
        <p:nvSpPr>
          <p:cNvPr id="105" name="Shape 105"/>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5</a:t>
            </a:fld>
            <a:endParaRPr lang="en-US" sz="1300" b="0" i="0" u="none" strike="noStrike" cap="none" dirty="0">
              <a:solidFill>
                <a:schemeClr val="dk1"/>
              </a:solidFill>
              <a:latin typeface="Arial"/>
              <a:ea typeface="Arial"/>
              <a:cs typeface="Arial"/>
              <a:sym typeface="Arial"/>
            </a:endParaRPr>
          </a:p>
        </p:txBody>
      </p:sp>
      <p:sp>
        <p:nvSpPr>
          <p:cNvPr id="2" name="TextBox 1"/>
          <p:cNvSpPr txBox="1"/>
          <p:nvPr/>
        </p:nvSpPr>
        <p:spPr>
          <a:xfrm>
            <a:off x="3886200" y="5715000"/>
            <a:ext cx="5257800" cy="461665"/>
          </a:xfrm>
          <a:prstGeom prst="rect">
            <a:avLst/>
          </a:prstGeom>
          <a:noFill/>
        </p:spPr>
        <p:txBody>
          <a:bodyPr wrap="square" rtlCol="0">
            <a:spAutoFit/>
          </a:bodyPr>
          <a:lstStyle/>
          <a:p>
            <a:r>
              <a:rPr lang="en-US" sz="2400" dirty="0" smtClean="0"/>
              <a:t>(NCSF Consent Violations Survey, 2014)</a:t>
            </a:r>
            <a:endParaRPr lang="en-US" sz="2400" dirty="0"/>
          </a:p>
        </p:txBody>
      </p:sp>
      <p:pic>
        <p:nvPicPr>
          <p:cNvPr id="6"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771452"/>
            <a:ext cx="2362200" cy="1079075"/>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Shape 111"/>
          <p:cNvSpPr txBox="1">
            <a:spLocks noGrp="1"/>
          </p:cNvSpPr>
          <p:nvPr>
            <p:ph type="title"/>
          </p:nvPr>
        </p:nvSpPr>
        <p:spPr>
          <a:xfrm>
            <a:off x="621575" y="439037"/>
            <a:ext cx="8229600" cy="1143000"/>
          </a:xfrm>
          <a:prstGeom prst="rect">
            <a:avLst/>
          </a:prstGeom>
          <a:noFill/>
          <a:ln>
            <a:noFill/>
          </a:ln>
        </p:spPr>
        <p:txBody>
          <a:bodyPr lIns="91425" tIns="91425" rIns="91425" bIns="91425" anchor="b" anchorCtr="0">
            <a:noAutofit/>
          </a:bodyPr>
          <a:lstStyle/>
          <a:p>
            <a:pPr marL="0" marR="0" lvl="0" indent="0" algn="l" rtl="0">
              <a:lnSpc>
                <a:spcPct val="100000"/>
              </a:lnSpc>
              <a:spcBef>
                <a:spcPts val="0"/>
              </a:spcBef>
              <a:spcAft>
                <a:spcPts val="0"/>
              </a:spcAft>
              <a:buClr>
                <a:schemeClr val="dk1"/>
              </a:buClr>
              <a:buSzPct val="25000"/>
              <a:buFont typeface="Times New Roman"/>
              <a:buNone/>
            </a:pPr>
            <a:r>
              <a:rPr lang="en-US" sz="4000" b="1" i="0" u="none" strike="noStrike" cap="none" dirty="0">
                <a:solidFill>
                  <a:schemeClr val="dk1"/>
                </a:solidFill>
                <a:latin typeface="+mn-lt"/>
                <a:ea typeface="Times New Roman"/>
                <a:cs typeface="Times New Roman"/>
                <a:sym typeface="Times New Roman"/>
              </a:rPr>
              <a:t>Those at risk:</a:t>
            </a:r>
          </a:p>
        </p:txBody>
      </p:sp>
      <p:sp>
        <p:nvSpPr>
          <p:cNvPr id="112" name="Shape 112"/>
          <p:cNvSpPr txBox="1"/>
          <p:nvPr/>
        </p:nvSpPr>
        <p:spPr>
          <a:xfrm>
            <a:off x="1905000" y="1616250"/>
            <a:ext cx="6383100" cy="3625500"/>
          </a:xfrm>
          <a:prstGeom prst="rect">
            <a:avLst/>
          </a:prstGeom>
          <a:noFill/>
          <a:ln>
            <a:noFill/>
          </a:ln>
        </p:spPr>
        <p:txBody>
          <a:bodyPr lIns="91425" tIns="91425" rIns="91425" bIns="91425" anchor="t" anchorCtr="0">
            <a:noAutofit/>
          </a:bodyPr>
          <a:lstStyle/>
          <a:p>
            <a:pPr marL="457200" marR="0" lvl="0" indent="-381000" algn="l" rtl="0">
              <a:lnSpc>
                <a:spcPct val="100000"/>
              </a:lnSpc>
              <a:spcBef>
                <a:spcPts val="0"/>
              </a:spcBef>
              <a:spcAft>
                <a:spcPts val="0"/>
              </a:spcAft>
              <a:buClr>
                <a:srgbClr val="1C4587"/>
              </a:buClr>
              <a:buSzPct val="100000"/>
              <a:buFont typeface="Times New Roman"/>
              <a:buChar char="●"/>
            </a:pPr>
            <a:r>
              <a:rPr lang="en-US" sz="2400" b="1" i="0" u="none" strike="noStrike" cap="none" dirty="0">
                <a:ea typeface="Times New Roman"/>
                <a:cs typeface="Times New Roman"/>
                <a:sym typeface="Times New Roman"/>
              </a:rPr>
              <a:t>26% </a:t>
            </a:r>
            <a:r>
              <a:rPr lang="en-US" sz="2400" b="1" i="0" u="none" strike="noStrike" cap="none" dirty="0" smtClean="0">
                <a:ea typeface="Times New Roman"/>
                <a:cs typeface="Times New Roman"/>
                <a:sym typeface="Times New Roman"/>
              </a:rPr>
              <a:t>were violated before </a:t>
            </a:r>
            <a:r>
              <a:rPr lang="en-US" sz="2400" b="1" i="0" u="none" strike="noStrike" cap="none" dirty="0">
                <a:ea typeface="Times New Roman"/>
                <a:cs typeface="Times New Roman"/>
                <a:sym typeface="Times New Roman"/>
              </a:rPr>
              <a:t>joining the BDSM community - they were isolated</a:t>
            </a:r>
          </a:p>
          <a:p>
            <a:pPr marL="914400" marR="0" lvl="1" indent="-228600" algn="l" rtl="0">
              <a:lnSpc>
                <a:spcPct val="100000"/>
              </a:lnSpc>
              <a:spcBef>
                <a:spcPts val="350"/>
              </a:spcBef>
              <a:spcAft>
                <a:spcPts val="0"/>
              </a:spcAft>
              <a:buClr>
                <a:srgbClr val="1C4587"/>
              </a:buClr>
              <a:buFont typeface="Noto Symbol"/>
              <a:buNone/>
            </a:pPr>
            <a:endParaRPr sz="2400" b="1" i="0" u="none" strike="noStrike" cap="none" dirty="0">
              <a:ea typeface="Times New Roman"/>
              <a:cs typeface="Times New Roman"/>
              <a:sym typeface="Times New Roman"/>
            </a:endParaRPr>
          </a:p>
          <a:p>
            <a:pPr marL="457200" marR="0" lvl="0" indent="-381000" algn="l" rtl="0">
              <a:lnSpc>
                <a:spcPct val="100000"/>
              </a:lnSpc>
              <a:spcBef>
                <a:spcPts val="350"/>
              </a:spcBef>
              <a:spcAft>
                <a:spcPts val="0"/>
              </a:spcAft>
              <a:buClr>
                <a:srgbClr val="1C4587"/>
              </a:buClr>
              <a:buSzPct val="100000"/>
              <a:buFont typeface="Times New Roman"/>
              <a:buChar char="●"/>
            </a:pPr>
            <a:r>
              <a:rPr lang="en-US" sz="2400" b="1" i="0" u="none" strike="noStrike" cap="none" dirty="0">
                <a:ea typeface="Times New Roman"/>
                <a:cs typeface="Times New Roman"/>
                <a:sym typeface="Times New Roman"/>
              </a:rPr>
              <a:t>80% of the victims identified as female, gender queer or transgender - the other 20% were male</a:t>
            </a:r>
          </a:p>
          <a:p>
            <a:pPr marL="914400" marR="0" lvl="1" indent="-228600" algn="l" rtl="0">
              <a:lnSpc>
                <a:spcPct val="100000"/>
              </a:lnSpc>
              <a:spcBef>
                <a:spcPts val="350"/>
              </a:spcBef>
              <a:spcAft>
                <a:spcPts val="0"/>
              </a:spcAft>
              <a:buClr>
                <a:srgbClr val="1C4587"/>
              </a:buClr>
              <a:buFont typeface="Noto Symbol"/>
              <a:buNone/>
            </a:pPr>
            <a:endParaRPr sz="2400" b="1" i="0" u="none" strike="noStrike" cap="none" dirty="0">
              <a:ea typeface="Times New Roman"/>
              <a:cs typeface="Times New Roman"/>
              <a:sym typeface="Times New Roman"/>
            </a:endParaRPr>
          </a:p>
          <a:p>
            <a:pPr marL="457200" marR="0" lvl="0" indent="-381000" algn="l" rtl="0">
              <a:lnSpc>
                <a:spcPct val="100000"/>
              </a:lnSpc>
              <a:spcBef>
                <a:spcPts val="350"/>
              </a:spcBef>
              <a:spcAft>
                <a:spcPts val="0"/>
              </a:spcAft>
              <a:buClr>
                <a:srgbClr val="1C4587"/>
              </a:buClr>
              <a:buSzPct val="100000"/>
              <a:buFont typeface="Times New Roman"/>
              <a:buChar char="●"/>
            </a:pPr>
            <a:r>
              <a:rPr lang="en-US" sz="2400" b="1" i="0" u="none" strike="noStrike" cap="none" dirty="0">
                <a:ea typeface="Times New Roman"/>
                <a:cs typeface="Times New Roman"/>
                <a:sym typeface="Times New Roman"/>
              </a:rPr>
              <a:t>84% identified as bottoms - 16% said they were tops </a:t>
            </a:r>
          </a:p>
        </p:txBody>
      </p:sp>
      <p:sp>
        <p:nvSpPr>
          <p:cNvPr id="113" name="Shape 113"/>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6</a:t>
            </a:fld>
            <a:endParaRPr lang="en-US" sz="1300" b="0" i="0" u="none" strike="noStrike" cap="none" dirty="0">
              <a:solidFill>
                <a:schemeClr val="dk1"/>
              </a:solidFill>
              <a:latin typeface="Arial"/>
              <a:ea typeface="Arial"/>
              <a:cs typeface="Arial"/>
              <a:sym typeface="Arial"/>
            </a:endParaRPr>
          </a:p>
        </p:txBody>
      </p:sp>
      <p:sp>
        <p:nvSpPr>
          <p:cNvPr id="2" name="TextBox 1"/>
          <p:cNvSpPr txBox="1"/>
          <p:nvPr/>
        </p:nvSpPr>
        <p:spPr>
          <a:xfrm>
            <a:off x="3657600" y="5943600"/>
            <a:ext cx="5486400" cy="461665"/>
          </a:xfrm>
          <a:prstGeom prst="rect">
            <a:avLst/>
          </a:prstGeom>
          <a:noFill/>
        </p:spPr>
        <p:txBody>
          <a:bodyPr wrap="square" rtlCol="0">
            <a:spAutoFit/>
          </a:bodyPr>
          <a:lstStyle/>
          <a:p>
            <a:r>
              <a:rPr lang="en-US" sz="2400" dirty="0" smtClean="0"/>
              <a:t>(NCSF Consent Violations Survey, 2014)</a:t>
            </a:r>
            <a:endParaRPr lang="en-US" sz="2400" dirty="0"/>
          </a:p>
        </p:txBody>
      </p:sp>
      <p:pic>
        <p:nvPicPr>
          <p:cNvPr id="6"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761642"/>
            <a:ext cx="2209800" cy="1088886"/>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621575" y="245875"/>
            <a:ext cx="8229600" cy="1811525"/>
          </a:xfrm>
          <a:prstGeom prst="rect">
            <a:avLst/>
          </a:prstGeom>
          <a:noFill/>
          <a:ln>
            <a:noFill/>
          </a:ln>
        </p:spPr>
        <p:txBody>
          <a:bodyPr lIns="91425" tIns="91425" rIns="91425" bIns="91425" anchor="b" anchorCtr="0">
            <a:noAutofit/>
          </a:bodyPr>
          <a:lstStyle/>
          <a:p>
            <a:pPr marL="0" marR="0" lvl="0" indent="0" algn="ctr" rtl="0">
              <a:lnSpc>
                <a:spcPct val="100000"/>
              </a:lnSpc>
              <a:spcBef>
                <a:spcPts val="0"/>
              </a:spcBef>
              <a:spcAft>
                <a:spcPts val="0"/>
              </a:spcAft>
              <a:buClr>
                <a:schemeClr val="dk1"/>
              </a:buClr>
              <a:buSzPct val="25000"/>
              <a:buFont typeface="Times New Roman"/>
              <a:buNone/>
            </a:pPr>
            <a:r>
              <a:rPr lang="en-US" sz="4000" b="1" i="0" u="none" strike="noStrike" cap="none" dirty="0">
                <a:solidFill>
                  <a:schemeClr val="dk1"/>
                </a:solidFill>
                <a:latin typeface="+mn-lt"/>
                <a:ea typeface="Times New Roman"/>
                <a:cs typeface="Times New Roman"/>
                <a:sym typeface="Times New Roman"/>
              </a:rPr>
              <a:t>Working with Law Enforcement: </a:t>
            </a:r>
            <a:br>
              <a:rPr lang="en-US" sz="4000" b="1" i="0" u="none" strike="noStrike" cap="none" dirty="0">
                <a:solidFill>
                  <a:schemeClr val="dk1"/>
                </a:solidFill>
                <a:latin typeface="+mn-lt"/>
                <a:ea typeface="Times New Roman"/>
                <a:cs typeface="Times New Roman"/>
                <a:sym typeface="Times New Roman"/>
              </a:rPr>
            </a:br>
            <a:r>
              <a:rPr lang="en-US" sz="4000" b="1" i="0" u="none" strike="noStrike" cap="none" dirty="0">
                <a:solidFill>
                  <a:schemeClr val="dk1"/>
                </a:solidFill>
                <a:latin typeface="+mn-lt"/>
                <a:ea typeface="Times New Roman"/>
                <a:cs typeface="Times New Roman"/>
                <a:sym typeface="Times New Roman"/>
              </a:rPr>
              <a:t>Two Sides of the Coin</a:t>
            </a:r>
          </a:p>
        </p:txBody>
      </p:sp>
      <p:sp>
        <p:nvSpPr>
          <p:cNvPr id="120" name="Shape 120"/>
          <p:cNvSpPr txBox="1"/>
          <p:nvPr/>
        </p:nvSpPr>
        <p:spPr>
          <a:xfrm>
            <a:off x="396600" y="3276600"/>
            <a:ext cx="8350800" cy="1295400"/>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rgbClr val="1C4587"/>
              </a:buClr>
              <a:buSzPct val="25000"/>
              <a:buFont typeface="Times New Roman"/>
              <a:buNone/>
            </a:pPr>
            <a:r>
              <a:rPr lang="en-US" sz="2400" b="1" i="0" u="none" strike="noStrike" cap="none" dirty="0">
                <a:ea typeface="Times New Roman"/>
                <a:cs typeface="Times New Roman"/>
                <a:sym typeface="Times New Roman"/>
              </a:rPr>
              <a:t>Many police departments and prosecutors treat BDSM-related incidents with as much respect as any other.</a:t>
            </a:r>
          </a:p>
          <a:p>
            <a:pPr marL="0" marR="0" lvl="0" indent="0" algn="l" rtl="0">
              <a:lnSpc>
                <a:spcPct val="100000"/>
              </a:lnSpc>
              <a:spcBef>
                <a:spcPts val="350"/>
              </a:spcBef>
              <a:spcAft>
                <a:spcPts val="0"/>
              </a:spcAft>
              <a:buClr>
                <a:srgbClr val="000000"/>
              </a:buClr>
              <a:buFont typeface="Arial"/>
              <a:buNone/>
            </a:pPr>
            <a:endParaRPr sz="2400" b="0" i="0" u="none" strike="noStrike" cap="none" dirty="0">
              <a:solidFill>
                <a:srgbClr val="1C4587"/>
              </a:solidFill>
              <a:latin typeface="Times New Roman"/>
              <a:ea typeface="Times New Roman"/>
              <a:cs typeface="Times New Roman"/>
              <a:sym typeface="Times New Roman"/>
            </a:endParaRPr>
          </a:p>
          <a:p>
            <a:pPr marL="0" marR="0" lvl="0" indent="0" algn="l" rtl="0">
              <a:lnSpc>
                <a:spcPct val="100000"/>
              </a:lnSpc>
              <a:spcBef>
                <a:spcPts val="350"/>
              </a:spcBef>
              <a:spcAft>
                <a:spcPts val="0"/>
              </a:spcAft>
              <a:buClr>
                <a:srgbClr val="000000"/>
              </a:buClr>
              <a:buFont typeface="Arial"/>
              <a:buNone/>
            </a:pPr>
            <a:endParaRPr sz="2400" b="0" i="0" u="none" strike="noStrike" cap="none" dirty="0">
              <a:solidFill>
                <a:srgbClr val="1C4587"/>
              </a:solidFill>
              <a:latin typeface="Times New Roman"/>
              <a:ea typeface="Times New Roman"/>
              <a:cs typeface="Times New Roman"/>
              <a:sym typeface="Times New Roman"/>
            </a:endParaRPr>
          </a:p>
        </p:txBody>
      </p:sp>
      <p:sp>
        <p:nvSpPr>
          <p:cNvPr id="121" name="Shape 121"/>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7</a:t>
            </a:fld>
            <a:endParaRPr lang="en-US" sz="1300" b="0" i="0" u="none" strike="noStrike" cap="none" dirty="0">
              <a:solidFill>
                <a:schemeClr val="dk1"/>
              </a:solidFill>
              <a:latin typeface="Arial"/>
              <a:ea typeface="Arial"/>
              <a:cs typeface="Arial"/>
              <a:sym typeface="Arial"/>
            </a:endParaRPr>
          </a:p>
        </p:txBody>
      </p:sp>
      <p:pic>
        <p:nvPicPr>
          <p:cNvPr id="6"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713426"/>
            <a:ext cx="2286000" cy="1137101"/>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621575" y="245875"/>
            <a:ext cx="8229600" cy="913199"/>
          </a:xfrm>
          <a:prstGeom prst="rect">
            <a:avLst/>
          </a:prstGeom>
          <a:noFill/>
          <a:ln>
            <a:noFill/>
          </a:ln>
        </p:spPr>
        <p:txBody>
          <a:bodyPr lIns="91425" tIns="91425" rIns="91425" bIns="91425" anchor="b" anchorCtr="0">
            <a:noAutofit/>
          </a:bodyPr>
          <a:lstStyle/>
          <a:p>
            <a:pPr marL="0" marR="0" lvl="0" indent="0" rtl="0">
              <a:lnSpc>
                <a:spcPct val="100000"/>
              </a:lnSpc>
              <a:spcBef>
                <a:spcPts val="0"/>
              </a:spcBef>
              <a:spcAft>
                <a:spcPts val="0"/>
              </a:spcAft>
              <a:buClr>
                <a:schemeClr val="dk1"/>
              </a:buClr>
              <a:buSzPct val="25000"/>
              <a:buFont typeface="Times New Roman"/>
              <a:buNone/>
            </a:pPr>
            <a:r>
              <a:rPr lang="en-US" sz="4000" b="1" i="0" u="none" strike="noStrike" cap="none" dirty="0">
                <a:solidFill>
                  <a:schemeClr val="dk1"/>
                </a:solidFill>
                <a:latin typeface="+mn-lt"/>
                <a:ea typeface="Times New Roman"/>
                <a:cs typeface="Times New Roman"/>
                <a:sym typeface="Times New Roman"/>
              </a:rPr>
              <a:t>The Victim Side</a:t>
            </a:r>
          </a:p>
        </p:txBody>
      </p:sp>
      <p:sp>
        <p:nvSpPr>
          <p:cNvPr id="120" name="Shape 120"/>
          <p:cNvSpPr txBox="1"/>
          <p:nvPr/>
        </p:nvSpPr>
        <p:spPr>
          <a:xfrm>
            <a:off x="609600" y="1219200"/>
            <a:ext cx="8350800" cy="3962400"/>
          </a:xfrm>
          <a:prstGeom prst="rect">
            <a:avLst/>
          </a:prstGeom>
          <a:noFill/>
          <a:ln>
            <a:noFill/>
          </a:ln>
        </p:spPr>
        <p:txBody>
          <a:bodyPr lIns="91425" tIns="91425" rIns="91425" bIns="91425" anchor="t" anchorCtr="0">
            <a:noAutofit/>
          </a:bodyPr>
          <a:lstStyle/>
          <a:p>
            <a:pPr marL="0" marR="0" lvl="0" indent="0" algn="l" rtl="0">
              <a:lnSpc>
                <a:spcPct val="100000"/>
              </a:lnSpc>
              <a:spcBef>
                <a:spcPts val="350"/>
              </a:spcBef>
              <a:spcAft>
                <a:spcPts val="0"/>
              </a:spcAft>
              <a:buClr>
                <a:srgbClr val="1C4587"/>
              </a:buClr>
              <a:buSzPct val="25000"/>
              <a:buFont typeface="Times New Roman"/>
              <a:buNone/>
            </a:pPr>
            <a:r>
              <a:rPr lang="en-US" sz="2400" i="0" u="none" strike="noStrike" cap="none" dirty="0" smtClean="0">
                <a:ea typeface="Times New Roman"/>
                <a:cs typeface="Times New Roman"/>
                <a:sym typeface="Times New Roman"/>
              </a:rPr>
              <a:t>Problems when BDSM is involved:</a:t>
            </a:r>
            <a:endParaRPr lang="en-US" sz="2400" i="0" u="none" strike="noStrike" cap="none" dirty="0">
              <a:ea typeface="Times New Roman"/>
              <a:cs typeface="Times New Roman"/>
              <a:sym typeface="Times New Roman"/>
            </a:endParaRPr>
          </a:p>
          <a:p>
            <a:pPr marL="1371600" marR="0" lvl="0" indent="-342900" algn="l" rtl="0">
              <a:lnSpc>
                <a:spcPct val="150000"/>
              </a:lnSpc>
              <a:spcBef>
                <a:spcPts val="350"/>
              </a:spcBef>
              <a:spcAft>
                <a:spcPts val="0"/>
              </a:spcAft>
              <a:buClr>
                <a:srgbClr val="1C4587"/>
              </a:buClr>
              <a:buSzPct val="100000"/>
              <a:buFont typeface="Times New Roman"/>
              <a:buChar char="●"/>
            </a:pPr>
            <a:r>
              <a:rPr lang="en-US" sz="2400" i="0" u="none" strike="noStrike" cap="none" dirty="0" smtClean="0">
                <a:solidFill>
                  <a:schemeClr val="dk1"/>
                </a:solidFill>
                <a:ea typeface="Times New Roman"/>
                <a:cs typeface="Times New Roman"/>
                <a:sym typeface="Times New Roman"/>
              </a:rPr>
              <a:t>Police </a:t>
            </a:r>
            <a:r>
              <a:rPr lang="en-US" sz="2400" i="0" u="none" strike="noStrike" cap="none" dirty="0">
                <a:solidFill>
                  <a:schemeClr val="dk1"/>
                </a:solidFill>
                <a:ea typeface="Times New Roman"/>
                <a:cs typeface="Times New Roman"/>
                <a:sym typeface="Times New Roman"/>
              </a:rPr>
              <a:t>officers won’t file a </a:t>
            </a:r>
            <a:r>
              <a:rPr lang="en-US" sz="2400" i="0" u="none" strike="noStrike" cap="none" dirty="0" smtClean="0">
                <a:solidFill>
                  <a:schemeClr val="dk1"/>
                </a:solidFill>
                <a:ea typeface="Times New Roman"/>
                <a:cs typeface="Times New Roman"/>
                <a:sym typeface="Times New Roman"/>
              </a:rPr>
              <a:t>report</a:t>
            </a:r>
            <a:endParaRPr lang="en-US" sz="2400" i="0" u="none" strike="noStrike" cap="none" dirty="0">
              <a:solidFill>
                <a:schemeClr val="dk1"/>
              </a:solidFill>
              <a:ea typeface="Times New Roman"/>
              <a:cs typeface="Times New Roman"/>
              <a:sym typeface="Times New Roman"/>
            </a:endParaRPr>
          </a:p>
          <a:p>
            <a:pPr marL="1371600" marR="0" lvl="0" indent="-342900" algn="l" rtl="0">
              <a:lnSpc>
                <a:spcPct val="150000"/>
              </a:lnSpc>
              <a:spcBef>
                <a:spcPts val="350"/>
              </a:spcBef>
              <a:spcAft>
                <a:spcPts val="0"/>
              </a:spcAft>
              <a:buClr>
                <a:srgbClr val="1C4587"/>
              </a:buClr>
              <a:buSzPct val="100000"/>
              <a:buFont typeface="Times New Roman"/>
              <a:buChar char="●"/>
            </a:pPr>
            <a:r>
              <a:rPr lang="en-US" sz="2400" i="0" u="none" strike="noStrike" cap="none" dirty="0">
                <a:solidFill>
                  <a:schemeClr val="dk1"/>
                </a:solidFill>
                <a:ea typeface="Times New Roman"/>
                <a:cs typeface="Times New Roman"/>
                <a:sym typeface="Times New Roman"/>
              </a:rPr>
              <a:t>Detectives don’t investigate because they think some injury is to be expected in kink</a:t>
            </a:r>
          </a:p>
          <a:p>
            <a:pPr marL="1371600" marR="0" lvl="0" indent="-342900" algn="l" rtl="0">
              <a:lnSpc>
                <a:spcPct val="150000"/>
              </a:lnSpc>
              <a:spcBef>
                <a:spcPts val="350"/>
              </a:spcBef>
              <a:spcAft>
                <a:spcPts val="0"/>
              </a:spcAft>
              <a:buClr>
                <a:srgbClr val="1C4587"/>
              </a:buClr>
              <a:buSzPct val="100000"/>
              <a:buFont typeface="Times New Roman"/>
              <a:buChar char="●"/>
            </a:pPr>
            <a:r>
              <a:rPr lang="en-US" sz="2400" i="0" u="none" strike="noStrike" cap="none" dirty="0">
                <a:solidFill>
                  <a:schemeClr val="dk1"/>
                </a:solidFill>
                <a:ea typeface="Times New Roman"/>
                <a:cs typeface="Times New Roman"/>
                <a:sym typeface="Times New Roman"/>
              </a:rPr>
              <a:t>Prosecutors won’t file charges because they think juries won’t understand how </a:t>
            </a:r>
            <a:r>
              <a:rPr lang="en-US" sz="2400" dirty="0">
                <a:solidFill>
                  <a:schemeClr val="dk1"/>
                </a:solidFill>
                <a:ea typeface="Times New Roman"/>
                <a:cs typeface="Times New Roman"/>
                <a:sym typeface="Times New Roman"/>
              </a:rPr>
              <a:t>you can consent to a spanking but not intercourse</a:t>
            </a:r>
          </a:p>
          <a:p>
            <a:pPr marL="0" marR="0" lvl="0" indent="0" algn="l" rtl="0">
              <a:lnSpc>
                <a:spcPct val="100000"/>
              </a:lnSpc>
              <a:spcBef>
                <a:spcPts val="350"/>
              </a:spcBef>
              <a:spcAft>
                <a:spcPts val="0"/>
              </a:spcAft>
              <a:buClr>
                <a:srgbClr val="000000"/>
              </a:buClr>
              <a:buFont typeface="Arial"/>
              <a:buNone/>
            </a:pPr>
            <a:endParaRPr sz="2400" b="0" i="0" u="none" strike="noStrike" cap="none" dirty="0">
              <a:solidFill>
                <a:srgbClr val="1C4587"/>
              </a:solidFill>
              <a:latin typeface="Times New Roman"/>
              <a:ea typeface="Times New Roman"/>
              <a:cs typeface="Times New Roman"/>
              <a:sym typeface="Times New Roman"/>
            </a:endParaRPr>
          </a:p>
        </p:txBody>
      </p:sp>
      <p:sp>
        <p:nvSpPr>
          <p:cNvPr id="121" name="Shape 121"/>
          <p:cNvSpPr txBox="1">
            <a:spLocks noGrp="1"/>
          </p:cNvSpPr>
          <p:nvPr>
            <p:ph type="sldNum" idx="12"/>
          </p:nvPr>
        </p:nvSpPr>
        <p:spPr>
          <a:xfrm>
            <a:off x="8556790" y="6333133"/>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8</a:t>
            </a:fld>
            <a:endParaRPr lang="en-US" sz="1300" b="0" i="0" u="none" strike="noStrike" cap="none" dirty="0">
              <a:solidFill>
                <a:schemeClr val="dk1"/>
              </a:solidFill>
              <a:latin typeface="Arial"/>
              <a:ea typeface="Arial"/>
              <a:cs typeface="Arial"/>
              <a:sym typeface="Arial"/>
            </a:endParaRPr>
          </a:p>
        </p:txBody>
      </p:sp>
      <p:pic>
        <p:nvPicPr>
          <p:cNvPr id="6"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698170"/>
            <a:ext cx="2590800" cy="1152357"/>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737427014"/>
      </p:ext>
    </p:extLst>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prstGeom prst="rect">
            <a:avLst/>
          </a:prstGeom>
          <a:noFill/>
          <a:ln>
            <a:noFill/>
          </a:ln>
        </p:spPr>
        <p:txBody>
          <a:bodyPr lIns="91425" tIns="91425" rIns="91425" bIns="91425" anchor="b" anchorCtr="0">
            <a:noAutofit/>
          </a:bodyPr>
          <a:lstStyle/>
          <a:p>
            <a:pPr marL="0" marR="0" lvl="0" indent="0" rtl="0">
              <a:lnSpc>
                <a:spcPct val="100000"/>
              </a:lnSpc>
              <a:spcBef>
                <a:spcPts val="0"/>
              </a:spcBef>
              <a:spcAft>
                <a:spcPts val="0"/>
              </a:spcAft>
              <a:buClr>
                <a:schemeClr val="dk1"/>
              </a:buClr>
              <a:buSzPct val="25000"/>
              <a:buFont typeface="Times New Roman"/>
              <a:buNone/>
            </a:pPr>
            <a:r>
              <a:rPr lang="en-US" sz="4000" b="1" i="0" u="none" strike="noStrike" cap="none" dirty="0">
                <a:solidFill>
                  <a:schemeClr val="dk1"/>
                </a:solidFill>
                <a:latin typeface="+mn-lt"/>
                <a:ea typeface="Times New Roman"/>
                <a:cs typeface="Times New Roman"/>
                <a:sym typeface="Times New Roman"/>
              </a:rPr>
              <a:t>The Perpetrator Side</a:t>
            </a:r>
          </a:p>
        </p:txBody>
      </p:sp>
      <p:sp>
        <p:nvSpPr>
          <p:cNvPr id="2" name="Content Placeholder 1"/>
          <p:cNvSpPr>
            <a:spLocks noGrp="1"/>
          </p:cNvSpPr>
          <p:nvPr>
            <p:ph sz="half" idx="1"/>
          </p:nvPr>
        </p:nvSpPr>
        <p:spPr/>
        <p:txBody>
          <a:bodyPr>
            <a:normAutofit/>
          </a:bodyPr>
          <a:lstStyle/>
          <a:p>
            <a:r>
              <a:rPr lang="en-US" sz="2400" dirty="0"/>
              <a:t>The bottom withdraws consent but the top doesn’t stop​</a:t>
            </a:r>
          </a:p>
          <a:p>
            <a:r>
              <a:rPr lang="en-US" sz="2400" dirty="0"/>
              <a:t>Injury occurs and the submissive partner goes to the </a:t>
            </a:r>
            <a:r>
              <a:rPr lang="en-US" sz="2400" dirty="0" smtClean="0"/>
              <a:t>hospital</a:t>
            </a:r>
          </a:p>
          <a:p>
            <a:r>
              <a:rPr lang="en-US" sz="2400" dirty="0"/>
              <a:t>Family/friends/coworkers report an observed injury to the police</a:t>
            </a:r>
            <a:r>
              <a:rPr lang="en-US" sz="2400" dirty="0" smtClean="0"/>
              <a:t>​</a:t>
            </a:r>
            <a:endParaRPr lang="en-US" dirty="0"/>
          </a:p>
        </p:txBody>
      </p:sp>
      <p:sp>
        <p:nvSpPr>
          <p:cNvPr id="3" name="Content Placeholder 2"/>
          <p:cNvSpPr>
            <a:spLocks noGrp="1"/>
          </p:cNvSpPr>
          <p:nvPr>
            <p:ph sz="half" idx="2"/>
          </p:nvPr>
        </p:nvSpPr>
        <p:spPr/>
        <p:txBody>
          <a:bodyPr>
            <a:normAutofit/>
          </a:bodyPr>
          <a:lstStyle/>
          <a:p>
            <a:r>
              <a:rPr lang="en-US" sz="2400" dirty="0" smtClean="0"/>
              <a:t>Medical </a:t>
            </a:r>
            <a:r>
              <a:rPr lang="en-US" sz="2400" dirty="0"/>
              <a:t>personnel see an injury that they perceive resulted from abuse/assault.</a:t>
            </a:r>
            <a:r>
              <a:rPr lang="en-US" sz="2400" dirty="0" smtClean="0"/>
              <a:t>​</a:t>
            </a:r>
          </a:p>
          <a:p>
            <a:r>
              <a:rPr lang="en-US" sz="2400" dirty="0"/>
              <a:t>Pictures, videos, emails, film, or sound recordings of BDSM conduct somehow come into the hands of the police.</a:t>
            </a:r>
          </a:p>
          <a:p>
            <a:endParaRPr lang="en-US" dirty="0"/>
          </a:p>
          <a:p>
            <a:endParaRPr lang="en-US" dirty="0"/>
          </a:p>
        </p:txBody>
      </p:sp>
      <p:sp>
        <p:nvSpPr>
          <p:cNvPr id="121" name="Shape 121"/>
          <p:cNvSpPr txBox="1">
            <a:spLocks noGrp="1"/>
          </p:cNvSpPr>
          <p:nvPr>
            <p:ph type="sldNum" sz="quarter" idx="12"/>
          </p:nvPr>
        </p:nvSpPr>
        <p:spPr>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13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ct val="25000"/>
                <a:buFont typeface="Arial"/>
                <a:buNone/>
              </a:pPr>
              <a:t>9</a:t>
            </a:fld>
            <a:endParaRPr lang="en-US" sz="1300" b="0" i="0" u="none" strike="noStrike" cap="none" dirty="0">
              <a:solidFill>
                <a:schemeClr val="dk1"/>
              </a:solidFill>
              <a:latin typeface="Arial"/>
              <a:ea typeface="Arial"/>
              <a:cs typeface="Arial"/>
              <a:sym typeface="Arial"/>
            </a:endParaRPr>
          </a:p>
        </p:txBody>
      </p:sp>
      <p:pic>
        <p:nvPicPr>
          <p:cNvPr id="6" name="Picture 2" descr="B:\Clients\AASECT (011)\310 - Annual Conference\2016 Puerto Rico\Conference Objectives, Theme &amp; Logo\AASECT Logo - AB.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737686"/>
            <a:ext cx="2362200" cy="1112841"/>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989944620"/>
      </p:ext>
    </p:extLst>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TotalTime>
  <Words>2578</Words>
  <Application>Microsoft Office PowerPoint</Application>
  <PresentationFormat>On-screen Show (4:3)</PresentationFormat>
  <Paragraphs>391</Paragraphs>
  <Slides>40</Slides>
  <Notes>37</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AASECT 48th Annual Conference June 8 - 12, 2016  San Juan, Puerto Rico</vt:lpstr>
      <vt:lpstr>BDSM and Intimate Partner Violence</vt:lpstr>
      <vt:lpstr>Today’s Plan</vt:lpstr>
      <vt:lpstr>Slide 4</vt:lpstr>
      <vt:lpstr>Why Should You Become Kink Aware?</vt:lpstr>
      <vt:lpstr>Those at risk:</vt:lpstr>
      <vt:lpstr>Working with Law Enforcement:  Two Sides of the Coin</vt:lpstr>
      <vt:lpstr>The Victim Side</vt:lpstr>
      <vt:lpstr>The Perpetrator Side</vt:lpstr>
      <vt:lpstr>Slide 10</vt:lpstr>
      <vt:lpstr>Benefits for Victims</vt:lpstr>
      <vt:lpstr>Slide 12</vt:lpstr>
      <vt:lpstr>Slide 13</vt:lpstr>
      <vt:lpstr>Slide 14</vt:lpstr>
      <vt:lpstr>Slide 15</vt:lpstr>
      <vt:lpstr>Slide 16</vt:lpstr>
      <vt:lpstr>Slide 17</vt:lpstr>
      <vt:lpstr>Slide 18</vt:lpstr>
      <vt:lpstr>Slide 19</vt:lpstr>
      <vt:lpstr>Slide 20</vt:lpstr>
      <vt:lpstr>Slide 21</vt:lpstr>
      <vt:lpstr>BDSM Terms</vt:lpstr>
      <vt:lpstr>BDSM A wide range of behaviors </vt:lpstr>
      <vt:lpstr>Slide 24</vt:lpstr>
      <vt:lpstr>Slide 25</vt:lpstr>
      <vt:lpstr>Slide 26</vt:lpstr>
      <vt:lpstr>Slide 27</vt:lpstr>
      <vt:lpstr>Slide 28</vt:lpstr>
      <vt:lpstr>Consent vs. Abuse</vt:lpstr>
      <vt:lpstr>Limits</vt:lpstr>
      <vt:lpstr>Informed consent is knowing:</vt:lpstr>
      <vt:lpstr>Slide 32</vt:lpstr>
      <vt:lpstr>Slide 33</vt:lpstr>
      <vt:lpstr>Slide 34</vt:lpstr>
      <vt:lpstr>Questions to ask a client?</vt:lpstr>
      <vt:lpstr>Slide 36</vt:lpstr>
      <vt:lpstr>Slide 37</vt:lpstr>
      <vt:lpstr>Slide 38</vt:lpstr>
      <vt:lpstr>Slide 39</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AASECT 47th ANNUAL CONFERENCE June 3 - 7, 2015 Minneapolis, MN</dc:title>
  <dc:creator>Amanda Bignall</dc:creator>
  <cp:lastModifiedBy>Susan Wright</cp:lastModifiedBy>
  <cp:revision>47</cp:revision>
  <cp:lastPrinted>2016-03-18T14:41:49Z</cp:lastPrinted>
  <dcterms:created xsi:type="dcterms:W3CDTF">2015-03-19T12:32:33Z</dcterms:created>
  <dcterms:modified xsi:type="dcterms:W3CDTF">2016-06-06T22:38:17Z</dcterms:modified>
</cp:coreProperties>
</file>