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handoutMasterIdLst>
    <p:handoutMasterId r:id="rId52"/>
  </p:handoutMasterIdLst>
  <p:sldIdLst>
    <p:sldId id="260" r:id="rId2"/>
    <p:sldId id="261" r:id="rId3"/>
    <p:sldId id="262" r:id="rId4"/>
    <p:sldId id="263" r:id="rId5"/>
    <p:sldId id="264" r:id="rId6"/>
    <p:sldId id="265" r:id="rId7"/>
    <p:sldId id="266" r:id="rId8"/>
    <p:sldId id="30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 id="308" r:id="rId33"/>
    <p:sldId id="309" r:id="rId34"/>
    <p:sldId id="291" r:id="rId35"/>
    <p:sldId id="292"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10" r:id="rId50"/>
  </p:sldIdLst>
  <p:sldSz cx="9144000" cy="6858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94607" autoAdjust="0"/>
  </p:normalViewPr>
  <p:slideViewPr>
    <p:cSldViewPr>
      <p:cViewPr varScale="1">
        <p:scale>
          <a:sx n="90" d="100"/>
          <a:sy n="90" d="100"/>
        </p:scale>
        <p:origin x="85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86" d="100"/>
          <a:sy n="86" d="100"/>
        </p:scale>
        <p:origin x="-192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3A924DA-685D-4EA4-A64A-76478FA2C259}" type="datetimeFigureOut">
              <a:rPr lang="en-US" smtClean="0"/>
              <a:pPr/>
              <a:t>12/26/2019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46DAAD3-A356-4351-9553-3BF4ECB459E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1A62BB-F4F3-4609-A9B6-449C30FEBBE7}" type="datetimeFigureOut">
              <a:rPr lang="en-US" smtClean="0"/>
              <a:pPr/>
              <a:t>12/26/2019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484F8E-7861-4CE3-9848-D43E43BA5BC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7484F8E-7861-4CE3-9848-D43E43BA5BC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37% have been in for less than 3 years.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Almost 31% have been involved for more</a:t>
            </a:r>
            <a:r>
              <a:rPr lang="en-US" sz="1800" baseline="0" dirty="0"/>
              <a:t> than 10 years.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a:t>Many people come into the community learn how to do kinky sex and then take what they learn back into their sex lives and don’t participate anymore</a:t>
            </a:r>
            <a:endParaRPr lang="en-US" sz="1800" dirty="0"/>
          </a:p>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sz="1800" dirty="0"/>
              <a:t>There’s no unusual bulge young or old in who is coming into the kink community</a:t>
            </a:r>
          </a:p>
        </p:txBody>
      </p:sp>
      <p:sp>
        <p:nvSpPr>
          <p:cNvPr id="4" name="Slide Number Placeholder 3"/>
          <p:cNvSpPr>
            <a:spLocks noGrp="1"/>
          </p:cNvSpPr>
          <p:nvPr>
            <p:ph type="sldNum" sz="quarter" idx="10"/>
          </p:nvPr>
        </p:nvSpPr>
        <p:spPr/>
        <p:txBody>
          <a:bodyPr/>
          <a:lstStyle/>
          <a:p>
            <a:fld id="{27484F8E-7861-4CE3-9848-D43E43BA5BCF}"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latin typeface="+mn-lt"/>
                <a:ea typeface="+mn-ea"/>
                <a:cs typeface="+mn-cs"/>
              </a:rPr>
              <a:t>This is higher than the results of the 2008 and 1998 Violence &amp; Discrimination surveys which found that 60% and 62% respectively weren’t out to their family or coworkers.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latin typeface="+mn-lt"/>
                <a:ea typeface="+mn-ea"/>
                <a:cs typeface="+mn-cs"/>
              </a:rPr>
              <a:t>This may be a reflection</a:t>
            </a:r>
            <a:r>
              <a:rPr lang="en-US" sz="1800" kern="1200" baseline="0" dirty="0">
                <a:solidFill>
                  <a:schemeClr val="tx1"/>
                </a:solidFill>
                <a:latin typeface="+mn-lt"/>
                <a:ea typeface="+mn-ea"/>
                <a:cs typeface="+mn-cs"/>
              </a:rPr>
              <a:t> of the high percentage of respondents that have only been involved for less than 3 years – it takes time to come out.</a:t>
            </a:r>
            <a:endParaRPr lang="en-US" sz="18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7484F8E-7861-4CE3-9848-D43E43BA5BCF}"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Even higher.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Only</a:t>
            </a:r>
            <a:r>
              <a:rPr lang="en-US" sz="1600" baseline="0" dirty="0"/>
              <a:t> 17% felt like they could speak to their coworkers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a:t>Because of the discrimination and persecution that exists and the fact that anyone can be fired for looking different or what they do in their off-hours in their intimate relationships.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a:t>THIS is why there is such shame in people who are kinky – we’re told over and over again that something is wrong with us.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a:t>That’s why people who first find the community are overwhelmed when they find a huge group of people who are like them. It’s a relief, and some throw caution to the wind along with their inhibitions.</a:t>
            </a:r>
            <a:endParaRPr lang="en-US" sz="1600" dirty="0"/>
          </a:p>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sz="1800" dirty="0"/>
              <a:t>We only asked 2 questions </a:t>
            </a:r>
          </a:p>
          <a:p>
            <a:endParaRPr lang="en-US" sz="1800" dirty="0"/>
          </a:p>
          <a:p>
            <a:r>
              <a:rPr lang="en-US" sz="1800" dirty="0"/>
              <a:t>This is something we should do a whole survey on, to drill down to what’s really happening.</a:t>
            </a:r>
          </a:p>
        </p:txBody>
      </p:sp>
      <p:sp>
        <p:nvSpPr>
          <p:cNvPr id="4" name="Slide Number Placeholder 3"/>
          <p:cNvSpPr>
            <a:spLocks noGrp="1"/>
          </p:cNvSpPr>
          <p:nvPr>
            <p:ph type="sldNum" sz="quarter" idx="10"/>
          </p:nvPr>
        </p:nvSpPr>
        <p:spPr/>
        <p:txBody>
          <a:bodyPr/>
          <a:lstStyle/>
          <a:p>
            <a:fld id="{27484F8E-7861-4CE3-9848-D43E43BA5BCF}"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sz="1800" dirty="0"/>
              <a:t>1 in 3 people</a:t>
            </a:r>
          </a:p>
          <a:p>
            <a:endParaRPr lang="en-US" sz="1800" dirty="0"/>
          </a:p>
          <a:p>
            <a:r>
              <a:rPr lang="en-US" sz="1800" dirty="0"/>
              <a:t>The respondent is saying that something they had said was off-limits was done during a scene.</a:t>
            </a:r>
          </a:p>
          <a:p>
            <a:endParaRPr lang="en-US" sz="1800"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800" dirty="0"/>
              <a:t>Purpose – some are predators, opportunists – and even, sometimes the sub is glad their limit was pushed</a:t>
            </a:r>
          </a:p>
          <a:p>
            <a:endParaRPr lang="en-US" sz="1800" dirty="0"/>
          </a:p>
          <a:p>
            <a:r>
              <a:rPr lang="en-US" sz="1800" dirty="0"/>
              <a:t>Accident – equipment failure, injuries</a:t>
            </a:r>
          </a:p>
          <a:p>
            <a:endParaRPr lang="en-US" sz="1800" dirty="0"/>
          </a:p>
          <a:p>
            <a:r>
              <a:rPr lang="en-US" sz="1800" dirty="0"/>
              <a:t>Miscommunication – they think they conveyed those limits but it wasn’t clear to both</a:t>
            </a:r>
          </a:p>
          <a:p>
            <a:endParaRPr lang="en-US" sz="1800" dirty="0"/>
          </a:p>
          <a:p>
            <a:r>
              <a:rPr lang="en-US" sz="1800" dirty="0"/>
              <a:t>Misunderstanding – the degree something is done. Or humiliation when submission is the goal.</a:t>
            </a:r>
          </a:p>
          <a:p>
            <a:endParaRPr lang="en-US" sz="1800" dirty="0"/>
          </a:p>
          <a:p>
            <a:r>
              <a:rPr lang="en-US" sz="1800" dirty="0"/>
              <a:t>Lack of skills - leaving marks, wrapping with a whip</a:t>
            </a:r>
            <a:endParaRPr lang="en-US" sz="1800" baseline="0" dirty="0"/>
          </a:p>
          <a:p>
            <a:endParaRPr lang="en-US" sz="1800" baseline="0" dirty="0"/>
          </a:p>
          <a:p>
            <a:endParaRPr lang="en-US" sz="1800" baseline="0" dirty="0"/>
          </a:p>
          <a:p>
            <a:r>
              <a:rPr lang="en-US" sz="1800" baseline="0" dirty="0"/>
              <a:t>Intent is key. Levels of wrong-doing – reckless is worse than negligence, deliberate worse than accidental</a:t>
            </a:r>
            <a:endParaRPr lang="en-US" sz="1800"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Much more concrete – ignoring a </a:t>
            </a:r>
            <a:r>
              <a:rPr lang="en-US" sz="1800" dirty="0" err="1"/>
              <a:t>safeword</a:t>
            </a:r>
            <a:r>
              <a:rPr lang="en-US" sz="1800" dirty="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May be some miscommunication here, or misunderstanding – </a:t>
            </a:r>
            <a:r>
              <a:rPr lang="en-US" sz="1800" dirty="0" err="1"/>
              <a:t>safeword</a:t>
            </a:r>
            <a:r>
              <a:rPr lang="en-US" sz="1800" dirty="0"/>
              <a:t> couldn’t be heard in a noisy environment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But that’s a tiny fraction of a</a:t>
            </a:r>
            <a:r>
              <a:rPr lang="en-US" sz="1800" baseline="0" dirty="0"/>
              <a:t> percent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15% is very bad for our community</a:t>
            </a:r>
          </a:p>
          <a:p>
            <a:endParaRPr lang="en-US" dirty="0"/>
          </a:p>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Serious overlap with the safe-word question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sz="1800" dirty="0"/>
              <a:t>Who is this happening to???</a:t>
            </a:r>
          </a:p>
        </p:txBody>
      </p:sp>
      <p:sp>
        <p:nvSpPr>
          <p:cNvPr id="4" name="Slide Number Placeholder 3"/>
          <p:cNvSpPr>
            <a:spLocks noGrp="1"/>
          </p:cNvSpPr>
          <p:nvPr>
            <p:ph type="sldNum" sz="quarter" idx="10"/>
          </p:nvPr>
        </p:nvSpPr>
        <p:spPr/>
        <p:txBody>
          <a:bodyPr/>
          <a:lstStyle/>
          <a:p>
            <a:fld id="{27484F8E-7861-4CE3-9848-D43E43BA5BCF}"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762000"/>
            <a:ext cx="4572000" cy="34290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latin typeface="+mn-lt"/>
                <a:ea typeface="+mn-ea"/>
                <a:cs typeface="+mn-cs"/>
              </a:rPr>
              <a:t>NCSF has seen an alarming increase in the numbers of criminal prosecutions for assault related to BDSM activities.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latin typeface="+mn-lt"/>
                <a:ea typeface="+mn-ea"/>
                <a:cs typeface="+mn-cs"/>
              </a:rPr>
              <a:t>Partly because th</a:t>
            </a:r>
            <a:r>
              <a:rPr lang="en-US" sz="1800" dirty="0"/>
              <a:t>e community is growing so quickly</a:t>
            </a:r>
            <a:endParaRPr lang="en-US" sz="1800" kern="120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latin typeface="+mn-lt"/>
                <a:ea typeface="+mn-ea"/>
                <a:cs typeface="+mn-cs"/>
              </a:rPr>
              <a:t>consent has not been allowed as a defense to assault in any U.S. appellate court.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latin typeface="+mn-lt"/>
                <a:ea typeface="+mn-ea"/>
                <a:cs typeface="+mn-cs"/>
              </a:rPr>
              <a:t>NCSF dealt with over 200 cases involving criminal prosecutions each year in 2011 and 2012.</a:t>
            </a:r>
          </a:p>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It’s mostly happening in the first 5 years someone is in the community.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Incidentally, the consent violation question came much later, so you can see that the people who</a:t>
            </a:r>
            <a:r>
              <a:rPr lang="en-US" sz="1800" baseline="0" dirty="0"/>
              <a:t> have been in the scene the least amount of time who stopped answering the questions compared to only 11% 20+ </a:t>
            </a:r>
            <a:endParaRPr lang="en-US" sz="1800"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kern="120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latin typeface="+mn-lt"/>
                <a:ea typeface="+mn-ea"/>
                <a:cs typeface="+mn-cs"/>
              </a:rPr>
              <a:t>The percentages are exactly the same, which indicates consent violations are not a national/cultural phenomenon.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Like I said, we’d like to create a new consent survey to delve into these questions further.</a:t>
            </a:r>
          </a:p>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kern="120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latin typeface="+mn-lt"/>
                <a:ea typeface="+mn-ea"/>
                <a:cs typeface="+mn-cs"/>
              </a:rPr>
              <a:t>This is the largest percentage of respondents that answered the same for any question – 96.3%. </a:t>
            </a:r>
            <a:endParaRPr lang="en-US" sz="1800" dirty="0"/>
          </a:p>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24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sz="1800" dirty="0"/>
              <a:t>Note that only 3% disagree with this. That’s very encouraging to see how much the kink community values consent – in the abstract.</a:t>
            </a:r>
          </a:p>
        </p:txBody>
      </p:sp>
      <p:sp>
        <p:nvSpPr>
          <p:cNvPr id="4" name="Slide Number Placeholder 3"/>
          <p:cNvSpPr>
            <a:spLocks noGrp="1"/>
          </p:cNvSpPr>
          <p:nvPr>
            <p:ph type="sldNum" sz="quarter" idx="10"/>
          </p:nvPr>
        </p:nvSpPr>
        <p:spPr/>
        <p:txBody>
          <a:bodyPr/>
          <a:lstStyle/>
          <a:p>
            <a:fld id="{27484F8E-7861-4CE3-9848-D43E43BA5BCF}" type="slidenum">
              <a:rPr lang="en-US" smtClean="0"/>
              <a:pPr/>
              <a:t>25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sz="1800" dirty="0"/>
              <a:t>This is even more encouraging – how many adults in the general population think about “consent” and that it should be an ongoing discussion.</a:t>
            </a:r>
          </a:p>
        </p:txBody>
      </p:sp>
      <p:sp>
        <p:nvSpPr>
          <p:cNvPr id="4" name="Slide Number Placeholder 3"/>
          <p:cNvSpPr>
            <a:spLocks noGrp="1"/>
          </p:cNvSpPr>
          <p:nvPr>
            <p:ph type="sldNum" sz="quarter" idx="10"/>
          </p:nvPr>
        </p:nvSpPr>
        <p:spPr/>
        <p:txBody>
          <a:bodyPr/>
          <a:lstStyle/>
          <a:p>
            <a:fld id="{27484F8E-7861-4CE3-9848-D43E43BA5BCF}" type="slidenum">
              <a:rPr lang="en-US" smtClean="0"/>
              <a:pPr/>
              <a:t>26</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sz="1800" dirty="0"/>
              <a:t>Again, only 3% disagree outright, though there is more waffling.</a:t>
            </a:r>
          </a:p>
          <a:p>
            <a:endParaRPr lang="en-US" sz="1800" dirty="0"/>
          </a:p>
          <a:p>
            <a:r>
              <a:rPr lang="en-US" sz="1800" dirty="0"/>
              <a:t>Shows an understanding that there must be understanding to get consent.</a:t>
            </a:r>
          </a:p>
        </p:txBody>
      </p:sp>
      <p:sp>
        <p:nvSpPr>
          <p:cNvPr id="4" name="Slide Number Placeholder 3"/>
          <p:cNvSpPr>
            <a:spLocks noGrp="1"/>
          </p:cNvSpPr>
          <p:nvPr>
            <p:ph type="sldNum" sz="quarter" idx="10"/>
          </p:nvPr>
        </p:nvSpPr>
        <p:spPr/>
        <p:txBody>
          <a:bodyPr/>
          <a:lstStyle/>
          <a:p>
            <a:fld id="{27484F8E-7861-4CE3-9848-D43E43BA5BCF}" type="slidenum">
              <a:rPr lang="en-US" smtClean="0"/>
              <a:pPr/>
              <a:t>27</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sz="1800" dirty="0"/>
              <a:t>Moving into coercion and manipulation.</a:t>
            </a:r>
          </a:p>
          <a:p>
            <a:endParaRPr lang="en-US" sz="1800" dirty="0"/>
          </a:p>
          <a:p>
            <a:r>
              <a:rPr lang="en-US" sz="1800" dirty="0"/>
              <a:t>Same 94% response</a:t>
            </a:r>
          </a:p>
        </p:txBody>
      </p:sp>
      <p:sp>
        <p:nvSpPr>
          <p:cNvPr id="4" name="Slide Number Placeholder 3"/>
          <p:cNvSpPr>
            <a:spLocks noGrp="1"/>
          </p:cNvSpPr>
          <p:nvPr>
            <p:ph type="sldNum" sz="quarter" idx="10"/>
          </p:nvPr>
        </p:nvSpPr>
        <p:spPr/>
        <p:txBody>
          <a:bodyPr/>
          <a:lstStyle/>
          <a:p>
            <a:fld id="{27484F8E-7861-4CE3-9848-D43E43BA5BCF}" type="slidenum">
              <a:rPr lang="en-US" smtClean="0"/>
              <a:pPr/>
              <a:t>28</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sz="1800" dirty="0"/>
              <a:t>As the questions become more concrete with specifics, those numbers change.</a:t>
            </a:r>
          </a:p>
          <a:p>
            <a:endParaRPr lang="en-US" sz="1800" dirty="0"/>
          </a:p>
          <a:p>
            <a:r>
              <a:rPr lang="en-US" sz="1800" dirty="0"/>
              <a:t>Here, only 87% think you can revoke consent at any time.</a:t>
            </a:r>
          </a:p>
        </p:txBody>
      </p:sp>
      <p:sp>
        <p:nvSpPr>
          <p:cNvPr id="4" name="Slide Number Placeholder 3"/>
          <p:cNvSpPr>
            <a:spLocks noGrp="1"/>
          </p:cNvSpPr>
          <p:nvPr>
            <p:ph type="sldNum" sz="quarter" idx="10"/>
          </p:nvPr>
        </p:nvSpPr>
        <p:spPr/>
        <p:txBody>
          <a:bodyPr/>
          <a:lstStyle/>
          <a:p>
            <a:fld id="{27484F8E-7861-4CE3-9848-D43E43BA5BCF}" type="slidenum">
              <a:rPr lang="en-US" smtClean="0"/>
              <a:pPr/>
              <a:t>29</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3% say you can’t revoke consent any time, and 9% says you can’t revoke</a:t>
            </a:r>
            <a:r>
              <a:rPr lang="en-US" sz="1800" baseline="0" dirty="0"/>
              <a:t> consent if you’re in a contract.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There’s an even bigger gap between the 96% who think you can revoke consent anytime, and the 87% who think you can revoke consent if you’re in a contract.</a:t>
            </a:r>
          </a:p>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30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800" dirty="0"/>
          </a:p>
          <a:p>
            <a:r>
              <a:rPr lang="en-US" sz="1800" dirty="0"/>
              <a:t>Center for Sexual Health Promotion at Indiana University</a:t>
            </a:r>
          </a:p>
          <a:p>
            <a:endParaRPr lang="en-US" sz="1800" dirty="0"/>
          </a:p>
          <a:p>
            <a:r>
              <a:rPr lang="en-US" sz="1800" dirty="0"/>
              <a:t>Master's of Public Health degree with a Biostatistics concentration</a:t>
            </a:r>
          </a:p>
        </p:txBody>
      </p:sp>
      <p:sp>
        <p:nvSpPr>
          <p:cNvPr id="4" name="Slide Number Placeholder 3"/>
          <p:cNvSpPr>
            <a:spLocks noGrp="1"/>
          </p:cNvSpPr>
          <p:nvPr>
            <p:ph type="sldNum" sz="quarter" idx="10"/>
          </p:nvPr>
        </p:nvSpPr>
        <p:spPr/>
        <p:txBody>
          <a:bodyPr/>
          <a:lstStyle/>
          <a:p>
            <a:fld id="{27484F8E-7861-4CE3-9848-D43E43BA5BCF}" type="slidenum">
              <a:rPr lang="en-US" smtClean="0"/>
              <a:pPr/>
              <a:t>4</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In this question, we see a huge leap in.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Over 1/3</a:t>
            </a:r>
            <a:r>
              <a:rPr lang="en-US" sz="1800" baseline="0" dirty="0"/>
              <a:t> think there’s something that mitigates consent – and that something is when you consent to go into a relationship.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a:t>That’s a huge problem – the</a:t>
            </a:r>
            <a:r>
              <a:rPr lang="en-US" sz="1800" dirty="0"/>
              <a:t> dynamic of the relationship should not be a factor in whether you can revoke consent. </a:t>
            </a:r>
          </a:p>
        </p:txBody>
      </p:sp>
      <p:sp>
        <p:nvSpPr>
          <p:cNvPr id="4" name="Slide Number Placeholder 3"/>
          <p:cNvSpPr>
            <a:spLocks noGrp="1"/>
          </p:cNvSpPr>
          <p:nvPr>
            <p:ph type="sldNum" sz="quarter" idx="10"/>
          </p:nvPr>
        </p:nvSpPr>
        <p:spPr/>
        <p:txBody>
          <a:bodyPr/>
          <a:lstStyle/>
          <a:p>
            <a:fld id="{27484F8E-7861-4CE3-9848-D43E43BA5BCF}" type="slidenum">
              <a:rPr lang="en-US" smtClean="0"/>
              <a:pPr/>
              <a:t>31</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In this question, we see a huge leap in.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Over 1/3</a:t>
            </a:r>
            <a:r>
              <a:rPr lang="en-US" sz="1800" baseline="0" dirty="0"/>
              <a:t> think there’s something that mitigates consent – and that something is when you consent to go into a relationship.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a:t>That’s a huge problem – the</a:t>
            </a:r>
            <a:r>
              <a:rPr lang="en-US" sz="1800" dirty="0"/>
              <a:t> dynamic of the relationship should not be a factor in whether you can revoke consent. </a:t>
            </a:r>
          </a:p>
        </p:txBody>
      </p:sp>
      <p:sp>
        <p:nvSpPr>
          <p:cNvPr id="4" name="Slide Number Placeholder 3"/>
          <p:cNvSpPr>
            <a:spLocks noGrp="1"/>
          </p:cNvSpPr>
          <p:nvPr>
            <p:ph type="sldNum" sz="quarter" idx="10"/>
          </p:nvPr>
        </p:nvSpPr>
        <p:spPr/>
        <p:txBody>
          <a:bodyPr/>
          <a:lstStyle/>
          <a:p>
            <a:fld id="{27484F8E-7861-4CE3-9848-D43E43BA5BCF}" type="slidenum">
              <a:rPr lang="en-US" smtClean="0"/>
              <a:pPr/>
              <a:t>32</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The </a:t>
            </a:r>
            <a:r>
              <a:rPr lang="en-US" sz="1800" dirty="0" err="1"/>
              <a:t>newbies</a:t>
            </a:r>
            <a:r>
              <a:rPr lang="en-US" sz="1800" dirty="0"/>
              <a:t> are less likely to say the nature</a:t>
            </a:r>
            <a:r>
              <a:rPr lang="en-US" sz="1800" baseline="0" dirty="0"/>
              <a:t> of the relationship mitigates consent. Perhaps this reflects the understanding of the nuances of pushing limits or TPE of longer-standing members of the community.</a:t>
            </a: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I expected this to be reversed with the </a:t>
            </a:r>
            <a:r>
              <a:rPr lang="en-US" sz="1800" dirty="0" err="1"/>
              <a:t>newbies</a:t>
            </a:r>
            <a:r>
              <a:rPr lang="en-US" sz="1800" dirty="0"/>
              <a:t> buying into the fantasy of the roles.</a:t>
            </a:r>
          </a:p>
        </p:txBody>
      </p:sp>
      <p:sp>
        <p:nvSpPr>
          <p:cNvPr id="4" name="Slide Number Placeholder 3"/>
          <p:cNvSpPr>
            <a:spLocks noGrp="1"/>
          </p:cNvSpPr>
          <p:nvPr>
            <p:ph type="sldNum" sz="quarter" idx="10"/>
          </p:nvPr>
        </p:nvSpPr>
        <p:spPr/>
        <p:txBody>
          <a:bodyPr/>
          <a:lstStyle/>
          <a:p>
            <a:fld id="{27484F8E-7861-4CE3-9848-D43E43BA5BCF}" type="slidenum">
              <a:rPr lang="en-US" smtClean="0"/>
              <a:pPr/>
              <a:t>33</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9% saying no again.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This indicates</a:t>
            </a:r>
            <a:r>
              <a:rPr lang="en-US" sz="1800" baseline="0" dirty="0"/>
              <a:t> to me that these are M/s or Owner/property relationships, which are the ones in which there is a contract where blanket consent is given for the relationship under certain limits.</a:t>
            </a:r>
            <a:endParaRPr lang="en-US" sz="1800" dirty="0"/>
          </a:p>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34</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There is a very low tolerance for recreational</a:t>
            </a:r>
            <a:r>
              <a:rPr lang="en-US" sz="1800" baseline="0" dirty="0"/>
              <a:t> drug or alcohol use during kinky sex.</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This is tempered by the fact that the gay leather culture is centered around bars – leather bars like the Eagle.</a:t>
            </a:r>
          </a:p>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35</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36</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Some</a:t>
            </a:r>
            <a:r>
              <a:rPr lang="en-US" baseline="0" dirty="0"/>
              <a:t> people use real words rather than </a:t>
            </a:r>
            <a:r>
              <a:rPr lang="en-US" baseline="0" dirty="0" err="1"/>
              <a:t>safewords</a:t>
            </a:r>
            <a:r>
              <a:rPr lang="en-US" baseline="0" dirty="0"/>
              <a:t>. Others do consensual </a:t>
            </a:r>
            <a:r>
              <a:rPr lang="en-US" baseline="0" dirty="0" err="1"/>
              <a:t>nonconsent</a:t>
            </a:r>
            <a:r>
              <a:rPr lang="en-US" baseline="0" dirty="0"/>
              <a:t> scenes in which they give up their right to revoke consent. Of course legally, they always do have that right, but how well that’s understood? Some people are pressured into giving up consent in TPEs.</a:t>
            </a:r>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37</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Also a problem – coercion to not use </a:t>
            </a:r>
            <a:r>
              <a:rPr lang="en-US" dirty="0" err="1"/>
              <a:t>safewords</a:t>
            </a:r>
            <a:r>
              <a:rPr lang="en-US" dirty="0"/>
              <a:t> or to do consensual </a:t>
            </a:r>
            <a:r>
              <a:rPr lang="en-US" dirty="0" err="1"/>
              <a:t>nonconsent</a:t>
            </a:r>
            <a:r>
              <a:rPr lang="en-US" dirty="0"/>
              <a:t> scenes by partners and social peer pressure to be more and more extreme – subtle</a:t>
            </a:r>
            <a:r>
              <a:rPr lang="en-US" baseline="0" dirty="0"/>
              <a:t> </a:t>
            </a:r>
            <a:r>
              <a:rPr lang="en-US" dirty="0"/>
              <a:t>who is kinkier/edgier competition??? </a:t>
            </a:r>
          </a:p>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38</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This is a real problem – ¼</a:t>
            </a:r>
            <a:r>
              <a:rPr lang="en-US" baseline="0" dirty="0"/>
              <a:t> of the respondents would renegotiate in the middle of a scene. That’s NOT good.</a:t>
            </a:r>
            <a:endParaRPr lang="en-US" dirty="0"/>
          </a:p>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39</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1 in 3 don’t think this is important.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We have reports of people once they are tied up, getting sexual contact they didn’t negotiate</a:t>
            </a:r>
            <a:r>
              <a:rPr lang="en-US" sz="1800" baseline="0" dirty="0"/>
              <a:t> as the top decides to escalate or change the scene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a:t>Many are in a subspace – muddled from endorphins – and can’t/won’t protest.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Some protest but the top does it anyway.</a:t>
            </a:r>
          </a:p>
        </p:txBody>
      </p:sp>
      <p:sp>
        <p:nvSpPr>
          <p:cNvPr id="4" name="Slide Number Placeholder 3"/>
          <p:cNvSpPr>
            <a:spLocks noGrp="1"/>
          </p:cNvSpPr>
          <p:nvPr>
            <p:ph type="sldNum" sz="quarter" idx="10"/>
          </p:nvPr>
        </p:nvSpPr>
        <p:spPr/>
        <p:txBody>
          <a:bodyPr/>
          <a:lstStyle/>
          <a:p>
            <a:fld id="{27484F8E-7861-4CE3-9848-D43E43BA5BCF}" type="slidenum">
              <a:rPr lang="en-US" smtClean="0"/>
              <a:pPr/>
              <a:t>40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Linked to the NCSF website.</a:t>
            </a:r>
            <a:r>
              <a:rPr lang="en-US" sz="1800" baseline="0" dirty="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a:t>Distribution was via the Internet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a:defRPr/>
            </a:pPr>
            <a:r>
              <a:rPr lang="en-US" sz="1800" dirty="0"/>
              <a:t>Take into account this data only includes people with Internet connections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baseline="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a:t>Sent to NCSF mailing list</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a:t>80+ Coalition Partner list of groups </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a:t>100+ Supporting Members - businesses and groups.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5</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Even worse – 2/3rds think that consent trumps any level of injury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There are certain things that are too extreme to do in a play context:</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medical</a:t>
            </a:r>
            <a:r>
              <a:rPr lang="en-US" sz="1800" baseline="0" dirty="0"/>
              <a:t> procedures</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a:t>infliction of serious bodily injury</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Impairment of limb or function</a:t>
            </a:r>
            <a:endParaRPr lang="en-US" sz="1800" baseline="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a:t>What is too extreme when piercers are splitting people’s tongues and implanting horns?</a:t>
            </a:r>
            <a:endParaRPr lang="en-US" sz="1800"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41</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7484F8E-7861-4CE3-9848-D43E43BA5BCF}" type="slidenum">
              <a:rPr lang="en-US" smtClean="0"/>
              <a:pPr/>
              <a:t>42</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They do want everyone to know</a:t>
            </a:r>
            <a:r>
              <a:rPr lang="en-US" sz="1800" baseline="0" dirty="0"/>
              <a:t> there is a difference between kink and abuse.</a:t>
            </a:r>
            <a:endParaRPr lang="en-US" sz="1800" dirty="0"/>
          </a:p>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43</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They do want people to know</a:t>
            </a:r>
            <a:r>
              <a:rPr lang="en-US" sz="1800" baseline="0" dirty="0"/>
              <a:t> there is a difference between kink and abuse, but they aren’t looking for acceptance.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err="1"/>
              <a:t>olerance</a:t>
            </a:r>
            <a:r>
              <a:rPr lang="en-US" sz="1800" baseline="0" dirty="0"/>
              <a:t> would be the better word, so we aren’t discriminated against.</a:t>
            </a:r>
            <a:endParaRPr lang="en-US" sz="1800" dirty="0"/>
          </a:p>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44</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They think this for a reason, because they and their friends are discriminated</a:t>
            </a:r>
            <a:r>
              <a:rPr lang="en-US" sz="1800" baseline="0" dirty="0"/>
              <a:t> against.</a:t>
            </a:r>
            <a:endParaRPr lang="en-US" sz="1800" dirty="0"/>
          </a:p>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45</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Again, they have good reason to think this.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And think of how they felt before they found acceptance in the kink community – probably a lot of fear to believe that people who don’t know kink fear kink.</a:t>
            </a:r>
          </a:p>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46</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sz="1800" dirty="0"/>
              <a:t>3/4 think that the outside world consider us to be abusive. </a:t>
            </a:r>
          </a:p>
          <a:p>
            <a:endParaRPr lang="en-US" sz="1800" dirty="0"/>
          </a:p>
          <a:p>
            <a:r>
              <a:rPr lang="en-US" sz="1800" dirty="0"/>
              <a:t>Those beliefs contribute to the shame people feel over their kink activities.</a:t>
            </a:r>
          </a:p>
        </p:txBody>
      </p:sp>
      <p:sp>
        <p:nvSpPr>
          <p:cNvPr id="4" name="Slide Number Placeholder 3"/>
          <p:cNvSpPr>
            <a:spLocks noGrp="1"/>
          </p:cNvSpPr>
          <p:nvPr>
            <p:ph type="sldNum" sz="quarter" idx="10"/>
          </p:nvPr>
        </p:nvSpPr>
        <p:spPr/>
        <p:txBody>
          <a:bodyPr/>
          <a:lstStyle/>
          <a:p>
            <a:fld id="{27484F8E-7861-4CE3-9848-D43E43BA5BCF}" type="slidenum">
              <a:rPr lang="en-US" smtClean="0"/>
              <a:pPr/>
              <a:t>47</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a:t>This is a huge leap from the 2008 violence &amp; discrimination survey to put law enforcement at top – reflects the rise in arrests.</a:t>
            </a:r>
          </a:p>
          <a:p>
            <a:endParaRPr lang="en-US" sz="1800" dirty="0"/>
          </a:p>
          <a:p>
            <a:r>
              <a:rPr lang="en-US" sz="1800" dirty="0"/>
              <a:t>Medical Doctor		48.8%</a:t>
            </a:r>
          </a:p>
          <a:p>
            <a:r>
              <a:rPr lang="en-US" sz="1800" dirty="0"/>
              <a:t>Police or govt. employee	25.4%</a:t>
            </a:r>
          </a:p>
          <a:p>
            <a:endParaRPr lang="en-US" sz="1800"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48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latin typeface="+mn-lt"/>
                <a:ea typeface="+mn-ea"/>
                <a:cs typeface="+mn-cs"/>
              </a:rPr>
              <a:t>comparatively low response percentage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latin typeface="+mn-lt"/>
                <a:ea typeface="+mn-ea"/>
                <a:cs typeface="+mn-cs"/>
              </a:rPr>
              <a:t>dissatisfaction with the survey questions - especially the request for name/email address.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latin typeface="+mn-lt"/>
                <a:ea typeface="+mn-ea"/>
                <a:cs typeface="+mn-cs"/>
              </a:rPr>
              <a:t>However the sample of nearly 4000 respondents who did answer every question is very large for an Internet survey.</a:t>
            </a:r>
            <a:endParaRPr lang="en-US" sz="1800"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Results</a:t>
            </a:r>
            <a:r>
              <a:rPr lang="en-US" sz="1800" baseline="0" dirty="0"/>
              <a:t> are skewed toward the younger ages, which may reflect the fact that this is an Internet survey.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Or the fact of the stigma being so bad that older kinky people never found the community.</a:t>
            </a:r>
          </a:p>
          <a:p>
            <a:endParaRPr lang="en-US"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This shows the international character of the kink</a:t>
            </a:r>
            <a:r>
              <a:rPr lang="en-US" sz="1800" baseline="0" dirty="0"/>
              <a:t> community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a:t>NCSF is a national organization, but we pulled in over 17% international responses</a:t>
            </a:r>
            <a:endParaRPr lang="en-US" sz="1800"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sz="1800" dirty="0" err="1"/>
              <a:t>FetLife</a:t>
            </a:r>
            <a:r>
              <a:rPr lang="en-US" sz="1800" dirty="0"/>
              <a:t> is the place to reach the kink community</a:t>
            </a:r>
          </a:p>
          <a:p>
            <a:endParaRPr lang="en-US" sz="1800" dirty="0"/>
          </a:p>
          <a:p>
            <a:r>
              <a:rPr lang="en-US" sz="1800" dirty="0"/>
              <a:t>Local groups use it to organize events and let their members talk to each other</a:t>
            </a:r>
          </a:p>
          <a:p>
            <a:endParaRPr lang="en-US" sz="1800" dirty="0"/>
          </a:p>
          <a:p>
            <a:endParaRPr lang="en-US" sz="1800" dirty="0"/>
          </a:p>
        </p:txBody>
      </p:sp>
      <p:sp>
        <p:nvSpPr>
          <p:cNvPr id="4" name="Slide Number Placeholder 3"/>
          <p:cNvSpPr>
            <a:spLocks noGrp="1"/>
          </p:cNvSpPr>
          <p:nvPr>
            <p:ph type="sldNum" sz="quarter" idx="10"/>
          </p:nvPr>
        </p:nvSpPr>
        <p:spPr/>
        <p:txBody>
          <a:bodyPr/>
          <a:lstStyle/>
          <a:p>
            <a:fld id="{27484F8E-7861-4CE3-9848-D43E43BA5BCF}"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4BFB2F-99BF-40B3-B426-644178A7DCDE}" type="datetimeFigureOut">
              <a:rPr lang="en-US" smtClean="0"/>
              <a:pPr/>
              <a:t>12/26/2019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C1312-F712-44AA-9D4C-54187E863025}" type="slidenum">
              <a:rPr lang="en-US" smtClean="0"/>
              <a:pPr/>
              <a:t>‹#›</a:t>
            </a:fld>
            <a:endParaRPr lang="en-US"/>
          </a:p>
        </p:txBody>
      </p:sp>
    </p:spTree>
    <p:extLst>
      <p:ext uri="{BB962C8B-B14F-4D97-AF65-F5344CB8AC3E}">
        <p14:creationId xmlns:p14="http://schemas.microsoft.com/office/powerpoint/2010/main" val="50747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4BFB2F-99BF-40B3-B426-644178A7DCDE}" type="datetimeFigureOut">
              <a:rPr lang="en-US" smtClean="0"/>
              <a:pPr/>
              <a:t>12/26/2019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C1312-F712-44AA-9D4C-54187E863025}" type="slidenum">
              <a:rPr lang="en-US" smtClean="0"/>
              <a:pPr/>
              <a:t>‹#›</a:t>
            </a:fld>
            <a:endParaRPr lang="en-US"/>
          </a:p>
        </p:txBody>
      </p:sp>
    </p:spTree>
    <p:extLst>
      <p:ext uri="{BB962C8B-B14F-4D97-AF65-F5344CB8AC3E}">
        <p14:creationId xmlns:p14="http://schemas.microsoft.com/office/powerpoint/2010/main" val="3440212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4BFB2F-99BF-40B3-B426-644178A7DCDE}" type="datetimeFigureOut">
              <a:rPr lang="en-US" smtClean="0"/>
              <a:pPr/>
              <a:t>12/26/2019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C1312-F712-44AA-9D4C-54187E863025}" type="slidenum">
              <a:rPr lang="en-US" smtClean="0"/>
              <a:pPr/>
              <a:t>‹#›</a:t>
            </a:fld>
            <a:endParaRPr lang="en-US"/>
          </a:p>
        </p:txBody>
      </p:sp>
    </p:spTree>
    <p:extLst>
      <p:ext uri="{BB962C8B-B14F-4D97-AF65-F5344CB8AC3E}">
        <p14:creationId xmlns:p14="http://schemas.microsoft.com/office/powerpoint/2010/main" val="1872843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4BFB2F-99BF-40B3-B426-644178A7DCDE}" type="datetimeFigureOut">
              <a:rPr lang="en-US" smtClean="0"/>
              <a:pPr/>
              <a:t>12/26/2019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C1312-F712-44AA-9D4C-54187E863025}" type="slidenum">
              <a:rPr lang="en-US" smtClean="0"/>
              <a:pPr/>
              <a:t>‹#›</a:t>
            </a:fld>
            <a:endParaRPr lang="en-US"/>
          </a:p>
        </p:txBody>
      </p:sp>
    </p:spTree>
    <p:extLst>
      <p:ext uri="{BB962C8B-B14F-4D97-AF65-F5344CB8AC3E}">
        <p14:creationId xmlns:p14="http://schemas.microsoft.com/office/powerpoint/2010/main" val="2768719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4BFB2F-99BF-40B3-B426-644178A7DCDE}" type="datetimeFigureOut">
              <a:rPr lang="en-US" smtClean="0"/>
              <a:pPr/>
              <a:t>12/26/2019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C1312-F712-44AA-9D4C-54187E863025}" type="slidenum">
              <a:rPr lang="en-US" smtClean="0"/>
              <a:pPr/>
              <a:t>‹#›</a:t>
            </a:fld>
            <a:endParaRPr lang="en-US"/>
          </a:p>
        </p:txBody>
      </p:sp>
    </p:spTree>
    <p:extLst>
      <p:ext uri="{BB962C8B-B14F-4D97-AF65-F5344CB8AC3E}">
        <p14:creationId xmlns:p14="http://schemas.microsoft.com/office/powerpoint/2010/main" val="3013495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4BFB2F-99BF-40B3-B426-644178A7DCDE}" type="datetimeFigureOut">
              <a:rPr lang="en-US" smtClean="0"/>
              <a:pPr/>
              <a:t>12/26/2019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3C1312-F712-44AA-9D4C-54187E863025}" type="slidenum">
              <a:rPr lang="en-US" smtClean="0"/>
              <a:pPr/>
              <a:t>‹#›</a:t>
            </a:fld>
            <a:endParaRPr lang="en-US"/>
          </a:p>
        </p:txBody>
      </p:sp>
    </p:spTree>
    <p:extLst>
      <p:ext uri="{BB962C8B-B14F-4D97-AF65-F5344CB8AC3E}">
        <p14:creationId xmlns:p14="http://schemas.microsoft.com/office/powerpoint/2010/main" val="4165141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4BFB2F-99BF-40B3-B426-644178A7DCDE}" type="datetimeFigureOut">
              <a:rPr lang="en-US" smtClean="0"/>
              <a:pPr/>
              <a:t>12/26/2019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3C1312-F712-44AA-9D4C-54187E863025}" type="slidenum">
              <a:rPr lang="en-US" smtClean="0"/>
              <a:pPr/>
              <a:t>‹#›</a:t>
            </a:fld>
            <a:endParaRPr lang="en-US"/>
          </a:p>
        </p:txBody>
      </p:sp>
    </p:spTree>
    <p:extLst>
      <p:ext uri="{BB962C8B-B14F-4D97-AF65-F5344CB8AC3E}">
        <p14:creationId xmlns:p14="http://schemas.microsoft.com/office/powerpoint/2010/main" val="690985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4BFB2F-99BF-40B3-B426-644178A7DCDE}" type="datetimeFigureOut">
              <a:rPr lang="en-US" smtClean="0"/>
              <a:pPr/>
              <a:t>12/26/2019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3C1312-F712-44AA-9D4C-54187E863025}" type="slidenum">
              <a:rPr lang="en-US" smtClean="0"/>
              <a:pPr/>
              <a:t>‹#›</a:t>
            </a:fld>
            <a:endParaRPr lang="en-US"/>
          </a:p>
        </p:txBody>
      </p:sp>
    </p:spTree>
    <p:extLst>
      <p:ext uri="{BB962C8B-B14F-4D97-AF65-F5344CB8AC3E}">
        <p14:creationId xmlns:p14="http://schemas.microsoft.com/office/powerpoint/2010/main" val="2858661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4BFB2F-99BF-40B3-B426-644178A7DCDE}" type="datetimeFigureOut">
              <a:rPr lang="en-US" smtClean="0"/>
              <a:pPr/>
              <a:t>12/26/2019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3C1312-F712-44AA-9D4C-54187E863025}" type="slidenum">
              <a:rPr lang="en-US" smtClean="0"/>
              <a:pPr/>
              <a:t>‹#›</a:t>
            </a:fld>
            <a:endParaRPr lang="en-US"/>
          </a:p>
        </p:txBody>
      </p:sp>
    </p:spTree>
    <p:extLst>
      <p:ext uri="{BB962C8B-B14F-4D97-AF65-F5344CB8AC3E}">
        <p14:creationId xmlns:p14="http://schemas.microsoft.com/office/powerpoint/2010/main" val="2845392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4BFB2F-99BF-40B3-B426-644178A7DCDE}" type="datetimeFigureOut">
              <a:rPr lang="en-US" smtClean="0"/>
              <a:pPr/>
              <a:t>12/26/2019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3C1312-F712-44AA-9D4C-54187E863025}" type="slidenum">
              <a:rPr lang="en-US" smtClean="0"/>
              <a:pPr/>
              <a:t>‹#›</a:t>
            </a:fld>
            <a:endParaRPr lang="en-US"/>
          </a:p>
        </p:txBody>
      </p:sp>
    </p:spTree>
    <p:extLst>
      <p:ext uri="{BB962C8B-B14F-4D97-AF65-F5344CB8AC3E}">
        <p14:creationId xmlns:p14="http://schemas.microsoft.com/office/powerpoint/2010/main" val="904681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4BFB2F-99BF-40B3-B426-644178A7DCDE}" type="datetimeFigureOut">
              <a:rPr lang="en-US" smtClean="0"/>
              <a:pPr/>
              <a:t>12/26/2019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3C1312-F712-44AA-9D4C-54187E863025}" type="slidenum">
              <a:rPr lang="en-US" smtClean="0"/>
              <a:pPr/>
              <a:t>‹#›</a:t>
            </a:fld>
            <a:endParaRPr lang="en-US"/>
          </a:p>
        </p:txBody>
      </p:sp>
    </p:spTree>
    <p:extLst>
      <p:ext uri="{BB962C8B-B14F-4D97-AF65-F5344CB8AC3E}">
        <p14:creationId xmlns:p14="http://schemas.microsoft.com/office/powerpoint/2010/main" val="3309440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68000" r="77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4BFB2F-99BF-40B3-B426-644178A7DCDE}" type="datetimeFigureOut">
              <a:rPr lang="en-US" smtClean="0"/>
              <a:pPr/>
              <a:t>12/26/2019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3C1312-F712-44AA-9D4C-54187E863025}" type="slidenum">
              <a:rPr lang="en-US" smtClean="0"/>
              <a:pPr/>
              <a:t>‹#›</a:t>
            </a:fld>
            <a:endParaRPr lang="en-US"/>
          </a:p>
        </p:txBody>
      </p:sp>
    </p:spTree>
    <p:extLst>
      <p:ext uri="{BB962C8B-B14F-4D97-AF65-F5344CB8AC3E}">
        <p14:creationId xmlns:p14="http://schemas.microsoft.com/office/powerpoint/2010/main" val="42363983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lstStyle/>
          <a:p>
            <a:r>
              <a:rPr lang="en-US" b="1" dirty="0"/>
              <a:t>National Coalition for</a:t>
            </a:r>
            <a:br>
              <a:rPr lang="en-US" b="1" dirty="0"/>
            </a:br>
            <a:r>
              <a:rPr lang="en-US" b="1" dirty="0"/>
              <a:t>Sexual Freedom</a:t>
            </a:r>
            <a:endParaRPr lang="en-US" dirty="0"/>
          </a:p>
        </p:txBody>
      </p:sp>
      <p:sp>
        <p:nvSpPr>
          <p:cNvPr id="3" name="Subtitle 2"/>
          <p:cNvSpPr>
            <a:spLocks noGrp="1"/>
          </p:cNvSpPr>
          <p:nvPr>
            <p:ph type="subTitle" idx="1"/>
          </p:nvPr>
        </p:nvSpPr>
        <p:spPr>
          <a:xfrm>
            <a:off x="1371600" y="2209800"/>
            <a:ext cx="6400800" cy="1752600"/>
          </a:xfrm>
        </p:spPr>
        <p:txBody>
          <a:bodyPr/>
          <a:lstStyle/>
          <a:p>
            <a:r>
              <a:rPr lang="en-US" dirty="0">
                <a:solidFill>
                  <a:schemeClr val="tx1"/>
                </a:solidFill>
              </a:rPr>
              <a:t>Consent Counts Survey</a:t>
            </a:r>
            <a:endParaRPr lang="en-US" dirty="0"/>
          </a:p>
        </p:txBody>
      </p:sp>
    </p:spTree>
    <p:extLst>
      <p:ext uri="{BB962C8B-B14F-4D97-AF65-F5344CB8AC3E}">
        <p14:creationId xmlns:p14="http://schemas.microsoft.com/office/powerpoint/2010/main" val="1587732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85800" y="1447801"/>
            <a:ext cx="7772400" cy="914400"/>
          </a:xfrm>
          <a:prstGeom prst="rect">
            <a:avLst/>
          </a:prstGeom>
        </p:spPr>
        <p:txBody>
          <a:bodyPr>
            <a:normAutofit fontScale="45000" lnSpcReduction="20000"/>
          </a:bodyPr>
          <a:lstStyle/>
          <a:p>
            <a:pPr marL="0" marR="0" lvl="0" indent="0" algn="ctr" defTabSz="914400" rtl="0" eaLnBrk="1" fontAlgn="auto" latinLnBrk="0" hangingPunct="1">
              <a:lnSpc>
                <a:spcPct val="100000"/>
              </a:lnSpc>
              <a:spcBef>
                <a:spcPts val="580"/>
              </a:spcBef>
              <a:spcAft>
                <a:spcPts val="0"/>
              </a:spcAft>
              <a:buClrTx/>
              <a:buSzTx/>
              <a:buFontTx/>
              <a:buNone/>
              <a:tabLst/>
              <a:defRPr/>
            </a:pPr>
            <a:br>
              <a:rPr kumimoji="0" lang="en-US" sz="4400" b="0" i="0" u="none" strike="noStrike" kern="1200" cap="none" spc="0" normalizeH="0" baseline="0" noProof="0">
                <a:ln>
                  <a:noFill/>
                </a:ln>
                <a:solidFill>
                  <a:schemeClr val="tx1"/>
                </a:solidFill>
                <a:effectLst/>
                <a:uLnTx/>
                <a:uFillTx/>
                <a:latin typeface="+mj-lt"/>
                <a:ea typeface="+mj-ea"/>
                <a:cs typeface="+mj-cs"/>
              </a:rPr>
            </a:br>
            <a:br>
              <a:rPr kumimoji="0" lang="en-US" sz="4400" b="1" i="0" u="none" strike="noStrike" kern="1200" cap="none" spc="0" normalizeH="0" baseline="0" noProof="0">
                <a:ln>
                  <a:noFill/>
                </a:ln>
                <a:solidFill>
                  <a:schemeClr val="tx1"/>
                </a:solidFill>
                <a:effectLst/>
                <a:uLnTx/>
                <a:uFillTx/>
                <a:latin typeface="+mj-lt"/>
                <a:ea typeface="+mj-ea"/>
                <a:cs typeface="+mj-cs"/>
              </a:rPr>
            </a:b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Title 1"/>
          <p:cNvSpPr txBox="1">
            <a:spLocks/>
          </p:cNvSpPr>
          <p:nvPr/>
        </p:nvSpPr>
        <p:spPr>
          <a:xfrm>
            <a:off x="457200" y="685800"/>
            <a:ext cx="8229600" cy="1447800"/>
          </a:xfrm>
          <a:prstGeom prst="rect">
            <a:avLst/>
          </a:prstGeom>
        </p:spPr>
        <p:txBody>
          <a:bodyPr vert="horz" lIns="91440" tIns="45720" rIns="91440" bIns="45720" rtlCol="0" anchor="ctr">
            <a:normAutofit fontScale="52500" lnSpcReduction="20000"/>
          </a:bodyPr>
          <a:lstStyle/>
          <a:p>
            <a:pPr lvl="0" algn="ctr">
              <a:spcBef>
                <a:spcPct val="0"/>
              </a:spcBef>
            </a:pPr>
            <a:r>
              <a:rPr lang="en-US" sz="5900" dirty="0"/>
              <a:t>“How did you hear about this survey?” </a:t>
            </a:r>
            <a:br>
              <a:rPr kumimoji="0" lang="en-US" sz="3600" b="0" i="0" u="none" strike="noStrike" kern="1200" cap="none" spc="0" normalizeH="0" baseline="0" noProof="0" dirty="0">
                <a:ln>
                  <a:noFill/>
                </a:ln>
                <a:solidFill>
                  <a:schemeClr val="tx1"/>
                </a:solidFill>
                <a:effectLst/>
                <a:uLnTx/>
                <a:uFillTx/>
                <a:latin typeface="+mj-lt"/>
                <a:ea typeface="+mj-ea"/>
                <a:cs typeface="+mj-cs"/>
              </a:rPr>
            </a:br>
            <a:br>
              <a:rPr kumimoji="0" lang="en-US" sz="3600" b="0" i="0" u="none" strike="noStrike" kern="1200" cap="none" spc="0" normalizeH="0" baseline="0" noProof="0" dirty="0">
                <a:ln>
                  <a:noFill/>
                </a:ln>
                <a:solidFill>
                  <a:schemeClr val="tx1"/>
                </a:solidFill>
                <a:effectLst/>
                <a:uLnTx/>
                <a:uFillTx/>
                <a:latin typeface="+mj-lt"/>
                <a:ea typeface="+mj-ea"/>
                <a:cs typeface="+mj-cs"/>
              </a:rPr>
            </a:br>
            <a:r>
              <a:rPr kumimoji="0" lang="en-US" sz="5300" b="0" i="0" u="none" strike="noStrike" kern="1200" cap="none" spc="0" normalizeH="0" baseline="0" noProof="0" dirty="0">
                <a:ln>
                  <a:noFill/>
                </a:ln>
                <a:solidFill>
                  <a:schemeClr val="tx1"/>
                </a:solidFill>
                <a:effectLst/>
                <a:uLnTx/>
                <a:uFillTx/>
                <a:latin typeface="+mj-lt"/>
                <a:ea typeface="+mj-ea"/>
                <a:cs typeface="+mj-cs"/>
              </a:rPr>
              <a:t>Out of 4,057 respondents:</a:t>
            </a:r>
            <a:br>
              <a:rPr kumimoji="0" lang="en-US" sz="3200" b="0" i="0" u="none" strike="noStrike" kern="1200" cap="none" spc="0" normalizeH="0" baseline="0" noProof="0" dirty="0">
                <a:ln>
                  <a:noFill/>
                </a:ln>
                <a:solidFill>
                  <a:schemeClr val="tx1"/>
                </a:solidFill>
                <a:effectLst/>
                <a:uLnTx/>
                <a:uFillTx/>
                <a:latin typeface="+mj-lt"/>
                <a:ea typeface="+mj-ea"/>
                <a:cs typeface="+mj-cs"/>
              </a:rPr>
            </a:br>
            <a:endParaRPr kumimoji="0" lang="en-US" sz="36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4" name="Table 3"/>
          <p:cNvGraphicFramePr>
            <a:graphicFrameLocks noGrp="1"/>
          </p:cNvGraphicFramePr>
          <p:nvPr/>
        </p:nvGraphicFramePr>
        <p:xfrm>
          <a:off x="1752600" y="2133602"/>
          <a:ext cx="5715000" cy="2514600"/>
        </p:xfrm>
        <a:graphic>
          <a:graphicData uri="http://schemas.openxmlformats.org/drawingml/2006/table">
            <a:tbl>
              <a:tblPr firstRow="1" bandRow="1">
                <a:tableStyleId>{69CF1AB2-1976-4502-BF36-3FF5EA218861}</a:tableStyleId>
              </a:tblPr>
              <a:tblGrid>
                <a:gridCol w="19050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tblGrid>
              <a:tr h="419100">
                <a:tc>
                  <a:txBody>
                    <a:bodyPr/>
                    <a:lstStyle/>
                    <a:p>
                      <a:pPr marL="0" marR="0">
                        <a:lnSpc>
                          <a:spcPct val="115000"/>
                        </a:lnSpc>
                        <a:spcBef>
                          <a:spcPts val="0"/>
                        </a:spcBef>
                        <a:spcAft>
                          <a:spcPts val="0"/>
                        </a:spcAft>
                      </a:pPr>
                      <a:r>
                        <a:rPr lang="en-US" sz="1800" dirty="0" err="1">
                          <a:solidFill>
                            <a:srgbClr val="FF0000"/>
                          </a:solidFill>
                          <a:latin typeface="Calibri"/>
                          <a:ea typeface="Calibri"/>
                          <a:cs typeface="Arial"/>
                        </a:rPr>
                        <a:t>FetLife</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solidFill>
                            <a:srgbClr val="FF0000"/>
                          </a:solidFill>
                          <a:latin typeface="Calibri"/>
                          <a:ea typeface="Calibri"/>
                          <a:cs typeface="Arial"/>
                        </a:rPr>
                        <a:t> 2915</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solidFill>
                            <a:srgbClr val="FF0000"/>
                          </a:solidFill>
                          <a:latin typeface="Calibri"/>
                          <a:ea typeface="Calibri"/>
                          <a:cs typeface="Arial"/>
                        </a:rPr>
                        <a:t>71.9%</a:t>
                      </a: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19100">
                <a:tc>
                  <a:txBody>
                    <a:bodyPr/>
                    <a:lstStyle/>
                    <a:p>
                      <a:pPr marL="0" marR="0">
                        <a:lnSpc>
                          <a:spcPct val="115000"/>
                        </a:lnSpc>
                        <a:spcBef>
                          <a:spcPts val="0"/>
                        </a:spcBef>
                        <a:spcAft>
                          <a:spcPts val="0"/>
                        </a:spcAft>
                      </a:pPr>
                      <a:r>
                        <a:rPr lang="en-US" sz="1800">
                          <a:latin typeface="Calibri"/>
                          <a:ea typeface="Calibri"/>
                          <a:cs typeface="Arial"/>
                        </a:rPr>
                        <a:t>Friend</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366</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9.0%</a:t>
                      </a: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19100">
                <a:tc>
                  <a:txBody>
                    <a:bodyPr/>
                    <a:lstStyle/>
                    <a:p>
                      <a:pPr marL="0" marR="0">
                        <a:lnSpc>
                          <a:spcPct val="115000"/>
                        </a:lnSpc>
                        <a:spcBef>
                          <a:spcPts val="0"/>
                        </a:spcBef>
                        <a:spcAft>
                          <a:spcPts val="0"/>
                        </a:spcAft>
                      </a:pPr>
                      <a:r>
                        <a:rPr lang="en-US" sz="1800">
                          <a:latin typeface="Calibri"/>
                          <a:ea typeface="Calibri"/>
                          <a:cs typeface="Arial"/>
                        </a:rPr>
                        <a:t>NCSF Website</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331</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8.2%</a:t>
                      </a: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02"/>
                  </a:ext>
                </a:extLst>
              </a:tr>
              <a:tr h="419100">
                <a:tc>
                  <a:txBody>
                    <a:bodyPr/>
                    <a:lstStyle/>
                    <a:p>
                      <a:pPr marL="0" marR="0">
                        <a:lnSpc>
                          <a:spcPct val="115000"/>
                        </a:lnSpc>
                        <a:spcBef>
                          <a:spcPts val="0"/>
                        </a:spcBef>
                        <a:spcAft>
                          <a:spcPts val="0"/>
                        </a:spcAft>
                      </a:pPr>
                      <a:r>
                        <a:rPr lang="en-US" sz="1800">
                          <a:latin typeface="Calibri"/>
                          <a:ea typeface="Calibri"/>
                          <a:cs typeface="Arial"/>
                        </a:rPr>
                        <a:t>Twitter</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316</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7.8%</a:t>
                      </a: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03"/>
                  </a:ext>
                </a:extLst>
              </a:tr>
              <a:tr h="419100">
                <a:tc>
                  <a:txBody>
                    <a:bodyPr/>
                    <a:lstStyle/>
                    <a:p>
                      <a:pPr marL="0" marR="0">
                        <a:lnSpc>
                          <a:spcPct val="115000"/>
                        </a:lnSpc>
                        <a:spcBef>
                          <a:spcPts val="0"/>
                        </a:spcBef>
                        <a:spcAft>
                          <a:spcPts val="0"/>
                        </a:spcAft>
                      </a:pPr>
                      <a:r>
                        <a:rPr lang="en-US" sz="1800" dirty="0" err="1">
                          <a:latin typeface="Calibri"/>
                          <a:ea typeface="Calibri"/>
                          <a:cs typeface="Arial"/>
                        </a:rPr>
                        <a:t>Facebook</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226</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5.6%</a:t>
                      </a: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04"/>
                  </a:ext>
                </a:extLst>
              </a:tr>
              <a:tr h="419100">
                <a:tc>
                  <a:txBody>
                    <a:bodyPr/>
                    <a:lstStyle/>
                    <a:p>
                      <a:pPr marL="0" marR="0">
                        <a:lnSpc>
                          <a:spcPct val="115000"/>
                        </a:lnSpc>
                        <a:spcBef>
                          <a:spcPts val="0"/>
                        </a:spcBef>
                        <a:spcAft>
                          <a:spcPts val="0"/>
                        </a:spcAft>
                      </a:pPr>
                      <a:r>
                        <a:rPr lang="en-US" sz="1800">
                          <a:latin typeface="Calibri"/>
                          <a:ea typeface="Calibri"/>
                          <a:cs typeface="Arial"/>
                        </a:rPr>
                        <a:t>Group</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225</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5.5%</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5"/>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685800"/>
            <a:ext cx="8229600" cy="1447800"/>
          </a:xfrm>
          <a:prstGeom prst="rect">
            <a:avLst/>
          </a:prstGeom>
        </p:spPr>
        <p:txBody>
          <a:bodyPr vert="horz" lIns="91440" tIns="45720" rIns="91440" bIns="45720" rtlCol="0" anchor="ctr">
            <a:normAutofit fontScale="52500" lnSpcReduction="20000"/>
          </a:bodyPr>
          <a:lstStyle/>
          <a:p>
            <a:pPr lvl="0" algn="ctr">
              <a:spcBef>
                <a:spcPct val="0"/>
              </a:spcBef>
            </a:pPr>
            <a:r>
              <a:rPr lang="en-US" sz="4700" dirty="0"/>
              <a:t>“How long have you been in the BDSM scene/community?” </a:t>
            </a:r>
            <a:br>
              <a:rPr kumimoji="0" lang="en-US" sz="3600" b="0" i="0" u="none" strike="noStrike" kern="1200" cap="none" spc="0" normalizeH="0" baseline="0" noProof="0" dirty="0">
                <a:ln>
                  <a:noFill/>
                </a:ln>
                <a:solidFill>
                  <a:schemeClr val="tx1"/>
                </a:solidFill>
                <a:effectLst/>
                <a:uLnTx/>
                <a:uFillTx/>
                <a:latin typeface="+mj-lt"/>
                <a:ea typeface="+mj-ea"/>
                <a:cs typeface="+mj-cs"/>
              </a:rPr>
            </a:br>
            <a:br>
              <a:rPr kumimoji="0" lang="en-US" sz="4600" b="0" i="0" u="none" strike="noStrike" kern="1200" cap="none" spc="0" normalizeH="0" baseline="0" noProof="0" dirty="0">
                <a:ln>
                  <a:noFill/>
                </a:ln>
                <a:solidFill>
                  <a:schemeClr val="tx1"/>
                </a:solidFill>
                <a:effectLst/>
                <a:uLnTx/>
                <a:uFillTx/>
                <a:latin typeface="+mj-lt"/>
                <a:ea typeface="+mj-ea"/>
                <a:cs typeface="+mj-cs"/>
              </a:rPr>
            </a:br>
            <a:r>
              <a:rPr kumimoji="0" lang="en-US" sz="4600" b="0" i="0" u="none" strike="noStrike" kern="1200" cap="none" spc="0" normalizeH="0" baseline="0" noProof="0" dirty="0">
                <a:ln>
                  <a:noFill/>
                </a:ln>
                <a:solidFill>
                  <a:schemeClr val="tx1"/>
                </a:solidFill>
                <a:effectLst/>
                <a:uLnTx/>
                <a:uFillTx/>
                <a:latin typeface="+mj-lt"/>
                <a:ea typeface="+mj-ea"/>
                <a:cs typeface="+mj-cs"/>
              </a:rPr>
              <a:t>Out of </a:t>
            </a:r>
            <a:r>
              <a:rPr lang="en-US" sz="4600" dirty="0"/>
              <a:t>4,861 </a:t>
            </a:r>
            <a:r>
              <a:rPr kumimoji="0" lang="en-US" sz="4600" b="0" i="0" u="none" strike="noStrike" kern="1200" cap="none" spc="0" normalizeH="0" baseline="0" noProof="0" dirty="0">
                <a:ln>
                  <a:noFill/>
                </a:ln>
                <a:solidFill>
                  <a:schemeClr val="tx1"/>
                </a:solidFill>
                <a:effectLst/>
                <a:uLnTx/>
                <a:uFillTx/>
                <a:latin typeface="+mj-lt"/>
                <a:ea typeface="+mj-ea"/>
                <a:cs typeface="+mj-cs"/>
              </a:rPr>
              <a:t>respondents:</a:t>
            </a:r>
            <a:br>
              <a:rPr kumimoji="0" lang="en-US" sz="3200" b="0" i="0" u="none" strike="noStrike" kern="1200" cap="none" spc="0" normalizeH="0" baseline="0" noProof="0" dirty="0">
                <a:ln>
                  <a:noFill/>
                </a:ln>
                <a:solidFill>
                  <a:schemeClr val="tx1"/>
                </a:solidFill>
                <a:effectLst/>
                <a:uLnTx/>
                <a:uFillTx/>
                <a:latin typeface="+mj-lt"/>
                <a:ea typeface="+mj-ea"/>
                <a:cs typeface="+mj-cs"/>
              </a:rPr>
            </a:br>
            <a:endParaRPr kumimoji="0" lang="en-US" sz="36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Table 2"/>
          <p:cNvGraphicFramePr>
            <a:graphicFrameLocks noGrp="1"/>
          </p:cNvGraphicFramePr>
          <p:nvPr/>
        </p:nvGraphicFramePr>
        <p:xfrm>
          <a:off x="1524000" y="1981197"/>
          <a:ext cx="6096000" cy="2590805"/>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115">
                <a:tc>
                  <a:txBody>
                    <a:bodyPr/>
                    <a:lstStyle/>
                    <a:p>
                      <a:pPr marL="0" marR="0">
                        <a:lnSpc>
                          <a:spcPct val="115000"/>
                        </a:lnSpc>
                        <a:spcBef>
                          <a:spcPts val="0"/>
                        </a:spcBef>
                        <a:spcAft>
                          <a:spcPts val="0"/>
                        </a:spcAft>
                      </a:pPr>
                      <a:r>
                        <a:rPr lang="en-US" sz="1800" b="0" dirty="0">
                          <a:solidFill>
                            <a:schemeClr val="tx1"/>
                          </a:solidFill>
                          <a:latin typeface="Calibri"/>
                          <a:ea typeface="Calibri"/>
                          <a:cs typeface="Arial"/>
                        </a:rPr>
                        <a:t>Less than 1 year</a:t>
                      </a:r>
                      <a:endParaRPr lang="en-US" sz="1800" b="0" dirty="0">
                        <a:solidFill>
                          <a:schemeClr val="tx1"/>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solidFill>
                            <a:schemeClr val="tx1"/>
                          </a:solidFill>
                          <a:latin typeface="Calibri"/>
                          <a:ea typeface="Calibri"/>
                          <a:cs typeface="Arial"/>
                        </a:rPr>
                        <a:t>    693</a:t>
                      </a:r>
                      <a:endParaRPr lang="en-US" sz="1800" b="0">
                        <a:solidFill>
                          <a:schemeClr val="tx1"/>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chemeClr val="tx1"/>
                          </a:solidFill>
                          <a:latin typeface="Calibri"/>
                          <a:ea typeface="Calibri"/>
                          <a:cs typeface="Arial"/>
                        </a:rPr>
                        <a:t>   14%</a:t>
                      </a:r>
                      <a:endParaRPr lang="en-US" sz="1800" b="0" dirty="0">
                        <a:solidFill>
                          <a:schemeClr val="tx1"/>
                        </a:solidFill>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70115">
                <a:tc>
                  <a:txBody>
                    <a:bodyPr/>
                    <a:lstStyle/>
                    <a:p>
                      <a:pPr marL="0" marR="0">
                        <a:lnSpc>
                          <a:spcPct val="115000"/>
                        </a:lnSpc>
                        <a:spcBef>
                          <a:spcPts val="0"/>
                        </a:spcBef>
                        <a:spcAft>
                          <a:spcPts val="0"/>
                        </a:spcAft>
                      </a:pPr>
                      <a:r>
                        <a:rPr lang="en-US" sz="1800" b="0" dirty="0">
                          <a:solidFill>
                            <a:schemeClr val="tx1"/>
                          </a:solidFill>
                          <a:latin typeface="Calibri"/>
                          <a:ea typeface="Calibri"/>
                          <a:cs typeface="Arial"/>
                        </a:rPr>
                        <a:t>1-3 years</a:t>
                      </a:r>
                      <a:endParaRPr lang="en-US" sz="1800" b="0" dirty="0">
                        <a:solidFill>
                          <a:schemeClr val="tx1"/>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chemeClr val="tx1"/>
                          </a:solidFill>
                          <a:latin typeface="Calibri"/>
                          <a:ea typeface="Calibri"/>
                          <a:cs typeface="Arial"/>
                        </a:rPr>
                        <a:t>  1109</a:t>
                      </a:r>
                      <a:endParaRPr lang="en-US" sz="1800" b="0" dirty="0">
                        <a:solidFill>
                          <a:schemeClr val="tx1"/>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chemeClr val="tx1"/>
                          </a:solidFill>
                          <a:latin typeface="Calibri"/>
                          <a:ea typeface="Calibri"/>
                          <a:cs typeface="Arial"/>
                        </a:rPr>
                        <a:t>   23%</a:t>
                      </a:r>
                      <a:endParaRPr lang="en-US" sz="1800" b="0" dirty="0">
                        <a:solidFill>
                          <a:schemeClr val="tx1"/>
                        </a:solidFill>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70115">
                <a:tc>
                  <a:txBody>
                    <a:bodyPr/>
                    <a:lstStyle/>
                    <a:p>
                      <a:pPr marL="0" marR="0">
                        <a:lnSpc>
                          <a:spcPct val="115000"/>
                        </a:lnSpc>
                        <a:spcBef>
                          <a:spcPts val="0"/>
                        </a:spcBef>
                        <a:spcAft>
                          <a:spcPts val="0"/>
                        </a:spcAft>
                      </a:pPr>
                      <a:r>
                        <a:rPr lang="en-US" sz="1800">
                          <a:latin typeface="Calibri"/>
                          <a:ea typeface="Calibri"/>
                          <a:cs typeface="Arial"/>
                        </a:rPr>
                        <a:t>3-5 years</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701</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14%</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r h="370115">
                <a:tc>
                  <a:txBody>
                    <a:bodyPr/>
                    <a:lstStyle/>
                    <a:p>
                      <a:pPr marL="0" marR="0">
                        <a:lnSpc>
                          <a:spcPct val="115000"/>
                        </a:lnSpc>
                        <a:spcBef>
                          <a:spcPts val="0"/>
                        </a:spcBef>
                        <a:spcAft>
                          <a:spcPts val="0"/>
                        </a:spcAft>
                      </a:pPr>
                      <a:r>
                        <a:rPr lang="en-US" sz="1800">
                          <a:latin typeface="Calibri"/>
                          <a:ea typeface="Calibri"/>
                          <a:cs typeface="Arial"/>
                        </a:rPr>
                        <a:t>5-10 years</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856</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18%</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3"/>
                  </a:ext>
                </a:extLst>
              </a:tr>
              <a:tr h="370115">
                <a:tc>
                  <a:txBody>
                    <a:bodyPr/>
                    <a:lstStyle/>
                    <a:p>
                      <a:pPr marL="0" marR="0">
                        <a:lnSpc>
                          <a:spcPct val="115000"/>
                        </a:lnSpc>
                        <a:spcBef>
                          <a:spcPts val="0"/>
                        </a:spcBef>
                        <a:spcAft>
                          <a:spcPts val="0"/>
                        </a:spcAft>
                      </a:pPr>
                      <a:r>
                        <a:rPr lang="en-US" sz="1800">
                          <a:latin typeface="Calibri"/>
                          <a:ea typeface="Calibri"/>
                          <a:cs typeface="Arial"/>
                        </a:rPr>
                        <a:t>10-15 years</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641</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13%</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4"/>
                  </a:ext>
                </a:extLst>
              </a:tr>
              <a:tr h="370115">
                <a:tc>
                  <a:txBody>
                    <a:bodyPr/>
                    <a:lstStyle/>
                    <a:p>
                      <a:pPr marL="0" marR="0">
                        <a:lnSpc>
                          <a:spcPct val="115000"/>
                        </a:lnSpc>
                        <a:spcBef>
                          <a:spcPts val="0"/>
                        </a:spcBef>
                        <a:spcAft>
                          <a:spcPts val="0"/>
                        </a:spcAft>
                      </a:pPr>
                      <a:r>
                        <a:rPr lang="en-US" sz="1800">
                          <a:latin typeface="Calibri"/>
                          <a:ea typeface="Calibri"/>
                          <a:cs typeface="Arial"/>
                        </a:rPr>
                        <a:t>15-20 years</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425</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9%</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5"/>
                  </a:ext>
                </a:extLst>
              </a:tr>
              <a:tr h="370115">
                <a:tc>
                  <a:txBody>
                    <a:bodyPr/>
                    <a:lstStyle/>
                    <a:p>
                      <a:pPr marL="0" marR="0">
                        <a:lnSpc>
                          <a:spcPct val="115000"/>
                        </a:lnSpc>
                        <a:spcBef>
                          <a:spcPts val="0"/>
                        </a:spcBef>
                        <a:spcAft>
                          <a:spcPts val="0"/>
                        </a:spcAft>
                      </a:pPr>
                      <a:r>
                        <a:rPr lang="en-US" sz="1800">
                          <a:latin typeface="Calibri"/>
                          <a:ea typeface="Calibri"/>
                          <a:cs typeface="Arial"/>
                        </a:rPr>
                        <a:t>20+ years</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436</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9%</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6"/>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a:ln>
                  <a:noFill/>
                </a:ln>
                <a:solidFill>
                  <a:schemeClr val="tx1"/>
                </a:solidFill>
                <a:effectLst/>
                <a:uLnTx/>
                <a:uFillTx/>
                <a:latin typeface="+mj-lt"/>
                <a:ea typeface="+mj-ea"/>
                <a:cs typeface="+mj-cs"/>
              </a:rPr>
              <a:t>Cross-tabulating “How long have you been in the scene?” and “How old are you?” </a:t>
            </a:r>
          </a:p>
        </p:txBody>
      </p:sp>
      <p:graphicFrame>
        <p:nvGraphicFramePr>
          <p:cNvPr id="3" name="Content Placeholder 5"/>
          <p:cNvGraphicFramePr>
            <a:graphicFrameLocks/>
          </p:cNvGraphicFramePr>
          <p:nvPr/>
        </p:nvGraphicFramePr>
        <p:xfrm>
          <a:off x="533400" y="1752600"/>
          <a:ext cx="8229600" cy="2966720"/>
        </p:xfrm>
        <a:graphic>
          <a:graphicData uri="http://schemas.openxmlformats.org/drawingml/2006/table">
            <a:tbl>
              <a:tblPr firstRow="1" bandRow="1">
                <a:tableStyleId>{69CF1AB2-1976-4502-BF36-3FF5EA218861}</a:tableStyleId>
              </a:tblPr>
              <a:tblGrid>
                <a:gridCol w="1028700">
                  <a:extLst>
                    <a:ext uri="{9D8B030D-6E8A-4147-A177-3AD203B41FA5}">
                      <a16:colId xmlns:a16="http://schemas.microsoft.com/office/drawing/2014/main" val="20000"/>
                    </a:ext>
                  </a:extLst>
                </a:gridCol>
                <a:gridCol w="1028700">
                  <a:extLst>
                    <a:ext uri="{9D8B030D-6E8A-4147-A177-3AD203B41FA5}">
                      <a16:colId xmlns:a16="http://schemas.microsoft.com/office/drawing/2014/main" val="20001"/>
                    </a:ext>
                  </a:extLst>
                </a:gridCol>
                <a:gridCol w="1028700">
                  <a:extLst>
                    <a:ext uri="{9D8B030D-6E8A-4147-A177-3AD203B41FA5}">
                      <a16:colId xmlns:a16="http://schemas.microsoft.com/office/drawing/2014/main" val="20002"/>
                    </a:ext>
                  </a:extLst>
                </a:gridCol>
                <a:gridCol w="1028700">
                  <a:extLst>
                    <a:ext uri="{9D8B030D-6E8A-4147-A177-3AD203B41FA5}">
                      <a16:colId xmlns:a16="http://schemas.microsoft.com/office/drawing/2014/main" val="20003"/>
                    </a:ext>
                  </a:extLst>
                </a:gridCol>
                <a:gridCol w="1028700">
                  <a:extLst>
                    <a:ext uri="{9D8B030D-6E8A-4147-A177-3AD203B41FA5}">
                      <a16:colId xmlns:a16="http://schemas.microsoft.com/office/drawing/2014/main" val="20004"/>
                    </a:ext>
                  </a:extLst>
                </a:gridCol>
                <a:gridCol w="1028700">
                  <a:extLst>
                    <a:ext uri="{9D8B030D-6E8A-4147-A177-3AD203B41FA5}">
                      <a16:colId xmlns:a16="http://schemas.microsoft.com/office/drawing/2014/main" val="20005"/>
                    </a:ext>
                  </a:extLst>
                </a:gridCol>
                <a:gridCol w="1028700">
                  <a:extLst>
                    <a:ext uri="{9D8B030D-6E8A-4147-A177-3AD203B41FA5}">
                      <a16:colId xmlns:a16="http://schemas.microsoft.com/office/drawing/2014/main" val="20006"/>
                    </a:ext>
                  </a:extLst>
                </a:gridCol>
                <a:gridCol w="1028700">
                  <a:extLst>
                    <a:ext uri="{9D8B030D-6E8A-4147-A177-3AD203B41FA5}">
                      <a16:colId xmlns:a16="http://schemas.microsoft.com/office/drawing/2014/main" val="20007"/>
                    </a:ext>
                  </a:extLst>
                </a:gridCol>
              </a:tblGrid>
              <a:tr h="370840">
                <a:tc>
                  <a:txBody>
                    <a:bodyPr/>
                    <a:lstStyle/>
                    <a:p>
                      <a:pPr marL="0" marR="0">
                        <a:lnSpc>
                          <a:spcPct val="115000"/>
                        </a:lnSpc>
                        <a:spcBef>
                          <a:spcPts val="0"/>
                        </a:spcBef>
                        <a:spcAft>
                          <a:spcPts val="0"/>
                        </a:spcAft>
                      </a:pPr>
                      <a:endParaRPr lang="en-US" sz="1200" dirty="0">
                        <a:latin typeface="Calibri"/>
                        <a:ea typeface="Calibri"/>
                        <a:cs typeface="Arial"/>
                      </a:endParaRPr>
                    </a:p>
                  </a:txBody>
                  <a:tcPr marL="68580" marR="68580" marT="0" marB="0"/>
                </a:tc>
                <a:tc>
                  <a:txBody>
                    <a:bodyPr/>
                    <a:lstStyle/>
                    <a:p>
                      <a:pPr marL="0" marR="0">
                        <a:lnSpc>
                          <a:spcPct val="115000"/>
                        </a:lnSpc>
                        <a:spcBef>
                          <a:spcPts val="0"/>
                        </a:spcBef>
                        <a:spcAft>
                          <a:spcPts val="0"/>
                        </a:spcAft>
                      </a:pPr>
                      <a:r>
                        <a:rPr lang="en-US" sz="1200">
                          <a:latin typeface="Calibri"/>
                          <a:ea typeface="Calibri"/>
                          <a:cs typeface="Arial"/>
                        </a:rPr>
                        <a:t>&gt;19 old</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Calibri"/>
                          <a:cs typeface="Arial"/>
                        </a:rPr>
                        <a:t>19-24</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Calibri"/>
                          <a:cs typeface="Arial"/>
                        </a:rPr>
                        <a:t>25-35</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Calibri"/>
                          <a:cs typeface="Arial"/>
                        </a:rPr>
                        <a:t>36-50</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Calibri"/>
                          <a:cs typeface="Arial"/>
                        </a:rPr>
                        <a:t>51-69</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Calibri"/>
                          <a:cs typeface="Arial"/>
                        </a:rPr>
                        <a:t>70+</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Calibri"/>
                          <a:cs typeface="Arial"/>
                        </a:rPr>
                        <a:t>totals</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70840">
                <a:tc>
                  <a:txBody>
                    <a:bodyPr/>
                    <a:lstStyle/>
                    <a:p>
                      <a:pPr marL="0" marR="0">
                        <a:lnSpc>
                          <a:spcPct val="115000"/>
                        </a:lnSpc>
                        <a:spcBef>
                          <a:spcPts val="0"/>
                        </a:spcBef>
                        <a:spcAft>
                          <a:spcPts val="0"/>
                        </a:spcAft>
                      </a:pPr>
                      <a:r>
                        <a:rPr lang="en-US" sz="1200">
                          <a:latin typeface="Calibri"/>
                          <a:ea typeface="Calibri"/>
                          <a:cs typeface="Arial"/>
                        </a:rPr>
                        <a:t>&gt;1 year</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3%</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Calibri"/>
                          <a:cs typeface="Arial"/>
                        </a:rPr>
                        <a:t>26%</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Calibri"/>
                          <a:cs typeface="Arial"/>
                        </a:rPr>
                        <a:t>37%</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Calibri"/>
                          <a:cs typeface="Arial"/>
                        </a:rPr>
                        <a:t>26%</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8%</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&gt;1%</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Calibri"/>
                          <a:cs typeface="Arial"/>
                        </a:rPr>
                        <a:t>692</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70840">
                <a:tc>
                  <a:txBody>
                    <a:bodyPr/>
                    <a:lstStyle/>
                    <a:p>
                      <a:pPr marL="0" marR="0">
                        <a:lnSpc>
                          <a:spcPct val="115000"/>
                        </a:lnSpc>
                        <a:spcBef>
                          <a:spcPts val="0"/>
                        </a:spcBef>
                        <a:spcAft>
                          <a:spcPts val="0"/>
                        </a:spcAft>
                      </a:pPr>
                      <a:r>
                        <a:rPr lang="en-US" sz="1200">
                          <a:latin typeface="Calibri"/>
                          <a:ea typeface="Calibri"/>
                          <a:cs typeface="Arial"/>
                        </a:rPr>
                        <a:t>1-3 years</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2%</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Calibri"/>
                          <a:cs typeface="Arial"/>
                        </a:rPr>
                        <a:t>30%</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Calibri"/>
                          <a:cs typeface="Arial"/>
                        </a:rPr>
                        <a:t>35%</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Calibri"/>
                          <a:cs typeface="Arial"/>
                        </a:rPr>
                        <a:t>23%</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9%</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&gt;1%</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Calibri"/>
                          <a:cs typeface="Arial"/>
                        </a:rPr>
                        <a:t>1107</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2"/>
                  </a:ext>
                </a:extLst>
              </a:tr>
              <a:tr h="370840">
                <a:tc>
                  <a:txBody>
                    <a:bodyPr/>
                    <a:lstStyle/>
                    <a:p>
                      <a:pPr marL="0" marR="0">
                        <a:lnSpc>
                          <a:spcPct val="115000"/>
                        </a:lnSpc>
                        <a:spcBef>
                          <a:spcPts val="0"/>
                        </a:spcBef>
                        <a:spcAft>
                          <a:spcPts val="0"/>
                        </a:spcAft>
                      </a:pPr>
                      <a:r>
                        <a:rPr lang="en-US" sz="1200">
                          <a:latin typeface="Calibri"/>
                          <a:ea typeface="Calibri"/>
                          <a:cs typeface="Arial"/>
                        </a:rPr>
                        <a:t>3-5 years</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&gt;1%</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16%</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Calibri"/>
                          <a:cs typeface="Arial"/>
                        </a:rPr>
                        <a:t>35%</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Calibri"/>
                          <a:cs typeface="Arial"/>
                        </a:rPr>
                        <a:t>34%</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13%</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&gt;1%</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Calibri"/>
                          <a:cs typeface="Arial"/>
                        </a:rPr>
                        <a:t>701</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3"/>
                  </a:ext>
                </a:extLst>
              </a:tr>
              <a:tr h="370840">
                <a:tc>
                  <a:txBody>
                    <a:bodyPr/>
                    <a:lstStyle/>
                    <a:p>
                      <a:pPr marL="0" marR="0">
                        <a:lnSpc>
                          <a:spcPct val="115000"/>
                        </a:lnSpc>
                        <a:spcBef>
                          <a:spcPts val="0"/>
                        </a:spcBef>
                        <a:spcAft>
                          <a:spcPts val="0"/>
                        </a:spcAft>
                      </a:pPr>
                      <a:r>
                        <a:rPr lang="en-US" sz="1200">
                          <a:latin typeface="Calibri"/>
                          <a:ea typeface="Calibri"/>
                          <a:cs typeface="Arial"/>
                        </a:rPr>
                        <a:t>5-10 years</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&gt;1%</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6%</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Calibri"/>
                          <a:cs typeface="Arial"/>
                        </a:rPr>
                        <a:t>39%</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Calibri"/>
                          <a:cs typeface="Arial"/>
                        </a:rPr>
                        <a:t>39%</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16%</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&gt;1%</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Calibri"/>
                          <a:cs typeface="Arial"/>
                        </a:rPr>
                        <a:t>856</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4"/>
                  </a:ext>
                </a:extLst>
              </a:tr>
              <a:tr h="370840">
                <a:tc>
                  <a:txBody>
                    <a:bodyPr/>
                    <a:lstStyle/>
                    <a:p>
                      <a:pPr marL="0" marR="0">
                        <a:lnSpc>
                          <a:spcPct val="115000"/>
                        </a:lnSpc>
                        <a:spcBef>
                          <a:spcPts val="0"/>
                        </a:spcBef>
                        <a:spcAft>
                          <a:spcPts val="0"/>
                        </a:spcAft>
                      </a:pPr>
                      <a:r>
                        <a:rPr lang="en-US" sz="1200">
                          <a:latin typeface="Calibri"/>
                          <a:ea typeface="Calibri"/>
                          <a:cs typeface="Arial"/>
                        </a:rPr>
                        <a:t>10-15 years</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0%</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&gt;1%</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Calibri"/>
                          <a:cs typeface="Arial"/>
                        </a:rPr>
                        <a:t>28.0%</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Calibri"/>
                          <a:cs typeface="Arial"/>
                        </a:rPr>
                        <a:t>48%</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Calibri"/>
                          <a:cs typeface="Arial"/>
                        </a:rPr>
                        <a:t>23%</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&gt;1%</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Calibri"/>
                          <a:cs typeface="Arial"/>
                        </a:rPr>
                        <a:t>639</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5"/>
                  </a:ext>
                </a:extLst>
              </a:tr>
              <a:tr h="370840">
                <a:tc>
                  <a:txBody>
                    <a:bodyPr/>
                    <a:lstStyle/>
                    <a:p>
                      <a:pPr marL="0" marR="0">
                        <a:lnSpc>
                          <a:spcPct val="115000"/>
                        </a:lnSpc>
                        <a:spcBef>
                          <a:spcPts val="0"/>
                        </a:spcBef>
                        <a:spcAft>
                          <a:spcPts val="0"/>
                        </a:spcAft>
                      </a:pPr>
                      <a:r>
                        <a:rPr lang="en-US" sz="1200">
                          <a:latin typeface="Calibri"/>
                          <a:ea typeface="Calibri"/>
                          <a:cs typeface="Arial"/>
                        </a:rPr>
                        <a:t>15-20 years</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0%</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0%</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11%</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Calibri"/>
                          <a:cs typeface="Arial"/>
                        </a:rPr>
                        <a:t>57%</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Calibri"/>
                          <a:cs typeface="Arial"/>
                        </a:rPr>
                        <a:t>30%</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1%</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Calibri"/>
                          <a:cs typeface="Arial"/>
                        </a:rPr>
                        <a:t>422</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6"/>
                  </a:ext>
                </a:extLst>
              </a:tr>
              <a:tr h="370840">
                <a:tc>
                  <a:txBody>
                    <a:bodyPr/>
                    <a:lstStyle/>
                    <a:p>
                      <a:pPr marL="0" marR="0">
                        <a:lnSpc>
                          <a:spcPct val="115000"/>
                        </a:lnSpc>
                        <a:spcBef>
                          <a:spcPts val="0"/>
                        </a:spcBef>
                        <a:spcAft>
                          <a:spcPts val="0"/>
                        </a:spcAft>
                      </a:pPr>
                      <a:r>
                        <a:rPr lang="en-US" sz="1200">
                          <a:latin typeface="Calibri"/>
                          <a:ea typeface="Calibri"/>
                          <a:cs typeface="Arial"/>
                        </a:rPr>
                        <a:t>20+ years</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0%</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&gt;1%</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&gt;1%</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Calibri"/>
                          <a:cs typeface="Arial"/>
                        </a:rPr>
                        <a:t>37%</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Calibri"/>
                          <a:cs typeface="Arial"/>
                        </a:rPr>
                        <a:t>59%</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latin typeface="Calibri"/>
                          <a:ea typeface="Calibri"/>
                          <a:cs typeface="Times New Roman"/>
                        </a:rPr>
                        <a:t>4%</a:t>
                      </a:r>
                    </a:p>
                  </a:txBody>
                  <a:tcPr marL="68580" marR="68580" marT="0" marB="0"/>
                </a:tc>
                <a:tc>
                  <a:txBody>
                    <a:bodyPr/>
                    <a:lstStyle/>
                    <a:p>
                      <a:pPr marL="0" marR="0">
                        <a:lnSpc>
                          <a:spcPct val="115000"/>
                        </a:lnSpc>
                        <a:spcBef>
                          <a:spcPts val="0"/>
                        </a:spcBef>
                        <a:spcAft>
                          <a:spcPts val="0"/>
                        </a:spcAft>
                      </a:pPr>
                      <a:r>
                        <a:rPr lang="en-US" sz="1200" dirty="0">
                          <a:latin typeface="Calibri"/>
                          <a:ea typeface="Calibri"/>
                          <a:cs typeface="Arial"/>
                        </a:rPr>
                        <a:t>435</a:t>
                      </a:r>
                      <a:endParaRPr lang="en-US" sz="1100" dirty="0">
                        <a:latin typeface="Calibri"/>
                        <a:ea typeface="Calibri"/>
                        <a:cs typeface="Times New Roman"/>
                      </a:endParaRPr>
                    </a:p>
                  </a:txBody>
                  <a:tcPr marL="68580" marR="68580" marT="0" marB="0"/>
                </a:tc>
                <a:extLst>
                  <a:ext uri="{0D108BD9-81ED-4DB2-BD59-A6C34878D82A}">
                    <a16:rowId xmlns:a16="http://schemas.microsoft.com/office/drawing/2014/main" val="10007"/>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a:ln>
                  <a:noFill/>
                </a:ln>
                <a:solidFill>
                  <a:schemeClr val="tx1"/>
                </a:solidFill>
                <a:effectLst/>
                <a:uLnTx/>
                <a:uFillTx/>
                <a:latin typeface="+mj-lt"/>
                <a:ea typeface="+mj-ea"/>
                <a:cs typeface="+mj-cs"/>
              </a:rPr>
              <a:t>“I can speak comfortably to my family about my BDSM activities.”</a:t>
            </a:r>
            <a:endParaRPr kumimoji="0" lang="en-US" sz="40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Content Placeholder 2"/>
          <p:cNvSpPr txBox="1">
            <a:spLocks/>
          </p:cNvSpPr>
          <p:nvPr/>
        </p:nvSpPr>
        <p:spPr>
          <a:xfrm>
            <a:off x="457200" y="1981200"/>
            <a:ext cx="8229600" cy="4144963"/>
          </a:xfrm>
          <a:prstGeom prst="rect">
            <a:avLst/>
          </a:prstGeom>
        </p:spPr>
        <p:txBody>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a:ln>
                  <a:noFill/>
                </a:ln>
                <a:solidFill>
                  <a:schemeClr val="tx1"/>
                </a:solidFill>
                <a:effectLst/>
                <a:uLnTx/>
                <a:uFillTx/>
                <a:latin typeface="+mn-lt"/>
                <a:ea typeface="+mn-ea"/>
                <a:cs typeface="+mn-cs"/>
              </a:rPr>
              <a:t>Out of 4,347 respondents: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4" name="Table 3"/>
          <p:cNvGraphicFramePr>
            <a:graphicFrameLocks noGrp="1"/>
          </p:cNvGraphicFramePr>
          <p:nvPr/>
        </p:nvGraphicFramePr>
        <p:xfrm>
          <a:off x="1524000" y="2819399"/>
          <a:ext cx="6096000" cy="1371603"/>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7201">
                <a:tc>
                  <a:txBody>
                    <a:bodyPr/>
                    <a:lstStyle/>
                    <a:p>
                      <a:pPr marL="0" marR="0">
                        <a:lnSpc>
                          <a:spcPct val="115000"/>
                        </a:lnSpc>
                        <a:spcBef>
                          <a:spcPts val="0"/>
                        </a:spcBef>
                        <a:spcAft>
                          <a:spcPts val="0"/>
                        </a:spcAft>
                      </a:pPr>
                      <a:r>
                        <a:rPr lang="en-US" sz="1800" b="0" dirty="0">
                          <a:latin typeface="Calibri"/>
                          <a:ea typeface="Calibri"/>
                          <a:cs typeface="Arial"/>
                        </a:rPr>
                        <a:t>Agree</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945</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22%</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57201">
                <a:tc>
                  <a:txBody>
                    <a:bodyPr/>
                    <a:lstStyle/>
                    <a:p>
                      <a:pPr marL="0" marR="0">
                        <a:lnSpc>
                          <a:spcPct val="115000"/>
                        </a:lnSpc>
                        <a:spcBef>
                          <a:spcPts val="0"/>
                        </a:spcBef>
                        <a:spcAft>
                          <a:spcPts val="0"/>
                        </a:spcAft>
                      </a:pPr>
                      <a:r>
                        <a:rPr lang="en-US" sz="1800" dirty="0">
                          <a:solidFill>
                            <a:srgbClr val="FF0000"/>
                          </a:solidFill>
                          <a:latin typeface="Calibri"/>
                          <a:ea typeface="Calibri"/>
                          <a:cs typeface="Arial"/>
                        </a:rPr>
                        <a:t>Disagree</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solidFill>
                            <a:srgbClr val="FF0000"/>
                          </a:solidFill>
                          <a:latin typeface="Calibri"/>
                          <a:ea typeface="Calibri"/>
                          <a:cs typeface="Arial"/>
                        </a:rPr>
                        <a:t> 3217</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solidFill>
                            <a:srgbClr val="FF0000"/>
                          </a:solidFill>
                          <a:latin typeface="Calibri"/>
                          <a:ea typeface="Calibri"/>
                          <a:cs typeface="Arial"/>
                        </a:rPr>
                        <a:t> 74%</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57201">
                <a:tc>
                  <a:txBody>
                    <a:bodyPr/>
                    <a:lstStyle/>
                    <a:p>
                      <a:pPr marL="0" marR="0">
                        <a:lnSpc>
                          <a:spcPct val="115000"/>
                        </a:lnSpc>
                        <a:spcBef>
                          <a:spcPts val="0"/>
                        </a:spcBef>
                        <a:spcAft>
                          <a:spcPts val="0"/>
                        </a:spcAft>
                      </a:pPr>
                      <a:r>
                        <a:rPr lang="en-US" sz="1800">
                          <a:latin typeface="Calibri"/>
                          <a:ea typeface="Calibri"/>
                          <a:cs typeface="Arial"/>
                        </a:rPr>
                        <a:t>No Opinion</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185</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4%</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a:ln>
                  <a:noFill/>
                </a:ln>
                <a:solidFill>
                  <a:schemeClr val="tx1"/>
                </a:solidFill>
                <a:effectLst/>
                <a:uLnTx/>
                <a:uFillTx/>
                <a:latin typeface="+mj-lt"/>
                <a:ea typeface="+mj-ea"/>
                <a:cs typeface="+mj-cs"/>
              </a:rPr>
              <a:t>“I can speak comfortably to coworkers about my BDSM activities.”</a:t>
            </a:r>
            <a:endParaRPr kumimoji="0" lang="en-US" sz="40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Content Placeholder 2"/>
          <p:cNvSpPr txBox="1">
            <a:spLocks/>
          </p:cNvSpPr>
          <p:nvPr/>
        </p:nvSpPr>
        <p:spPr>
          <a:xfrm>
            <a:off x="457200" y="1981200"/>
            <a:ext cx="8229600" cy="4144963"/>
          </a:xfrm>
          <a:prstGeom prst="rect">
            <a:avLst/>
          </a:prstGeom>
        </p:spPr>
        <p:txBody>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a:ln>
                  <a:noFill/>
                </a:ln>
                <a:solidFill>
                  <a:schemeClr val="tx1"/>
                </a:solidFill>
                <a:effectLst/>
                <a:uLnTx/>
                <a:uFillTx/>
                <a:latin typeface="+mn-lt"/>
                <a:ea typeface="+mn-ea"/>
                <a:cs typeface="+mn-cs"/>
              </a:rPr>
              <a:t>Out of 4,328 respondents: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4" name="Table 3"/>
          <p:cNvGraphicFramePr>
            <a:graphicFrameLocks noGrp="1"/>
          </p:cNvGraphicFramePr>
          <p:nvPr/>
        </p:nvGraphicFramePr>
        <p:xfrm>
          <a:off x="1524000" y="2819399"/>
          <a:ext cx="6096000" cy="1371603"/>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7201">
                <a:tc>
                  <a:txBody>
                    <a:bodyPr/>
                    <a:lstStyle/>
                    <a:p>
                      <a:pPr marL="0" marR="0">
                        <a:lnSpc>
                          <a:spcPct val="115000"/>
                        </a:lnSpc>
                        <a:spcBef>
                          <a:spcPts val="0"/>
                        </a:spcBef>
                        <a:spcAft>
                          <a:spcPts val="0"/>
                        </a:spcAft>
                      </a:pPr>
                      <a:r>
                        <a:rPr lang="en-US" sz="1800" dirty="0">
                          <a:latin typeface="Calibri"/>
                          <a:ea typeface="Calibri"/>
                          <a:cs typeface="Arial"/>
                        </a:rPr>
                        <a:t>Agree</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727</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17%</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57201">
                <a:tc>
                  <a:txBody>
                    <a:bodyPr/>
                    <a:lstStyle/>
                    <a:p>
                      <a:pPr marL="0" marR="0">
                        <a:lnSpc>
                          <a:spcPct val="115000"/>
                        </a:lnSpc>
                        <a:spcBef>
                          <a:spcPts val="0"/>
                        </a:spcBef>
                        <a:spcAft>
                          <a:spcPts val="0"/>
                        </a:spcAft>
                      </a:pPr>
                      <a:r>
                        <a:rPr lang="en-US" sz="1800">
                          <a:solidFill>
                            <a:srgbClr val="FF0000"/>
                          </a:solidFill>
                          <a:latin typeface="Calibri"/>
                          <a:ea typeface="Calibri"/>
                          <a:cs typeface="Arial"/>
                        </a:rPr>
                        <a:t>Disagree</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solidFill>
                            <a:srgbClr val="FF0000"/>
                          </a:solidFill>
                          <a:latin typeface="Calibri"/>
                          <a:ea typeface="Calibri"/>
                          <a:cs typeface="Arial"/>
                        </a:rPr>
                        <a:t> 3252</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solidFill>
                            <a:srgbClr val="FF0000"/>
                          </a:solidFill>
                          <a:latin typeface="Calibri"/>
                          <a:ea typeface="Calibri"/>
                          <a:cs typeface="Arial"/>
                        </a:rPr>
                        <a:t>  75%</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57201">
                <a:tc>
                  <a:txBody>
                    <a:bodyPr/>
                    <a:lstStyle/>
                    <a:p>
                      <a:pPr marL="0" marR="0">
                        <a:lnSpc>
                          <a:spcPct val="115000"/>
                        </a:lnSpc>
                        <a:spcBef>
                          <a:spcPts val="0"/>
                        </a:spcBef>
                        <a:spcAft>
                          <a:spcPts val="0"/>
                        </a:spcAft>
                      </a:pPr>
                      <a:r>
                        <a:rPr lang="en-US" sz="1800">
                          <a:latin typeface="Calibri"/>
                          <a:ea typeface="Calibri"/>
                          <a:cs typeface="Arial"/>
                        </a:rPr>
                        <a:t>No Opinion</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349</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8%</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85800" y="2130425"/>
            <a:ext cx="7772400" cy="1470025"/>
          </a:xfrm>
          <a:prstGeom prst="rect">
            <a:avLst/>
          </a:prstGeom>
        </p:spPr>
        <p:txBody>
          <a:bodyPr>
            <a:normAutofit fontScale="7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7200" b="1" i="0" u="none" strike="noStrike" kern="1200" cap="none" spc="0" normalizeH="0" baseline="0" noProof="0">
                <a:ln>
                  <a:noFill/>
                </a:ln>
                <a:solidFill>
                  <a:schemeClr val="tx1"/>
                </a:solidFill>
                <a:effectLst/>
                <a:uLnTx/>
                <a:uFillTx/>
                <a:latin typeface="+mj-lt"/>
                <a:ea typeface="+mj-ea"/>
                <a:cs typeface="+mj-cs"/>
              </a:rPr>
              <a:t>Key Findings on Consent Violations</a:t>
            </a:r>
            <a:endParaRPr kumimoji="0" lang="en-US" sz="72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533400" y="1066800"/>
            <a:ext cx="8229600" cy="1828800"/>
          </a:xfrm>
          <a:prstGeom prst="rect">
            <a:avLst/>
          </a:prstGeom>
        </p:spPr>
        <p:txBody>
          <a:bodyPr>
            <a:normAutofit fontScale="3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0700" b="0" i="0" u="none" strike="noStrike" kern="1200" cap="none" spc="0" normalizeH="0" baseline="0" noProof="0" dirty="0">
                <a:ln>
                  <a:noFill/>
                </a:ln>
                <a:solidFill>
                  <a:schemeClr val="tx1"/>
                </a:solidFill>
                <a:effectLst/>
                <a:uLnTx/>
                <a:uFillTx/>
                <a:latin typeface="+mj-lt"/>
                <a:ea typeface="+mj-ea"/>
                <a:cs typeface="+mj-cs"/>
              </a:rPr>
              <a:t>“Have you ever had a pre-negotiated limit violated in a BDSM scene or relationship?” </a:t>
            </a:r>
            <a:br>
              <a:rPr kumimoji="0" lang="en-US" sz="5900" b="0" i="0" u="none" strike="noStrike" kern="1200" cap="none" spc="0" normalizeH="0" baseline="0" noProof="0" dirty="0">
                <a:ln>
                  <a:noFill/>
                </a:ln>
                <a:solidFill>
                  <a:schemeClr val="tx1"/>
                </a:solidFill>
                <a:effectLst/>
                <a:uLnTx/>
                <a:uFillTx/>
                <a:latin typeface="+mj-lt"/>
                <a:ea typeface="+mj-ea"/>
                <a:cs typeface="+mj-cs"/>
              </a:rPr>
            </a:br>
            <a:endParaRPr kumimoji="0" lang="en-US" sz="5900" b="0" i="0" u="none" strike="noStrike" kern="1200" cap="none" spc="0" normalizeH="0" baseline="0" noProof="0" dirty="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br>
              <a:rPr kumimoji="0" lang="en-US" sz="5900" b="0" i="0" u="none" strike="noStrike" kern="1200" cap="none" spc="0" normalizeH="0" baseline="0" noProof="0" dirty="0">
                <a:ln>
                  <a:noFill/>
                </a:ln>
                <a:solidFill>
                  <a:schemeClr val="tx1"/>
                </a:solidFill>
                <a:effectLst/>
                <a:uLnTx/>
                <a:uFillTx/>
                <a:latin typeface="+mj-lt"/>
                <a:ea typeface="+mj-ea"/>
                <a:cs typeface="+mj-cs"/>
              </a:rPr>
            </a:br>
            <a:r>
              <a:rPr kumimoji="0" lang="en-US" sz="9300" b="0" i="0" u="none" strike="noStrike" kern="1200" cap="none" spc="0" normalizeH="0" baseline="0" noProof="0" dirty="0">
                <a:ln>
                  <a:noFill/>
                </a:ln>
                <a:solidFill>
                  <a:schemeClr val="tx1"/>
                </a:solidFill>
                <a:effectLst/>
                <a:uLnTx/>
                <a:uFillTx/>
                <a:latin typeface="+mj-lt"/>
                <a:ea typeface="+mj-ea"/>
                <a:cs typeface="+mj-cs"/>
              </a:rPr>
              <a:t>Out of 4,115 respondents:</a:t>
            </a:r>
            <a:br>
              <a:rPr kumimoji="0" lang="en-US" sz="3200" b="0" i="0" u="none" strike="noStrike" kern="1200" cap="none" spc="0" normalizeH="0" baseline="0" noProof="0" dirty="0">
                <a:ln>
                  <a:noFill/>
                </a:ln>
                <a:solidFill>
                  <a:schemeClr val="tx1"/>
                </a:solidFill>
                <a:effectLst/>
                <a:uLnTx/>
                <a:uFillTx/>
                <a:latin typeface="+mj-lt"/>
                <a:ea typeface="+mj-ea"/>
                <a:cs typeface="+mj-cs"/>
              </a:rPr>
            </a:br>
            <a:endParaRPr kumimoji="0" lang="en-US" sz="36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Content Placeholder 3"/>
          <p:cNvGraphicFramePr>
            <a:graphicFrameLocks/>
          </p:cNvGraphicFramePr>
          <p:nvPr/>
        </p:nvGraphicFramePr>
        <p:xfrm>
          <a:off x="2133600" y="2971800"/>
          <a:ext cx="4953000" cy="923925"/>
        </p:xfrm>
        <a:graphic>
          <a:graphicData uri="http://schemas.openxmlformats.org/drawingml/2006/table">
            <a:tbl>
              <a:tblPr firstRow="1" bandRow="1">
                <a:tableStyleId>{69CF1AB2-1976-4502-BF36-3FF5EA218861}</a:tableStyleId>
              </a:tblPr>
              <a:tblGrid>
                <a:gridCol w="1651000">
                  <a:extLst>
                    <a:ext uri="{9D8B030D-6E8A-4147-A177-3AD203B41FA5}">
                      <a16:colId xmlns:a16="http://schemas.microsoft.com/office/drawing/2014/main" val="20000"/>
                    </a:ext>
                  </a:extLst>
                </a:gridCol>
                <a:gridCol w="1651000">
                  <a:extLst>
                    <a:ext uri="{9D8B030D-6E8A-4147-A177-3AD203B41FA5}">
                      <a16:colId xmlns:a16="http://schemas.microsoft.com/office/drawing/2014/main" val="20001"/>
                    </a:ext>
                  </a:extLst>
                </a:gridCol>
                <a:gridCol w="1651000">
                  <a:extLst>
                    <a:ext uri="{9D8B030D-6E8A-4147-A177-3AD203B41FA5}">
                      <a16:colId xmlns:a16="http://schemas.microsoft.com/office/drawing/2014/main" val="20002"/>
                    </a:ext>
                  </a:extLst>
                </a:gridCol>
              </a:tblGrid>
              <a:tr h="457200">
                <a:tc>
                  <a:txBody>
                    <a:bodyPr/>
                    <a:lstStyle/>
                    <a:p>
                      <a:pPr marL="0" marR="0">
                        <a:lnSpc>
                          <a:spcPct val="115000"/>
                        </a:lnSpc>
                        <a:spcBef>
                          <a:spcPts val="0"/>
                        </a:spcBef>
                        <a:spcAft>
                          <a:spcPts val="0"/>
                        </a:spcAft>
                      </a:pPr>
                      <a:r>
                        <a:rPr lang="en-US" sz="1800" b="0" dirty="0">
                          <a:latin typeface="Calibri"/>
                          <a:ea typeface="Calibri"/>
                          <a:cs typeface="Arial"/>
                        </a:rPr>
                        <a:t>No</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2,878</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70%</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66725">
                <a:tc>
                  <a:txBody>
                    <a:bodyPr/>
                    <a:lstStyle/>
                    <a:p>
                      <a:pPr marL="0" marR="0">
                        <a:lnSpc>
                          <a:spcPct val="115000"/>
                        </a:lnSpc>
                        <a:spcBef>
                          <a:spcPts val="0"/>
                        </a:spcBef>
                        <a:spcAft>
                          <a:spcPts val="0"/>
                        </a:spcAft>
                      </a:pPr>
                      <a:r>
                        <a:rPr lang="en-US" sz="1800">
                          <a:latin typeface="Calibri"/>
                          <a:ea typeface="Calibri"/>
                          <a:cs typeface="Arial"/>
                        </a:rPr>
                        <a:t>Yes</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1,237</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solidFill>
                            <a:srgbClr val="FF0000"/>
                          </a:solidFill>
                          <a:latin typeface="Calibri"/>
                          <a:ea typeface="Calibri"/>
                          <a:cs typeface="Arial"/>
                        </a:rPr>
                        <a:t>30%</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a:ln>
                  <a:noFill/>
                </a:ln>
                <a:solidFill>
                  <a:schemeClr val="tx1"/>
                </a:solidFill>
                <a:effectLst/>
                <a:uLnTx/>
                <a:uFillTx/>
                <a:latin typeface="+mj-lt"/>
                <a:ea typeface="+mj-ea"/>
                <a:cs typeface="+mj-cs"/>
              </a:rPr>
              <a:t>Pre-negotiated limits can be violated:</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Content Placeholder 2"/>
          <p:cNvSpPr txBox="1">
            <a:spLocks/>
          </p:cNvSpPr>
          <p:nvPr/>
        </p:nvSpPr>
        <p:spPr>
          <a:xfrm>
            <a:off x="1752600" y="1600200"/>
            <a:ext cx="69342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on purpose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by accident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through miscommunication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through misunderstanding</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lack of skills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533400" y="1066800"/>
            <a:ext cx="8229600" cy="2209800"/>
          </a:xfrm>
          <a:prstGeom prst="rect">
            <a:avLst/>
          </a:prstGeom>
        </p:spPr>
        <p:txBody>
          <a:bodyPr>
            <a:normAutofit fontScale="8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a:ln>
                  <a:noFill/>
                </a:ln>
                <a:solidFill>
                  <a:schemeClr val="tx1"/>
                </a:solidFill>
                <a:effectLst/>
                <a:uLnTx/>
                <a:uFillTx/>
                <a:latin typeface="+mj-lt"/>
                <a:ea typeface="+mj-ea"/>
                <a:cs typeface="+mj-cs"/>
              </a:rPr>
              <a:t>“Have you ever negotiated a safeword or safe-sign with a partner who then ignored it during play?” </a:t>
            </a:r>
            <a:br>
              <a:rPr kumimoji="0" lang="en-US" sz="3600" b="0" i="0" u="none" strike="noStrike" kern="1200" cap="none" spc="0" normalizeH="0" baseline="0" noProof="0">
                <a:ln>
                  <a:noFill/>
                </a:ln>
                <a:solidFill>
                  <a:schemeClr val="tx1"/>
                </a:solidFill>
                <a:effectLst/>
                <a:uLnTx/>
                <a:uFillTx/>
                <a:latin typeface="+mj-lt"/>
                <a:ea typeface="+mj-ea"/>
                <a:cs typeface="+mj-cs"/>
              </a:rPr>
            </a:br>
            <a:br>
              <a:rPr kumimoji="0" lang="en-US" sz="3600" b="0" i="0" u="none" strike="noStrike" kern="1200" cap="none" spc="0" normalizeH="0" baseline="0" noProof="0">
                <a:ln>
                  <a:noFill/>
                </a:ln>
                <a:solidFill>
                  <a:schemeClr val="tx1"/>
                </a:solidFill>
                <a:effectLst/>
                <a:uLnTx/>
                <a:uFillTx/>
                <a:latin typeface="+mj-lt"/>
                <a:ea typeface="+mj-ea"/>
                <a:cs typeface="+mj-cs"/>
              </a:rPr>
            </a:br>
            <a:r>
              <a:rPr kumimoji="0" lang="en-US" sz="3200" b="0" i="0" u="none" strike="noStrike" kern="1200" cap="none" spc="0" normalizeH="0" baseline="0" noProof="0">
                <a:ln>
                  <a:noFill/>
                </a:ln>
                <a:solidFill>
                  <a:schemeClr val="tx1"/>
                </a:solidFill>
                <a:effectLst/>
                <a:uLnTx/>
                <a:uFillTx/>
                <a:latin typeface="+mj-lt"/>
                <a:ea typeface="+mj-ea"/>
                <a:cs typeface="+mj-cs"/>
              </a:rPr>
              <a:t>Out of </a:t>
            </a:r>
            <a:r>
              <a:rPr kumimoji="0" lang="en-US" sz="2800" b="0" i="0" u="none" strike="noStrike" kern="1200" cap="none" spc="0" normalizeH="0" baseline="0" noProof="0">
                <a:ln>
                  <a:noFill/>
                </a:ln>
                <a:solidFill>
                  <a:schemeClr val="tx1"/>
                </a:solidFill>
                <a:effectLst/>
                <a:uLnTx/>
                <a:uFillTx/>
                <a:latin typeface="+mj-lt"/>
                <a:ea typeface="+mj-ea"/>
                <a:cs typeface="+mj-cs"/>
              </a:rPr>
              <a:t>4,110 </a:t>
            </a:r>
            <a:r>
              <a:rPr kumimoji="0" lang="en-US" sz="3200" b="0" i="0" u="none" strike="noStrike" kern="1200" cap="none" spc="0" normalizeH="0" baseline="0" noProof="0">
                <a:ln>
                  <a:noFill/>
                </a:ln>
                <a:solidFill>
                  <a:schemeClr val="tx1"/>
                </a:solidFill>
                <a:effectLst/>
                <a:uLnTx/>
                <a:uFillTx/>
                <a:latin typeface="+mj-lt"/>
                <a:ea typeface="+mj-ea"/>
                <a:cs typeface="+mj-cs"/>
              </a:rPr>
              <a:t>respondents:</a:t>
            </a:r>
            <a:br>
              <a:rPr kumimoji="0" lang="en-US" sz="3200" b="0" i="0" u="none" strike="noStrike" kern="1200" cap="none" spc="0" normalizeH="0" baseline="0" noProof="0">
                <a:ln>
                  <a:noFill/>
                </a:ln>
                <a:solidFill>
                  <a:schemeClr val="tx1"/>
                </a:solidFill>
                <a:effectLst/>
                <a:uLnTx/>
                <a:uFillTx/>
                <a:latin typeface="+mj-lt"/>
                <a:ea typeface="+mj-ea"/>
                <a:cs typeface="+mj-cs"/>
              </a:rPr>
            </a:br>
            <a:endParaRPr kumimoji="0" lang="en-US" sz="36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Content Placeholder 3"/>
          <p:cNvGraphicFramePr>
            <a:graphicFrameLocks/>
          </p:cNvGraphicFramePr>
          <p:nvPr/>
        </p:nvGraphicFramePr>
        <p:xfrm>
          <a:off x="2133600" y="3733800"/>
          <a:ext cx="4953000" cy="923925"/>
        </p:xfrm>
        <a:graphic>
          <a:graphicData uri="http://schemas.openxmlformats.org/drawingml/2006/table">
            <a:tbl>
              <a:tblPr firstRow="1" bandRow="1">
                <a:tableStyleId>{69CF1AB2-1976-4502-BF36-3FF5EA218861}</a:tableStyleId>
              </a:tblPr>
              <a:tblGrid>
                <a:gridCol w="1651000">
                  <a:extLst>
                    <a:ext uri="{9D8B030D-6E8A-4147-A177-3AD203B41FA5}">
                      <a16:colId xmlns:a16="http://schemas.microsoft.com/office/drawing/2014/main" val="20000"/>
                    </a:ext>
                  </a:extLst>
                </a:gridCol>
                <a:gridCol w="1651000">
                  <a:extLst>
                    <a:ext uri="{9D8B030D-6E8A-4147-A177-3AD203B41FA5}">
                      <a16:colId xmlns:a16="http://schemas.microsoft.com/office/drawing/2014/main" val="20001"/>
                    </a:ext>
                  </a:extLst>
                </a:gridCol>
                <a:gridCol w="1651000">
                  <a:extLst>
                    <a:ext uri="{9D8B030D-6E8A-4147-A177-3AD203B41FA5}">
                      <a16:colId xmlns:a16="http://schemas.microsoft.com/office/drawing/2014/main" val="20002"/>
                    </a:ext>
                  </a:extLst>
                </a:gridCol>
              </a:tblGrid>
              <a:tr h="457200">
                <a:tc>
                  <a:txBody>
                    <a:bodyPr/>
                    <a:lstStyle/>
                    <a:p>
                      <a:pPr marL="0" marR="0">
                        <a:lnSpc>
                          <a:spcPct val="115000"/>
                        </a:lnSpc>
                        <a:spcBef>
                          <a:spcPts val="0"/>
                        </a:spcBef>
                        <a:spcAft>
                          <a:spcPts val="0"/>
                        </a:spcAft>
                      </a:pPr>
                      <a:r>
                        <a:rPr lang="en-US" sz="1800" b="0" dirty="0">
                          <a:latin typeface="Calibri"/>
                          <a:ea typeface="Calibri"/>
                          <a:cs typeface="Arial"/>
                        </a:rPr>
                        <a:t>No</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3,498</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85%</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66725">
                <a:tc>
                  <a:txBody>
                    <a:bodyPr/>
                    <a:lstStyle/>
                    <a:p>
                      <a:pPr marL="0" marR="0">
                        <a:lnSpc>
                          <a:spcPct val="115000"/>
                        </a:lnSpc>
                        <a:spcBef>
                          <a:spcPts val="0"/>
                        </a:spcBef>
                        <a:spcAft>
                          <a:spcPts val="0"/>
                        </a:spcAft>
                      </a:pPr>
                      <a:r>
                        <a:rPr lang="en-US" sz="1800">
                          <a:latin typeface="Calibri"/>
                          <a:ea typeface="Calibri"/>
                          <a:cs typeface="Arial"/>
                        </a:rPr>
                        <a:t>Yes</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612</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solidFill>
                            <a:srgbClr val="FF0000"/>
                          </a:solidFill>
                          <a:latin typeface="Calibri"/>
                          <a:ea typeface="Calibri"/>
                          <a:cs typeface="Arial"/>
                        </a:rPr>
                        <a:t>15%</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533400" y="762000"/>
            <a:ext cx="8229600" cy="2362200"/>
          </a:xfrm>
          <a:prstGeom prst="rect">
            <a:avLst/>
          </a:prstGeom>
        </p:spPr>
        <p:txBody>
          <a:bodyPr>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a:noFill/>
                </a:ln>
                <a:solidFill>
                  <a:schemeClr val="tx1"/>
                </a:solidFill>
                <a:effectLst/>
                <a:uLnTx/>
                <a:uFillTx/>
                <a:latin typeface="+mj-lt"/>
                <a:ea typeface="+mj-ea"/>
                <a:cs typeface="+mj-cs"/>
              </a:rPr>
              <a:t>33% respondents had a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a:noFill/>
                </a:ln>
                <a:solidFill>
                  <a:schemeClr val="tx1"/>
                </a:solidFill>
                <a:effectLst/>
                <a:uLnTx/>
                <a:uFillTx/>
                <a:latin typeface="+mj-lt"/>
                <a:ea typeface="+mj-ea"/>
                <a:cs typeface="+mj-cs"/>
              </a:rPr>
              <a:t>pre-negotiated limit violated and/or </a:t>
            </a:r>
            <a:br>
              <a:rPr kumimoji="0" lang="en-US" sz="4000" b="0" i="0" u="none" strike="noStrike" kern="1200" cap="none" spc="0" normalizeH="0" baseline="0" noProof="0" dirty="0">
                <a:ln>
                  <a:noFill/>
                </a:ln>
                <a:solidFill>
                  <a:schemeClr val="tx1"/>
                </a:solidFill>
                <a:effectLst/>
                <a:uLnTx/>
                <a:uFillTx/>
                <a:latin typeface="+mj-lt"/>
                <a:ea typeface="+mj-ea"/>
                <a:cs typeface="+mj-cs"/>
              </a:rPr>
            </a:br>
            <a:r>
              <a:rPr kumimoji="0" lang="en-US" sz="4000" b="0" i="0" u="none" strike="noStrike" kern="1200" cap="none" spc="0" normalizeH="0" baseline="0" noProof="0" dirty="0">
                <a:ln>
                  <a:noFill/>
                </a:ln>
                <a:solidFill>
                  <a:schemeClr val="tx1"/>
                </a:solidFill>
                <a:effectLst/>
                <a:uLnTx/>
                <a:uFillTx/>
                <a:latin typeface="+mj-lt"/>
                <a:ea typeface="+mj-ea"/>
                <a:cs typeface="+mj-cs"/>
              </a:rPr>
              <a:t>a </a:t>
            </a:r>
            <a:r>
              <a:rPr kumimoji="0" lang="en-US" sz="4000" b="0" i="0" u="none" strike="noStrike" kern="1200" cap="none" spc="0" normalizeH="0" baseline="0" noProof="0" dirty="0" err="1">
                <a:ln>
                  <a:noFill/>
                </a:ln>
                <a:solidFill>
                  <a:schemeClr val="tx1"/>
                </a:solidFill>
                <a:effectLst/>
                <a:uLnTx/>
                <a:uFillTx/>
                <a:latin typeface="+mj-lt"/>
                <a:ea typeface="+mj-ea"/>
                <a:cs typeface="+mj-cs"/>
              </a:rPr>
              <a:t>safeword</a:t>
            </a:r>
            <a:r>
              <a:rPr kumimoji="0" lang="en-US" sz="4000" b="0" i="0" u="none" strike="noStrike" kern="1200" cap="none" spc="0" normalizeH="0" baseline="0" noProof="0" dirty="0">
                <a:ln>
                  <a:noFill/>
                </a:ln>
                <a:solidFill>
                  <a:schemeClr val="tx1"/>
                </a:solidFill>
                <a:effectLst/>
                <a:uLnTx/>
                <a:uFillTx/>
                <a:latin typeface="+mj-lt"/>
                <a:ea typeface="+mj-ea"/>
                <a:cs typeface="+mj-cs"/>
              </a:rPr>
              <a:t> or safe-sign ignored</a:t>
            </a:r>
            <a:br>
              <a:rPr kumimoji="0" lang="en-US" sz="3600" b="0" i="0" u="none" strike="noStrike" kern="1200" cap="none" spc="0" normalizeH="0" baseline="0" noProof="0" dirty="0">
                <a:ln>
                  <a:noFill/>
                </a:ln>
                <a:solidFill>
                  <a:schemeClr val="tx1"/>
                </a:solidFill>
                <a:effectLst/>
                <a:uLnTx/>
                <a:uFillTx/>
                <a:latin typeface="+mj-lt"/>
                <a:ea typeface="+mj-ea"/>
                <a:cs typeface="+mj-cs"/>
              </a:rPr>
            </a:br>
            <a:br>
              <a:rPr kumimoji="0" lang="en-US" sz="3600" b="0" i="0" u="none" strike="noStrike" kern="1200" cap="none" spc="0" normalizeH="0" baseline="0" noProof="0" dirty="0">
                <a:ln>
                  <a:noFill/>
                </a:ln>
                <a:solidFill>
                  <a:schemeClr val="tx1"/>
                </a:solidFill>
                <a:effectLst/>
                <a:uLnTx/>
                <a:uFillTx/>
                <a:latin typeface="+mj-lt"/>
                <a:ea typeface="+mj-ea"/>
                <a:cs typeface="+mj-cs"/>
              </a:rPr>
            </a:br>
            <a:r>
              <a:rPr kumimoji="0" lang="en-US" sz="3200" b="0" i="0" u="none" strike="noStrike" kern="1200" cap="none" spc="0" normalizeH="0" baseline="0" noProof="0" dirty="0">
                <a:ln>
                  <a:noFill/>
                </a:ln>
                <a:solidFill>
                  <a:schemeClr val="tx1"/>
                </a:solidFill>
                <a:effectLst/>
                <a:uLnTx/>
                <a:uFillTx/>
                <a:latin typeface="+mj-lt"/>
                <a:ea typeface="+mj-ea"/>
                <a:cs typeface="+mj-cs"/>
              </a:rPr>
              <a:t>Out of</a:t>
            </a:r>
            <a:r>
              <a:rPr kumimoji="0" lang="en-US" sz="3100" b="0" i="0" u="none" strike="noStrike" kern="1200" cap="none" spc="0" normalizeH="0" baseline="0" noProof="0" dirty="0">
                <a:ln>
                  <a:noFill/>
                </a:ln>
                <a:solidFill>
                  <a:schemeClr val="tx1"/>
                </a:solidFill>
                <a:effectLst/>
                <a:uLnTx/>
                <a:uFillTx/>
                <a:latin typeface="+mj-lt"/>
                <a:ea typeface="+mj-ea"/>
                <a:cs typeface="+mj-cs"/>
              </a:rPr>
              <a:t> 4,104 </a:t>
            </a:r>
            <a:r>
              <a:rPr kumimoji="0" lang="en-US" sz="3200" b="0" i="0" u="none" strike="noStrike" kern="1200" cap="none" spc="0" normalizeH="0" baseline="0" noProof="0" dirty="0">
                <a:ln>
                  <a:noFill/>
                </a:ln>
                <a:solidFill>
                  <a:schemeClr val="tx1"/>
                </a:solidFill>
                <a:effectLst/>
                <a:uLnTx/>
                <a:uFillTx/>
                <a:latin typeface="+mj-lt"/>
                <a:ea typeface="+mj-ea"/>
                <a:cs typeface="+mj-cs"/>
              </a:rPr>
              <a:t>respondents:</a:t>
            </a:r>
            <a:br>
              <a:rPr kumimoji="0" lang="en-US" sz="3200" b="0" i="0" u="none" strike="noStrike" kern="1200" cap="none" spc="0" normalizeH="0" baseline="0" noProof="0" dirty="0">
                <a:ln>
                  <a:noFill/>
                </a:ln>
                <a:solidFill>
                  <a:schemeClr val="tx1"/>
                </a:solidFill>
                <a:effectLst/>
                <a:uLnTx/>
                <a:uFillTx/>
                <a:latin typeface="+mj-lt"/>
                <a:ea typeface="+mj-ea"/>
                <a:cs typeface="+mj-cs"/>
              </a:rPr>
            </a:br>
            <a:endParaRPr kumimoji="0" lang="en-US" sz="36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Content Placeholder 5"/>
          <p:cNvGraphicFramePr>
            <a:graphicFrameLocks/>
          </p:cNvGraphicFramePr>
          <p:nvPr/>
        </p:nvGraphicFramePr>
        <p:xfrm>
          <a:off x="914400" y="3048000"/>
          <a:ext cx="7696200" cy="2003552"/>
        </p:xfrm>
        <a:graphic>
          <a:graphicData uri="http://schemas.openxmlformats.org/drawingml/2006/table">
            <a:tbl>
              <a:tblPr firstRow="1" bandRow="1">
                <a:tableStyleId>{69CF1AB2-1976-4502-BF36-3FF5EA218861}</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370840">
                <a:tc>
                  <a:txBody>
                    <a:bodyPr/>
                    <a:lstStyle/>
                    <a:p>
                      <a:pPr marL="0" marR="0">
                        <a:lnSpc>
                          <a:spcPct val="115000"/>
                        </a:lnSpc>
                        <a:spcBef>
                          <a:spcPts val="0"/>
                        </a:spcBef>
                        <a:spcAft>
                          <a:spcPts val="0"/>
                        </a:spcAft>
                      </a:pPr>
                      <a:endParaRPr lang="en-US" sz="1800" dirty="0">
                        <a:latin typeface="Calibri"/>
                        <a:ea typeface="Calibri"/>
                        <a:cs typeface="Arial"/>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No limit violation</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Yes limit violation</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Total</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70840">
                <a:tc>
                  <a:txBody>
                    <a:bodyPr/>
                    <a:lstStyle/>
                    <a:p>
                      <a:pPr marL="0" marR="0">
                        <a:lnSpc>
                          <a:spcPct val="115000"/>
                        </a:lnSpc>
                        <a:spcBef>
                          <a:spcPts val="0"/>
                        </a:spcBef>
                        <a:spcAft>
                          <a:spcPts val="0"/>
                        </a:spcAft>
                      </a:pPr>
                      <a:r>
                        <a:rPr lang="en-US" sz="1800">
                          <a:latin typeface="Calibri"/>
                          <a:ea typeface="Calibri"/>
                          <a:cs typeface="Arial"/>
                        </a:rPr>
                        <a:t>No safeword violation</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2749</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743</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3492</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70840">
                <a:tc>
                  <a:txBody>
                    <a:bodyPr/>
                    <a:lstStyle/>
                    <a:p>
                      <a:pPr marL="0" marR="0">
                        <a:lnSpc>
                          <a:spcPct val="115000"/>
                        </a:lnSpc>
                        <a:spcBef>
                          <a:spcPts val="0"/>
                        </a:spcBef>
                        <a:spcAft>
                          <a:spcPts val="0"/>
                        </a:spcAft>
                      </a:pPr>
                      <a:r>
                        <a:rPr lang="en-US" sz="1800">
                          <a:latin typeface="Calibri"/>
                          <a:ea typeface="Calibri"/>
                          <a:cs typeface="Arial"/>
                        </a:rPr>
                        <a:t>Yes safeword violation</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122</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490</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612</a:t>
                      </a: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02"/>
                  </a:ext>
                </a:extLst>
              </a:tr>
              <a:tr h="370840">
                <a:tc>
                  <a:txBody>
                    <a:bodyPr/>
                    <a:lstStyle/>
                    <a:p>
                      <a:pPr marL="0" marR="0">
                        <a:lnSpc>
                          <a:spcPct val="115000"/>
                        </a:lnSpc>
                        <a:spcBef>
                          <a:spcPts val="0"/>
                        </a:spcBef>
                        <a:spcAft>
                          <a:spcPts val="0"/>
                        </a:spcAft>
                      </a:pPr>
                      <a:r>
                        <a:rPr lang="en-US" sz="1800">
                          <a:latin typeface="Calibri"/>
                          <a:ea typeface="Calibri"/>
                          <a:cs typeface="Arial"/>
                        </a:rPr>
                        <a:t>Total</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2871</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1233</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4104</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3"/>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85800" y="1219200"/>
            <a:ext cx="7772400" cy="1143001"/>
          </a:xfrm>
          <a:prstGeom prst="rect">
            <a:avLst/>
          </a:prstGeom>
        </p:spPr>
        <p:txBody>
          <a:bodyPr>
            <a:normAutofit fontScale="52500" lnSpcReduction="20000"/>
          </a:bodyPr>
          <a:lstStyle/>
          <a:p>
            <a:pPr marL="0" marR="0" lvl="0" indent="0" algn="ctr" defTabSz="914400" rtl="0" eaLnBrk="1" fontAlgn="auto" latinLnBrk="0" hangingPunct="1">
              <a:lnSpc>
                <a:spcPct val="100000"/>
              </a:lnSpc>
              <a:spcBef>
                <a:spcPts val="580"/>
              </a:spcBef>
              <a:spcAft>
                <a:spcPts val="0"/>
              </a:spcAft>
              <a:buClrTx/>
              <a:buSzTx/>
              <a:buFontTx/>
              <a:buNone/>
              <a:tabLst/>
              <a:defRPr/>
            </a:pPr>
            <a:br>
              <a:rPr kumimoji="0" lang="en-US" sz="4400" b="0" i="0" u="none" strike="noStrike" kern="1200" cap="none" spc="0" normalizeH="0" baseline="0" noProof="0" dirty="0">
                <a:ln>
                  <a:noFill/>
                </a:ln>
                <a:solidFill>
                  <a:schemeClr val="tx1"/>
                </a:solidFill>
                <a:effectLst/>
                <a:uLnTx/>
                <a:uFillTx/>
                <a:latin typeface="+mj-lt"/>
                <a:ea typeface="+mj-ea"/>
                <a:cs typeface="+mj-cs"/>
              </a:rPr>
            </a:br>
            <a:r>
              <a:rPr kumimoji="0" lang="en-US" sz="6700" b="1" i="0" u="none" strike="noStrike" kern="1200" cap="none" spc="0" normalizeH="0" baseline="0" noProof="0" dirty="0">
                <a:ln>
                  <a:noFill/>
                </a:ln>
                <a:solidFill>
                  <a:schemeClr val="tx1"/>
                </a:solidFill>
                <a:effectLst/>
                <a:uLnTx/>
                <a:uFillTx/>
                <a:latin typeface="+mj-lt"/>
                <a:ea typeface="+mj-ea"/>
                <a:cs typeface="+mj-cs"/>
              </a:rPr>
              <a:t>Speaker Disclosure</a:t>
            </a:r>
            <a:br>
              <a:rPr kumimoji="0" lang="en-US" sz="4400" b="1" i="0" u="none" strike="noStrike" kern="1200" cap="none" spc="0" normalizeH="0" baseline="0" noProof="0" dirty="0">
                <a:ln>
                  <a:noFill/>
                </a:ln>
                <a:solidFill>
                  <a:schemeClr val="tx1"/>
                </a:solidFill>
                <a:effectLst/>
                <a:uLnTx/>
                <a:uFillTx/>
                <a:latin typeface="+mj-lt"/>
                <a:ea typeface="+mj-ea"/>
                <a:cs typeface="+mj-cs"/>
              </a:rPr>
            </a:b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Subtitle 2"/>
          <p:cNvSpPr txBox="1">
            <a:spLocks/>
          </p:cNvSpPr>
          <p:nvPr/>
        </p:nvSpPr>
        <p:spPr>
          <a:xfrm>
            <a:off x="1371600" y="2362201"/>
            <a:ext cx="6400800" cy="1295400"/>
          </a:xfrm>
          <a:prstGeom prst="rect">
            <a:avLst/>
          </a:prstGeom>
        </p:spPr>
        <p:txBody>
          <a:bodyPr/>
          <a:lstStyle/>
          <a:p>
            <a:pPr marL="342900" marR="0" lvl="0" indent="-342900" algn="l" defTabSz="914400" rtl="0" eaLnBrk="1" fontAlgn="auto" latinLnBrk="0" hangingPunct="1">
              <a:lnSpc>
                <a:spcPct val="100000"/>
              </a:lnSpc>
              <a:spcBef>
                <a:spcPts val="580"/>
              </a:spcBef>
              <a:spcAft>
                <a:spcPts val="0"/>
              </a:spcAft>
              <a:buClrTx/>
              <a:buSzTx/>
              <a:buFont typeface="Arial" pitchFamily="34" charset="0"/>
              <a:buChar char="•"/>
              <a:tabLst/>
              <a:defRPr/>
            </a:pPr>
            <a:r>
              <a:rPr kumimoji="0" lang="en-US" sz="3200" b="1" i="0" u="none" strike="noStrike" kern="1200" cap="none" spc="0" normalizeH="0" baseline="0" noProof="0" dirty="0">
                <a:ln>
                  <a:noFill/>
                </a:ln>
                <a:solidFill>
                  <a:schemeClr val="tx1"/>
                </a:solidFill>
                <a:effectLst/>
                <a:uLnTx/>
                <a:uFillTx/>
                <a:latin typeface="+mn-lt"/>
                <a:ea typeface="+mn-ea"/>
                <a:cs typeface="+mn-cs"/>
              </a:rPr>
              <a:t>I have no financial relationships</a:t>
            </a:r>
          </a:p>
          <a:p>
            <a:pPr marL="342900" marR="0" lvl="0" indent="-342900" algn="l" defTabSz="914400" rtl="0" eaLnBrk="1" fontAlgn="auto" latinLnBrk="0" hangingPunct="1">
              <a:lnSpc>
                <a:spcPct val="100000"/>
              </a:lnSpc>
              <a:spcBef>
                <a:spcPts val="580"/>
              </a:spcBef>
              <a:spcAft>
                <a:spcPts val="0"/>
              </a:spcAft>
              <a:buClrTx/>
              <a:buSzTx/>
              <a:tabLst/>
              <a:defRPr/>
            </a:pPr>
            <a:r>
              <a:rPr lang="en-US" sz="3200" b="1" dirty="0"/>
              <a:t>          </a:t>
            </a:r>
            <a:r>
              <a:rPr kumimoji="0" lang="en-US" sz="3200" b="1" i="0" u="none" strike="noStrike" kern="1200" cap="none" spc="0" normalizeH="0" baseline="0" noProof="0" dirty="0">
                <a:ln>
                  <a:noFill/>
                </a:ln>
                <a:solidFill>
                  <a:schemeClr val="tx1"/>
                </a:solidFill>
                <a:effectLst/>
                <a:uLnTx/>
                <a:uFillTx/>
                <a:latin typeface="+mn-lt"/>
                <a:ea typeface="+mn-ea"/>
                <a:cs typeface="+mn-cs"/>
              </a:rPr>
              <a:t>or affiliations to disclose.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81000" y="1676400"/>
            <a:ext cx="8229600" cy="2514600"/>
          </a:xfrm>
          <a:prstGeom prst="rect">
            <a:avLst/>
          </a:prstGeom>
        </p:spPr>
        <p:txBody>
          <a:bodyP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a:ln>
                  <a:noFill/>
                </a:ln>
                <a:solidFill>
                  <a:schemeClr val="tx1"/>
                </a:solidFill>
                <a:effectLst/>
                <a:uLnTx/>
                <a:uFillTx/>
                <a:latin typeface="+mj-lt"/>
                <a:ea typeface="+mj-ea"/>
                <a:cs typeface="+mj-cs"/>
              </a:rPr>
              <a:t>Cross-tabulating “How long have you been in the BDSM scene?” with “Have you ever had a pre-negotiated limit violated?” </a:t>
            </a:r>
            <a:br>
              <a:rPr kumimoji="0" lang="en-US" sz="3600" b="0" i="0" u="none" strike="noStrike" kern="1200" cap="none" spc="0" normalizeH="0" baseline="0" noProof="0" dirty="0">
                <a:ln>
                  <a:noFill/>
                </a:ln>
                <a:solidFill>
                  <a:schemeClr val="tx1"/>
                </a:solidFill>
                <a:effectLst/>
                <a:uLnTx/>
                <a:uFillTx/>
                <a:latin typeface="+mj-lt"/>
                <a:ea typeface="+mj-ea"/>
                <a:cs typeface="+mj-cs"/>
              </a:rPr>
            </a:br>
            <a:br>
              <a:rPr kumimoji="0" lang="en-US" sz="3600" b="0" i="0" u="none" strike="noStrike" kern="1200" cap="none" spc="0" normalizeH="0" baseline="0" noProof="0" dirty="0">
                <a:ln>
                  <a:noFill/>
                </a:ln>
                <a:solidFill>
                  <a:schemeClr val="tx1"/>
                </a:solidFill>
                <a:effectLst/>
                <a:uLnTx/>
                <a:uFillTx/>
                <a:latin typeface="+mj-lt"/>
                <a:ea typeface="+mj-ea"/>
                <a:cs typeface="+mj-cs"/>
              </a:rPr>
            </a:br>
            <a:r>
              <a:rPr kumimoji="0" lang="en-US" sz="3200" b="0" i="0" u="none" strike="noStrike" kern="1200" cap="none" spc="0" normalizeH="0" baseline="0" noProof="0" dirty="0">
                <a:ln>
                  <a:noFill/>
                </a:ln>
                <a:solidFill>
                  <a:schemeClr val="tx1"/>
                </a:solidFill>
                <a:effectLst/>
                <a:uLnTx/>
                <a:uFillTx/>
                <a:latin typeface="+mj-lt"/>
                <a:ea typeface="+mj-ea"/>
                <a:cs typeface="+mj-cs"/>
              </a:rPr>
              <a:t>Out of</a:t>
            </a:r>
            <a:r>
              <a:rPr kumimoji="0" lang="en-US" sz="3100" b="0" i="0" u="none" strike="noStrike" kern="1200" cap="none" spc="0" normalizeH="0" baseline="0" noProof="0" dirty="0">
                <a:ln>
                  <a:noFill/>
                </a:ln>
                <a:solidFill>
                  <a:schemeClr val="tx1"/>
                </a:solidFill>
                <a:effectLst/>
                <a:uLnTx/>
                <a:uFillTx/>
                <a:latin typeface="+mj-lt"/>
                <a:ea typeface="+mj-ea"/>
                <a:cs typeface="+mj-cs"/>
              </a:rPr>
              <a:t> 5,667 </a:t>
            </a:r>
            <a:r>
              <a:rPr kumimoji="0" lang="en-US" sz="3200" b="0" i="0" u="none" strike="noStrike" kern="1200" cap="none" spc="0" normalizeH="0" baseline="0" noProof="0" dirty="0">
                <a:ln>
                  <a:noFill/>
                </a:ln>
                <a:solidFill>
                  <a:schemeClr val="tx1"/>
                </a:solidFill>
                <a:effectLst/>
                <a:uLnTx/>
                <a:uFillTx/>
                <a:latin typeface="+mj-lt"/>
                <a:ea typeface="+mj-ea"/>
                <a:cs typeface="+mj-cs"/>
              </a:rPr>
              <a:t>respondents:</a:t>
            </a:r>
            <a:br>
              <a:rPr kumimoji="0" lang="en-US" sz="3200" b="0" i="0" u="none" strike="noStrike" kern="1200" cap="none" spc="0" normalizeH="0" baseline="0" noProof="0" dirty="0">
                <a:ln>
                  <a:noFill/>
                </a:ln>
                <a:solidFill>
                  <a:schemeClr val="tx1"/>
                </a:solidFill>
                <a:effectLst/>
                <a:uLnTx/>
                <a:uFillTx/>
                <a:latin typeface="+mj-lt"/>
                <a:ea typeface="+mj-ea"/>
                <a:cs typeface="+mj-cs"/>
              </a:rPr>
            </a:br>
            <a:endParaRPr kumimoji="0" lang="en-US" sz="36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524000" y="1397000"/>
          <a:ext cx="6096000" cy="3226816"/>
        </p:xfrm>
        <a:graphic>
          <a:graphicData uri="http://schemas.openxmlformats.org/drawingml/2006/table">
            <a:tbl>
              <a:tblPr firstRow="1" bandRow="1">
                <a:tableStyleId>{69CF1AB2-1976-4502-BF36-3FF5EA218861}</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370840">
                <a:tc>
                  <a:txBody>
                    <a:bodyPr/>
                    <a:lstStyle/>
                    <a:p>
                      <a:pPr marL="0" marR="0">
                        <a:lnSpc>
                          <a:spcPct val="115000"/>
                        </a:lnSpc>
                        <a:spcBef>
                          <a:spcPts val="0"/>
                        </a:spcBef>
                        <a:spcAft>
                          <a:spcPts val="0"/>
                        </a:spcAft>
                      </a:pPr>
                      <a:endParaRPr lang="en-US" sz="1800" dirty="0">
                        <a:latin typeface="Calibri"/>
                        <a:ea typeface="Calibri"/>
                        <a:cs typeface="Arial"/>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No limit violation</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Yes limit violation</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Missing</a:t>
                      </a: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70840">
                <a:tc>
                  <a:txBody>
                    <a:bodyPr/>
                    <a:lstStyle/>
                    <a:p>
                      <a:pPr marL="0" marR="0">
                        <a:lnSpc>
                          <a:spcPct val="115000"/>
                        </a:lnSpc>
                        <a:spcBef>
                          <a:spcPts val="0"/>
                        </a:spcBef>
                        <a:spcAft>
                          <a:spcPts val="0"/>
                        </a:spcAft>
                      </a:pPr>
                      <a:r>
                        <a:rPr lang="en-US" sz="1800" dirty="0">
                          <a:latin typeface="Calibri"/>
                          <a:ea typeface="Calibri"/>
                          <a:cs typeface="Arial"/>
                        </a:rPr>
                        <a:t>&gt;1 year</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69%</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solidFill>
                            <a:srgbClr val="FF0000"/>
                          </a:solidFill>
                          <a:latin typeface="Calibri"/>
                          <a:ea typeface="Calibri"/>
                          <a:cs typeface="Arial"/>
                        </a:rPr>
                        <a:t>   10%</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21%</a:t>
                      </a: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70840">
                <a:tc>
                  <a:txBody>
                    <a:bodyPr/>
                    <a:lstStyle/>
                    <a:p>
                      <a:pPr marL="0" marR="0">
                        <a:lnSpc>
                          <a:spcPct val="115000"/>
                        </a:lnSpc>
                        <a:spcBef>
                          <a:spcPts val="0"/>
                        </a:spcBef>
                        <a:spcAft>
                          <a:spcPts val="0"/>
                        </a:spcAft>
                      </a:pPr>
                      <a:r>
                        <a:rPr lang="en-US" sz="1800" dirty="0">
                          <a:latin typeface="Calibri"/>
                          <a:ea typeface="Calibri"/>
                          <a:cs typeface="Arial"/>
                        </a:rPr>
                        <a:t>1-3 years</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61%</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solidFill>
                            <a:srgbClr val="FF0000"/>
                          </a:solidFill>
                          <a:latin typeface="Calibri"/>
                          <a:ea typeface="Calibri"/>
                          <a:cs typeface="Arial"/>
                        </a:rPr>
                        <a:t>   21%</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12%</a:t>
                      </a: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02"/>
                  </a:ext>
                </a:extLst>
              </a:tr>
              <a:tr h="370840">
                <a:tc>
                  <a:txBody>
                    <a:bodyPr/>
                    <a:lstStyle/>
                    <a:p>
                      <a:pPr marL="0" marR="0">
                        <a:lnSpc>
                          <a:spcPct val="115000"/>
                        </a:lnSpc>
                        <a:spcBef>
                          <a:spcPts val="0"/>
                        </a:spcBef>
                        <a:spcAft>
                          <a:spcPts val="0"/>
                        </a:spcAft>
                      </a:pPr>
                      <a:r>
                        <a:rPr lang="en-US" sz="1800">
                          <a:latin typeface="Calibri"/>
                          <a:ea typeface="Calibri"/>
                          <a:cs typeface="Arial"/>
                        </a:rPr>
                        <a:t>3-5 years</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57%</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solidFill>
                            <a:srgbClr val="FF0000"/>
                          </a:solidFill>
                          <a:latin typeface="Calibri"/>
                          <a:ea typeface="Calibri"/>
                          <a:cs typeface="Arial"/>
                        </a:rPr>
                        <a:t>   27%</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16%</a:t>
                      </a: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03"/>
                  </a:ext>
                </a:extLst>
              </a:tr>
              <a:tr h="370840">
                <a:tc>
                  <a:txBody>
                    <a:bodyPr/>
                    <a:lstStyle/>
                    <a:p>
                      <a:pPr marL="0" marR="0">
                        <a:lnSpc>
                          <a:spcPct val="115000"/>
                        </a:lnSpc>
                        <a:spcBef>
                          <a:spcPts val="0"/>
                        </a:spcBef>
                        <a:spcAft>
                          <a:spcPts val="0"/>
                        </a:spcAft>
                      </a:pPr>
                      <a:r>
                        <a:rPr lang="en-US" sz="1800">
                          <a:latin typeface="Calibri"/>
                          <a:ea typeface="Calibri"/>
                          <a:cs typeface="Arial"/>
                        </a:rPr>
                        <a:t>5-10 years</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57%</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30%</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13%</a:t>
                      </a: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04"/>
                  </a:ext>
                </a:extLst>
              </a:tr>
              <a:tr h="370840">
                <a:tc>
                  <a:txBody>
                    <a:bodyPr/>
                    <a:lstStyle/>
                    <a:p>
                      <a:pPr marL="0" marR="0">
                        <a:lnSpc>
                          <a:spcPct val="115000"/>
                        </a:lnSpc>
                        <a:spcBef>
                          <a:spcPts val="0"/>
                        </a:spcBef>
                        <a:spcAft>
                          <a:spcPts val="0"/>
                        </a:spcAft>
                      </a:pPr>
                      <a:r>
                        <a:rPr lang="en-US" sz="1800" dirty="0">
                          <a:latin typeface="Calibri"/>
                          <a:ea typeface="Calibri"/>
                          <a:cs typeface="Arial"/>
                        </a:rPr>
                        <a:t>10-15 years</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56%</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32%</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12%</a:t>
                      </a: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05"/>
                  </a:ext>
                </a:extLst>
              </a:tr>
              <a:tr h="370840">
                <a:tc>
                  <a:txBody>
                    <a:bodyPr/>
                    <a:lstStyle/>
                    <a:p>
                      <a:pPr marL="0" marR="0">
                        <a:lnSpc>
                          <a:spcPct val="115000"/>
                        </a:lnSpc>
                        <a:spcBef>
                          <a:spcPts val="0"/>
                        </a:spcBef>
                        <a:spcAft>
                          <a:spcPts val="0"/>
                        </a:spcAft>
                      </a:pPr>
                      <a:r>
                        <a:rPr lang="en-US" sz="1800">
                          <a:latin typeface="Calibri"/>
                          <a:ea typeface="Calibri"/>
                          <a:cs typeface="Arial"/>
                        </a:rPr>
                        <a:t>15-20 years</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55%</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33%</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12%</a:t>
                      </a: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06"/>
                  </a:ext>
                </a:extLst>
              </a:tr>
              <a:tr h="370840">
                <a:tc>
                  <a:txBody>
                    <a:bodyPr/>
                    <a:lstStyle/>
                    <a:p>
                      <a:pPr marL="0" marR="0">
                        <a:lnSpc>
                          <a:spcPct val="115000"/>
                        </a:lnSpc>
                        <a:spcBef>
                          <a:spcPts val="0"/>
                        </a:spcBef>
                        <a:spcAft>
                          <a:spcPts val="0"/>
                        </a:spcAft>
                      </a:pPr>
                      <a:r>
                        <a:rPr lang="en-US" sz="1800">
                          <a:latin typeface="Calibri"/>
                          <a:ea typeface="Calibri"/>
                          <a:cs typeface="Arial"/>
                        </a:rPr>
                        <a:t>20+ years</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56%</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33%</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11%</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7"/>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2239962"/>
          </a:xfrm>
          <a:prstGeom prst="rect">
            <a:avLst/>
          </a:prstGeom>
        </p:spPr>
        <p:txBody>
          <a:bodyP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a:ln>
                  <a:noFill/>
                </a:ln>
                <a:solidFill>
                  <a:schemeClr val="tx1"/>
                </a:solidFill>
                <a:effectLst/>
                <a:uLnTx/>
                <a:uFillTx/>
                <a:latin typeface="+mj-lt"/>
                <a:ea typeface="+mj-ea"/>
                <a:cs typeface="+mj-cs"/>
              </a:rPr>
              <a:t>Cross-tabulating “Have you ever had a pre-negotiated limit violated?” and “Do you live in the U.S?” </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Content Placeholder 3"/>
          <p:cNvGraphicFramePr>
            <a:graphicFrameLocks/>
          </p:cNvGraphicFramePr>
          <p:nvPr/>
        </p:nvGraphicFramePr>
        <p:xfrm>
          <a:off x="1219200" y="2514600"/>
          <a:ext cx="6629400" cy="2110486"/>
        </p:xfrm>
        <a:graphic>
          <a:graphicData uri="http://schemas.openxmlformats.org/drawingml/2006/table">
            <a:tbl>
              <a:tblPr firstRow="1" bandRow="1">
                <a:tableStyleId>{69CF1AB2-1976-4502-BF36-3FF5EA218861}</a:tableStyleId>
              </a:tblPr>
              <a:tblGrid>
                <a:gridCol w="2209800">
                  <a:extLst>
                    <a:ext uri="{9D8B030D-6E8A-4147-A177-3AD203B41FA5}">
                      <a16:colId xmlns:a16="http://schemas.microsoft.com/office/drawing/2014/main" val="20000"/>
                    </a:ext>
                  </a:extLst>
                </a:gridCol>
                <a:gridCol w="2209800">
                  <a:extLst>
                    <a:ext uri="{9D8B030D-6E8A-4147-A177-3AD203B41FA5}">
                      <a16:colId xmlns:a16="http://schemas.microsoft.com/office/drawing/2014/main" val="20001"/>
                    </a:ext>
                  </a:extLst>
                </a:gridCol>
                <a:gridCol w="2209800">
                  <a:extLst>
                    <a:ext uri="{9D8B030D-6E8A-4147-A177-3AD203B41FA5}">
                      <a16:colId xmlns:a16="http://schemas.microsoft.com/office/drawing/2014/main" val="20002"/>
                    </a:ext>
                  </a:extLst>
                </a:gridCol>
              </a:tblGrid>
              <a:tr h="427990">
                <a:tc>
                  <a:txBody>
                    <a:bodyPr/>
                    <a:lstStyle/>
                    <a:p>
                      <a:pPr marL="0" marR="0">
                        <a:lnSpc>
                          <a:spcPct val="115000"/>
                        </a:lnSpc>
                        <a:spcBef>
                          <a:spcPts val="0"/>
                        </a:spcBef>
                        <a:spcAft>
                          <a:spcPts val="0"/>
                        </a:spcAft>
                      </a:pPr>
                      <a:endParaRPr lang="en-US" sz="1600" dirty="0">
                        <a:latin typeface="Calibri"/>
                        <a:ea typeface="Calibri"/>
                        <a:cs typeface="Arial"/>
                      </a:endParaRPr>
                    </a:p>
                  </a:txBody>
                  <a:tcPr marL="68580" marR="68580" marT="0" marB="0"/>
                </a:tc>
                <a:tc>
                  <a:txBody>
                    <a:bodyPr/>
                    <a:lstStyle/>
                    <a:p>
                      <a:pPr marL="0" marR="0">
                        <a:lnSpc>
                          <a:spcPct val="115000"/>
                        </a:lnSpc>
                        <a:spcBef>
                          <a:spcPts val="0"/>
                        </a:spcBef>
                        <a:spcAft>
                          <a:spcPts val="0"/>
                        </a:spcAft>
                      </a:pPr>
                      <a:r>
                        <a:rPr lang="en-US" sz="1600">
                          <a:latin typeface="Calibri"/>
                          <a:ea typeface="Calibri"/>
                          <a:cs typeface="Arial"/>
                        </a:rPr>
                        <a:t>Not in the U.S.</a:t>
                      </a:r>
                      <a:endParaRPr lang="en-US" sz="16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a:latin typeface="Calibri"/>
                          <a:ea typeface="Calibri"/>
                          <a:cs typeface="Arial"/>
                        </a:rPr>
                        <a:t>Yes in the U.S.</a:t>
                      </a:r>
                      <a:endParaRPr lang="en-US" sz="160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10210">
                <a:tc>
                  <a:txBody>
                    <a:bodyPr/>
                    <a:lstStyle/>
                    <a:p>
                      <a:pPr marL="0" marR="0">
                        <a:lnSpc>
                          <a:spcPct val="115000"/>
                        </a:lnSpc>
                        <a:spcBef>
                          <a:spcPts val="0"/>
                        </a:spcBef>
                        <a:spcAft>
                          <a:spcPts val="0"/>
                        </a:spcAft>
                      </a:pPr>
                      <a:r>
                        <a:rPr lang="en-US" sz="1600">
                          <a:latin typeface="Calibri"/>
                          <a:ea typeface="Calibri"/>
                          <a:cs typeface="Arial"/>
                        </a:rPr>
                        <a:t>No (% within limit violated)</a:t>
                      </a:r>
                      <a:endParaRPr lang="en-US" sz="16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latin typeface="Calibri"/>
                          <a:ea typeface="Calibri"/>
                          <a:cs typeface="Arial"/>
                        </a:rPr>
                        <a:t>16%</a:t>
                      </a:r>
                      <a:endParaRPr lang="en-US" sz="16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latin typeface="Calibri"/>
                          <a:ea typeface="Calibri"/>
                          <a:cs typeface="Arial"/>
                        </a:rPr>
                        <a:t>84%</a:t>
                      </a:r>
                      <a:endParaRPr lang="en-US" sz="160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27990">
                <a:tc>
                  <a:txBody>
                    <a:bodyPr/>
                    <a:lstStyle/>
                    <a:p>
                      <a:pPr marL="0" marR="0">
                        <a:lnSpc>
                          <a:spcPct val="115000"/>
                        </a:lnSpc>
                        <a:spcBef>
                          <a:spcPts val="0"/>
                        </a:spcBef>
                        <a:spcAft>
                          <a:spcPts val="0"/>
                        </a:spcAft>
                      </a:pPr>
                      <a:r>
                        <a:rPr lang="en-US" sz="1600">
                          <a:latin typeface="Calibri"/>
                          <a:ea typeface="Calibri"/>
                          <a:cs typeface="Arial"/>
                        </a:rPr>
                        <a:t>Yes (% within limit violated)</a:t>
                      </a:r>
                      <a:endParaRPr lang="en-US" sz="16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latin typeface="Calibri"/>
                          <a:ea typeface="Calibri"/>
                          <a:cs typeface="Arial"/>
                        </a:rPr>
                        <a:t>16%</a:t>
                      </a:r>
                      <a:endParaRPr lang="en-US" sz="16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latin typeface="Calibri"/>
                          <a:ea typeface="Calibri"/>
                          <a:cs typeface="Arial"/>
                        </a:rPr>
                        <a:t>84%</a:t>
                      </a:r>
                      <a:endParaRPr lang="en-US" sz="160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r h="427990">
                <a:tc>
                  <a:txBody>
                    <a:bodyPr/>
                    <a:lstStyle/>
                    <a:p>
                      <a:pPr marL="0" marR="0">
                        <a:lnSpc>
                          <a:spcPct val="115000"/>
                        </a:lnSpc>
                        <a:spcBef>
                          <a:spcPts val="0"/>
                        </a:spcBef>
                        <a:spcAft>
                          <a:spcPts val="0"/>
                        </a:spcAft>
                      </a:pPr>
                      <a:r>
                        <a:rPr lang="en-US" sz="1600">
                          <a:latin typeface="Calibri"/>
                          <a:ea typeface="Calibri"/>
                          <a:cs typeface="Arial"/>
                        </a:rPr>
                        <a:t>Total (% within limit violated)</a:t>
                      </a:r>
                      <a:endParaRPr lang="en-US" sz="16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latin typeface="Calibri"/>
                          <a:ea typeface="Calibri"/>
                          <a:cs typeface="Arial"/>
                        </a:rPr>
                        <a:t>16%</a:t>
                      </a:r>
                      <a:endParaRPr lang="en-US" sz="16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latin typeface="Calibri"/>
                          <a:ea typeface="Calibri"/>
                          <a:cs typeface="Arial"/>
                        </a:rPr>
                        <a:t>84%</a:t>
                      </a:r>
                      <a:endParaRPr lang="en-US" sz="1600" dirty="0">
                        <a:latin typeface="Calibri"/>
                        <a:ea typeface="Calibri"/>
                        <a:cs typeface="Times New Roman"/>
                      </a:endParaRPr>
                    </a:p>
                  </a:txBody>
                  <a:tcPr marL="68580" marR="68580" marT="0" marB="0"/>
                </a:tc>
                <a:extLst>
                  <a:ext uri="{0D108BD9-81ED-4DB2-BD59-A6C34878D82A}">
                    <a16:rowId xmlns:a16="http://schemas.microsoft.com/office/drawing/2014/main" val="10003"/>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85800" y="2130425"/>
            <a:ext cx="7772400" cy="1470025"/>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600" b="1" i="0" u="none" strike="noStrike" kern="1200" cap="none" spc="0" normalizeH="0" baseline="0" noProof="0">
                <a:ln>
                  <a:noFill/>
                </a:ln>
                <a:solidFill>
                  <a:schemeClr val="tx1"/>
                </a:solidFill>
                <a:effectLst/>
                <a:uLnTx/>
                <a:uFillTx/>
                <a:latin typeface="+mj-lt"/>
                <a:ea typeface="+mj-ea"/>
                <a:cs typeface="+mj-cs"/>
              </a:rPr>
              <a:t>Key Findings on Views on Consent</a:t>
            </a:r>
            <a:endParaRPr kumimoji="0" lang="en-US" sz="6600" b="1"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81000"/>
            <a:ext cx="8229600" cy="29718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a:ln>
                  <a:noFill/>
                </a:ln>
                <a:solidFill>
                  <a:schemeClr val="tx1"/>
                </a:solidFill>
                <a:effectLst/>
                <a:uLnTx/>
                <a:uFillTx/>
                <a:latin typeface="+mj-lt"/>
                <a:ea typeface="+mj-ea"/>
                <a:cs typeface="+mj-cs"/>
              </a:rPr>
              <a:t>“It is essential to know the age of consent in your state and, before BDSM play with any person who appears to be young, to ask about and verify that person’s age.”</a:t>
            </a:r>
            <a:br>
              <a:rPr kumimoji="0" lang="en-US" sz="3200" b="0" i="0" u="none" strike="noStrike" kern="1200" cap="none" spc="0" normalizeH="0" baseline="0" noProof="0">
                <a:ln>
                  <a:noFill/>
                </a:ln>
                <a:solidFill>
                  <a:schemeClr val="tx1"/>
                </a:solidFill>
                <a:effectLst/>
                <a:uLnTx/>
                <a:uFillTx/>
                <a:latin typeface="+mj-lt"/>
                <a:ea typeface="+mj-ea"/>
                <a:cs typeface="+mj-cs"/>
              </a:rPr>
            </a:br>
            <a:br>
              <a:rPr kumimoji="0" lang="en-US" sz="3200" b="0" i="0" u="none" strike="noStrike" kern="1200" cap="none" spc="0" normalizeH="0" baseline="0" noProof="0">
                <a:ln>
                  <a:noFill/>
                </a:ln>
                <a:solidFill>
                  <a:schemeClr val="tx1"/>
                </a:solidFill>
                <a:effectLst/>
                <a:uLnTx/>
                <a:uFillTx/>
                <a:latin typeface="+mj-lt"/>
                <a:ea typeface="+mj-ea"/>
                <a:cs typeface="+mj-cs"/>
              </a:rPr>
            </a:br>
            <a:r>
              <a:rPr kumimoji="0" lang="en-US" sz="3200" b="0" i="0" u="none" strike="noStrike" kern="1200" cap="none" spc="0" normalizeH="0" baseline="0" noProof="0">
                <a:ln>
                  <a:noFill/>
                </a:ln>
                <a:solidFill>
                  <a:schemeClr val="tx1"/>
                </a:solidFill>
                <a:effectLst/>
                <a:uLnTx/>
                <a:uFillTx/>
                <a:latin typeface="+mj-lt"/>
                <a:ea typeface="+mj-ea"/>
                <a:cs typeface="+mj-cs"/>
              </a:rPr>
              <a:t>Out of 4,094 respondents:</a:t>
            </a:r>
            <a:endParaRPr kumimoji="0" lang="en-US" sz="32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4" name="Table 3"/>
          <p:cNvGraphicFramePr>
            <a:graphicFrameLocks noGrp="1"/>
          </p:cNvGraphicFramePr>
          <p:nvPr/>
        </p:nvGraphicFramePr>
        <p:xfrm>
          <a:off x="1524000" y="3505200"/>
          <a:ext cx="6096000" cy="1371603"/>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7201">
                <a:tc>
                  <a:txBody>
                    <a:bodyPr/>
                    <a:lstStyle/>
                    <a:p>
                      <a:pPr marL="0" marR="0">
                        <a:lnSpc>
                          <a:spcPct val="115000"/>
                        </a:lnSpc>
                        <a:spcBef>
                          <a:spcPts val="0"/>
                        </a:spcBef>
                        <a:spcAft>
                          <a:spcPts val="0"/>
                        </a:spcAft>
                      </a:pPr>
                      <a:r>
                        <a:rPr lang="en-US" sz="1800" b="0" dirty="0">
                          <a:latin typeface="Calibri"/>
                          <a:ea typeface="Calibri"/>
                          <a:cs typeface="Arial"/>
                        </a:rPr>
                        <a:t>Agree</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3,943</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a:t>
                      </a:r>
                      <a:r>
                        <a:rPr lang="en-US" sz="1800" b="0" dirty="0">
                          <a:solidFill>
                            <a:schemeClr val="tx1"/>
                          </a:solidFill>
                          <a:latin typeface="Calibri"/>
                          <a:ea typeface="Calibri"/>
                          <a:cs typeface="Arial"/>
                        </a:rPr>
                        <a:t>96%</a:t>
                      </a:r>
                      <a:endParaRPr lang="en-US" sz="1800" b="0" dirty="0">
                        <a:solidFill>
                          <a:schemeClr val="tx1"/>
                        </a:solidFill>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57201">
                <a:tc>
                  <a:txBody>
                    <a:bodyPr/>
                    <a:lstStyle/>
                    <a:p>
                      <a:pPr marL="0" marR="0">
                        <a:lnSpc>
                          <a:spcPct val="115000"/>
                        </a:lnSpc>
                        <a:spcBef>
                          <a:spcPts val="0"/>
                        </a:spcBef>
                        <a:spcAft>
                          <a:spcPts val="0"/>
                        </a:spcAft>
                      </a:pPr>
                      <a:r>
                        <a:rPr lang="en-US" sz="1800" dirty="0">
                          <a:latin typeface="Calibri"/>
                          <a:ea typeface="Calibri"/>
                          <a:cs typeface="Arial"/>
                        </a:rPr>
                        <a:t>Disagree</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52</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a:t>
                      </a:r>
                      <a:r>
                        <a:rPr lang="en-US" sz="1800" dirty="0">
                          <a:solidFill>
                            <a:srgbClr val="FF0000"/>
                          </a:solidFill>
                          <a:latin typeface="Calibri"/>
                          <a:ea typeface="Calibri"/>
                          <a:cs typeface="Arial"/>
                        </a:rPr>
                        <a:t>1%</a:t>
                      </a:r>
                      <a:endParaRPr lang="en-US" sz="1800" dirty="0">
                        <a:solidFill>
                          <a:srgbClr val="FF0000"/>
                        </a:solidFill>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57201">
                <a:tc>
                  <a:txBody>
                    <a:bodyPr/>
                    <a:lstStyle/>
                    <a:p>
                      <a:pPr marL="0" marR="0">
                        <a:lnSpc>
                          <a:spcPct val="115000"/>
                        </a:lnSpc>
                        <a:spcBef>
                          <a:spcPts val="0"/>
                        </a:spcBef>
                        <a:spcAft>
                          <a:spcPts val="0"/>
                        </a:spcAft>
                      </a:pPr>
                      <a:r>
                        <a:rPr lang="en-US" sz="1800">
                          <a:latin typeface="Calibri"/>
                          <a:ea typeface="Calibri"/>
                          <a:cs typeface="Arial"/>
                        </a:rPr>
                        <a:t>No Opinion</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99</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2%</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381000"/>
            <a:ext cx="8229600" cy="29718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a:ln>
                  <a:noFill/>
                </a:ln>
                <a:solidFill>
                  <a:schemeClr val="tx1"/>
                </a:solidFill>
                <a:effectLst/>
                <a:uLnTx/>
                <a:uFillTx/>
                <a:latin typeface="+mj-lt"/>
                <a:ea typeface="+mj-ea"/>
                <a:cs typeface="+mj-cs"/>
              </a:rPr>
              <a:t>“A person can revoke consent to an activity at any time.” </a:t>
            </a:r>
            <a:br>
              <a:rPr kumimoji="0" lang="en-US" sz="3200" b="0" i="0" u="none" strike="noStrike" kern="1200" cap="none" spc="0" normalizeH="0" baseline="0" noProof="0">
                <a:ln>
                  <a:noFill/>
                </a:ln>
                <a:solidFill>
                  <a:schemeClr val="tx1"/>
                </a:solidFill>
                <a:effectLst/>
                <a:uLnTx/>
                <a:uFillTx/>
                <a:latin typeface="+mj-lt"/>
                <a:ea typeface="+mj-ea"/>
                <a:cs typeface="+mj-cs"/>
              </a:rPr>
            </a:br>
            <a:br>
              <a:rPr kumimoji="0" lang="en-US" sz="3200" b="0" i="0" u="none" strike="noStrike" kern="1200" cap="none" spc="0" normalizeH="0" baseline="0" noProof="0">
                <a:ln>
                  <a:noFill/>
                </a:ln>
                <a:solidFill>
                  <a:schemeClr val="tx1"/>
                </a:solidFill>
                <a:effectLst/>
                <a:uLnTx/>
                <a:uFillTx/>
                <a:latin typeface="+mj-lt"/>
                <a:ea typeface="+mj-ea"/>
                <a:cs typeface="+mj-cs"/>
              </a:rPr>
            </a:br>
            <a:r>
              <a:rPr kumimoji="0" lang="en-US" sz="3200" b="0" i="0" u="none" strike="noStrike" kern="1200" cap="none" spc="0" normalizeH="0" baseline="0" noProof="0">
                <a:ln>
                  <a:noFill/>
                </a:ln>
                <a:solidFill>
                  <a:schemeClr val="tx1"/>
                </a:solidFill>
                <a:effectLst/>
                <a:uLnTx/>
                <a:uFillTx/>
                <a:latin typeface="+mj-lt"/>
                <a:ea typeface="+mj-ea"/>
                <a:cs typeface="+mj-cs"/>
              </a:rPr>
              <a:t>Out of 4,100 respondents:</a:t>
            </a:r>
            <a:endParaRPr kumimoji="0" lang="en-US" sz="32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Table 2"/>
          <p:cNvGraphicFramePr>
            <a:graphicFrameLocks noGrp="1"/>
          </p:cNvGraphicFramePr>
          <p:nvPr/>
        </p:nvGraphicFramePr>
        <p:xfrm>
          <a:off x="1524000" y="3352800"/>
          <a:ext cx="6096000" cy="1371604"/>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7202">
                <a:tc>
                  <a:txBody>
                    <a:bodyPr/>
                    <a:lstStyle/>
                    <a:p>
                      <a:pPr marL="0" marR="0">
                        <a:lnSpc>
                          <a:spcPct val="115000"/>
                        </a:lnSpc>
                        <a:spcBef>
                          <a:spcPts val="0"/>
                        </a:spcBef>
                        <a:spcAft>
                          <a:spcPts val="0"/>
                        </a:spcAft>
                      </a:pPr>
                      <a:r>
                        <a:rPr lang="en-US" sz="1800" b="0" dirty="0">
                          <a:latin typeface="Calibri"/>
                          <a:ea typeface="Calibri"/>
                          <a:cs typeface="Arial"/>
                        </a:rPr>
                        <a:t>Agree</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3,930</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chemeClr val="tx1"/>
                          </a:solidFill>
                          <a:latin typeface="Calibri"/>
                          <a:ea typeface="Calibri"/>
                          <a:cs typeface="Arial"/>
                        </a:rPr>
                        <a:t>96%</a:t>
                      </a:r>
                      <a:endParaRPr lang="en-US" sz="1800" b="0" dirty="0">
                        <a:solidFill>
                          <a:schemeClr val="tx1"/>
                        </a:solidFill>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57201">
                <a:tc>
                  <a:txBody>
                    <a:bodyPr/>
                    <a:lstStyle/>
                    <a:p>
                      <a:pPr marL="0" marR="0">
                        <a:lnSpc>
                          <a:spcPct val="115000"/>
                        </a:lnSpc>
                        <a:spcBef>
                          <a:spcPts val="0"/>
                        </a:spcBef>
                        <a:spcAft>
                          <a:spcPts val="0"/>
                        </a:spcAft>
                      </a:pPr>
                      <a:r>
                        <a:rPr lang="en-US" sz="1800">
                          <a:latin typeface="Calibri"/>
                          <a:ea typeface="Calibri"/>
                          <a:cs typeface="Arial"/>
                        </a:rPr>
                        <a:t>Disagree</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134</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a:t>
                      </a:r>
                      <a:r>
                        <a:rPr lang="en-US" sz="1800" dirty="0">
                          <a:solidFill>
                            <a:srgbClr val="FF0000"/>
                          </a:solidFill>
                          <a:latin typeface="Calibri"/>
                          <a:ea typeface="Calibri"/>
                          <a:cs typeface="Arial"/>
                        </a:rPr>
                        <a:t> 3%</a:t>
                      </a:r>
                      <a:endParaRPr lang="en-US" sz="1800" dirty="0">
                        <a:solidFill>
                          <a:srgbClr val="FF0000"/>
                        </a:solidFill>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57201">
                <a:tc>
                  <a:txBody>
                    <a:bodyPr/>
                    <a:lstStyle/>
                    <a:p>
                      <a:pPr marL="0" marR="0">
                        <a:lnSpc>
                          <a:spcPct val="115000"/>
                        </a:lnSpc>
                        <a:spcBef>
                          <a:spcPts val="0"/>
                        </a:spcBef>
                        <a:spcAft>
                          <a:spcPts val="0"/>
                        </a:spcAft>
                      </a:pPr>
                      <a:r>
                        <a:rPr lang="en-US" sz="1800">
                          <a:latin typeface="Calibri"/>
                          <a:ea typeface="Calibri"/>
                          <a:cs typeface="Arial"/>
                        </a:rPr>
                        <a:t>No Opinion</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36</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&gt;1%</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381000"/>
            <a:ext cx="8229600" cy="29718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a:ln>
                  <a:noFill/>
                </a:ln>
                <a:solidFill>
                  <a:schemeClr val="tx1"/>
                </a:solidFill>
                <a:effectLst/>
                <a:uLnTx/>
                <a:uFillTx/>
                <a:latin typeface="+mj-lt"/>
                <a:ea typeface="+mj-ea"/>
                <a:cs typeface="+mj-cs"/>
              </a:rPr>
              <a:t>“Consent should be an ongoing discussion in every relationship.” </a:t>
            </a:r>
            <a:br>
              <a:rPr kumimoji="0" lang="en-US" sz="3200" b="0" i="0" u="none" strike="noStrike" kern="1200" cap="none" spc="0" normalizeH="0" baseline="0" noProof="0">
                <a:ln>
                  <a:noFill/>
                </a:ln>
                <a:solidFill>
                  <a:schemeClr val="tx1"/>
                </a:solidFill>
                <a:effectLst/>
                <a:uLnTx/>
                <a:uFillTx/>
                <a:latin typeface="+mj-lt"/>
                <a:ea typeface="+mj-ea"/>
                <a:cs typeface="+mj-cs"/>
              </a:rPr>
            </a:br>
            <a:br>
              <a:rPr kumimoji="0" lang="en-US" sz="3200" b="0" i="0" u="none" strike="noStrike" kern="1200" cap="none" spc="0" normalizeH="0" baseline="0" noProof="0">
                <a:ln>
                  <a:noFill/>
                </a:ln>
                <a:solidFill>
                  <a:schemeClr val="tx1"/>
                </a:solidFill>
                <a:effectLst/>
                <a:uLnTx/>
                <a:uFillTx/>
                <a:latin typeface="+mj-lt"/>
                <a:ea typeface="+mj-ea"/>
                <a:cs typeface="+mj-cs"/>
              </a:rPr>
            </a:br>
            <a:r>
              <a:rPr kumimoji="0" lang="en-US" sz="3200" b="0" i="0" u="none" strike="noStrike" kern="1200" cap="none" spc="0" normalizeH="0" baseline="0" noProof="0">
                <a:ln>
                  <a:noFill/>
                </a:ln>
                <a:solidFill>
                  <a:schemeClr val="tx1"/>
                </a:solidFill>
                <a:effectLst/>
                <a:uLnTx/>
                <a:uFillTx/>
                <a:latin typeface="+mj-lt"/>
                <a:ea typeface="+mj-ea"/>
                <a:cs typeface="+mj-cs"/>
              </a:rPr>
              <a:t>Out of 4,088 respondents:</a:t>
            </a:r>
            <a:endParaRPr kumimoji="0" lang="en-US" sz="32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Table 2"/>
          <p:cNvGraphicFramePr>
            <a:graphicFrameLocks noGrp="1"/>
          </p:cNvGraphicFramePr>
          <p:nvPr/>
        </p:nvGraphicFramePr>
        <p:xfrm>
          <a:off x="1524000" y="3352800"/>
          <a:ext cx="6096000" cy="1371604"/>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7202">
                <a:tc>
                  <a:txBody>
                    <a:bodyPr/>
                    <a:lstStyle/>
                    <a:p>
                      <a:pPr marL="0" marR="0">
                        <a:lnSpc>
                          <a:spcPct val="115000"/>
                        </a:lnSpc>
                        <a:spcBef>
                          <a:spcPts val="0"/>
                        </a:spcBef>
                        <a:spcAft>
                          <a:spcPts val="0"/>
                        </a:spcAft>
                      </a:pPr>
                      <a:r>
                        <a:rPr lang="en-US" sz="1800" b="0" dirty="0">
                          <a:latin typeface="Calibri"/>
                          <a:ea typeface="Calibri"/>
                          <a:cs typeface="Arial"/>
                        </a:rPr>
                        <a:t>Agree</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3,853</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chemeClr val="tx1"/>
                          </a:solidFill>
                          <a:latin typeface="Calibri"/>
                          <a:ea typeface="Calibri"/>
                          <a:cs typeface="Arial"/>
                        </a:rPr>
                        <a:t>94%</a:t>
                      </a:r>
                      <a:endParaRPr lang="en-US" sz="1800" b="0" dirty="0">
                        <a:solidFill>
                          <a:schemeClr val="tx1"/>
                        </a:solidFill>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57201">
                <a:tc>
                  <a:txBody>
                    <a:bodyPr/>
                    <a:lstStyle/>
                    <a:p>
                      <a:pPr marL="0" marR="0">
                        <a:lnSpc>
                          <a:spcPct val="115000"/>
                        </a:lnSpc>
                        <a:spcBef>
                          <a:spcPts val="0"/>
                        </a:spcBef>
                        <a:spcAft>
                          <a:spcPts val="0"/>
                        </a:spcAft>
                      </a:pPr>
                      <a:r>
                        <a:rPr lang="en-US" sz="1800">
                          <a:latin typeface="Calibri"/>
                          <a:ea typeface="Calibri"/>
                          <a:cs typeface="Arial"/>
                        </a:rPr>
                        <a:t>Disagree</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132</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a:t>
                      </a:r>
                      <a:r>
                        <a:rPr lang="en-US" sz="1800" dirty="0">
                          <a:solidFill>
                            <a:srgbClr val="FF0000"/>
                          </a:solidFill>
                          <a:latin typeface="Calibri"/>
                          <a:ea typeface="Calibri"/>
                          <a:cs typeface="Arial"/>
                        </a:rPr>
                        <a:t>3%</a:t>
                      </a:r>
                      <a:endParaRPr lang="en-US" sz="1800" dirty="0">
                        <a:solidFill>
                          <a:srgbClr val="FF0000"/>
                        </a:solidFill>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57201">
                <a:tc>
                  <a:txBody>
                    <a:bodyPr/>
                    <a:lstStyle/>
                    <a:p>
                      <a:pPr marL="0" marR="0">
                        <a:lnSpc>
                          <a:spcPct val="115000"/>
                        </a:lnSpc>
                        <a:spcBef>
                          <a:spcPts val="0"/>
                        </a:spcBef>
                        <a:spcAft>
                          <a:spcPts val="0"/>
                        </a:spcAft>
                      </a:pPr>
                      <a:r>
                        <a:rPr lang="en-US" sz="1800">
                          <a:latin typeface="Calibri"/>
                          <a:ea typeface="Calibri"/>
                          <a:cs typeface="Arial"/>
                        </a:rPr>
                        <a:t>No Opinion</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103</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3%</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381000"/>
            <a:ext cx="8229600" cy="29718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a:ln>
                  <a:noFill/>
                </a:ln>
                <a:solidFill>
                  <a:schemeClr val="tx1"/>
                </a:solidFill>
                <a:effectLst/>
                <a:uLnTx/>
                <a:uFillTx/>
                <a:latin typeface="+mj-lt"/>
                <a:ea typeface="+mj-ea"/>
                <a:cs typeface="+mj-cs"/>
              </a:rPr>
              <a:t>“If I am invited to play with a submissive who seems mentally “slow,” I have an obligation to inquire about the submissive’s ability </a:t>
            </a:r>
            <a:br>
              <a:rPr kumimoji="0" lang="en-US" sz="3200" b="0" i="0" u="none" strike="noStrike" kern="1200" cap="none" spc="0" normalizeH="0" baseline="0" noProof="0">
                <a:ln>
                  <a:noFill/>
                </a:ln>
                <a:solidFill>
                  <a:schemeClr val="tx1"/>
                </a:solidFill>
                <a:effectLst/>
                <a:uLnTx/>
                <a:uFillTx/>
                <a:latin typeface="+mj-lt"/>
                <a:ea typeface="+mj-ea"/>
                <a:cs typeface="+mj-cs"/>
              </a:rPr>
            </a:br>
            <a:r>
              <a:rPr kumimoji="0" lang="en-US" sz="3200" b="0" i="0" u="none" strike="noStrike" kern="1200" cap="none" spc="0" normalizeH="0" baseline="0" noProof="0">
                <a:ln>
                  <a:noFill/>
                </a:ln>
                <a:solidFill>
                  <a:schemeClr val="tx1"/>
                </a:solidFill>
                <a:effectLst/>
                <a:uLnTx/>
                <a:uFillTx/>
                <a:latin typeface="+mj-lt"/>
                <a:ea typeface="+mj-ea"/>
                <a:cs typeface="+mj-cs"/>
              </a:rPr>
              <a:t>to give consent.” </a:t>
            </a:r>
            <a:br>
              <a:rPr kumimoji="0" lang="en-US" sz="3200" b="0" i="0" u="none" strike="noStrike" kern="1200" cap="none" spc="0" normalizeH="0" baseline="0" noProof="0">
                <a:ln>
                  <a:noFill/>
                </a:ln>
                <a:solidFill>
                  <a:schemeClr val="tx1"/>
                </a:solidFill>
                <a:effectLst/>
                <a:uLnTx/>
                <a:uFillTx/>
                <a:latin typeface="+mj-lt"/>
                <a:ea typeface="+mj-ea"/>
                <a:cs typeface="+mj-cs"/>
              </a:rPr>
            </a:br>
            <a:br>
              <a:rPr kumimoji="0" lang="en-US" sz="3200" b="0" i="0" u="none" strike="noStrike" kern="1200" cap="none" spc="0" normalizeH="0" baseline="0" noProof="0">
                <a:ln>
                  <a:noFill/>
                </a:ln>
                <a:solidFill>
                  <a:schemeClr val="tx1"/>
                </a:solidFill>
                <a:effectLst/>
                <a:uLnTx/>
                <a:uFillTx/>
                <a:latin typeface="+mj-lt"/>
                <a:ea typeface="+mj-ea"/>
                <a:cs typeface="+mj-cs"/>
              </a:rPr>
            </a:br>
            <a:r>
              <a:rPr kumimoji="0" lang="en-US" sz="2800" b="0" i="0" u="none" strike="noStrike" kern="1200" cap="none" spc="0" normalizeH="0" baseline="0" noProof="0">
                <a:ln>
                  <a:noFill/>
                </a:ln>
                <a:solidFill>
                  <a:schemeClr val="tx1"/>
                </a:solidFill>
                <a:effectLst/>
                <a:uLnTx/>
                <a:uFillTx/>
                <a:latin typeface="+mj-lt"/>
                <a:ea typeface="+mj-ea"/>
                <a:cs typeface="+mj-cs"/>
              </a:rPr>
              <a:t>Out of 4,096 respondents:</a:t>
            </a:r>
            <a:endParaRPr kumimoji="0" lang="en-US" sz="28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Table 2"/>
          <p:cNvGraphicFramePr>
            <a:graphicFrameLocks noGrp="1"/>
          </p:cNvGraphicFramePr>
          <p:nvPr/>
        </p:nvGraphicFramePr>
        <p:xfrm>
          <a:off x="1524000" y="3352800"/>
          <a:ext cx="6096000" cy="1371604"/>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7202">
                <a:tc>
                  <a:txBody>
                    <a:bodyPr/>
                    <a:lstStyle/>
                    <a:p>
                      <a:pPr marL="0" marR="0">
                        <a:lnSpc>
                          <a:spcPct val="115000"/>
                        </a:lnSpc>
                        <a:spcBef>
                          <a:spcPts val="0"/>
                        </a:spcBef>
                        <a:spcAft>
                          <a:spcPts val="0"/>
                        </a:spcAft>
                      </a:pPr>
                      <a:r>
                        <a:rPr lang="en-US" sz="1800" b="0" dirty="0">
                          <a:latin typeface="Calibri"/>
                          <a:ea typeface="Calibri"/>
                          <a:cs typeface="Arial"/>
                        </a:rPr>
                        <a:t>Agree</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3,740</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chemeClr val="tx1"/>
                          </a:solidFill>
                          <a:latin typeface="Calibri"/>
                          <a:ea typeface="Calibri"/>
                          <a:cs typeface="Arial"/>
                        </a:rPr>
                        <a:t>91%</a:t>
                      </a:r>
                      <a:endParaRPr lang="en-US" sz="1800" b="0" dirty="0">
                        <a:solidFill>
                          <a:schemeClr val="tx1"/>
                        </a:solidFill>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57201">
                <a:tc>
                  <a:txBody>
                    <a:bodyPr/>
                    <a:lstStyle/>
                    <a:p>
                      <a:pPr marL="0" marR="0">
                        <a:lnSpc>
                          <a:spcPct val="115000"/>
                        </a:lnSpc>
                        <a:spcBef>
                          <a:spcPts val="0"/>
                        </a:spcBef>
                        <a:spcAft>
                          <a:spcPts val="0"/>
                        </a:spcAft>
                      </a:pPr>
                      <a:r>
                        <a:rPr lang="en-US" sz="1800" b="0">
                          <a:latin typeface="Calibri"/>
                          <a:ea typeface="Calibri"/>
                          <a:cs typeface="Arial"/>
                        </a:rPr>
                        <a:t>Disagree</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121</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a:t>
                      </a:r>
                      <a:r>
                        <a:rPr lang="en-US" sz="1800" b="0" dirty="0">
                          <a:solidFill>
                            <a:srgbClr val="FF0000"/>
                          </a:solidFill>
                          <a:latin typeface="Calibri"/>
                          <a:ea typeface="Calibri"/>
                          <a:cs typeface="Arial"/>
                        </a:rPr>
                        <a:t> 3%</a:t>
                      </a:r>
                      <a:endParaRPr lang="en-US" sz="1800" b="0" dirty="0">
                        <a:solidFill>
                          <a:srgbClr val="FF0000"/>
                        </a:solidFill>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57201">
                <a:tc>
                  <a:txBody>
                    <a:bodyPr/>
                    <a:lstStyle/>
                    <a:p>
                      <a:pPr marL="0" marR="0">
                        <a:lnSpc>
                          <a:spcPct val="115000"/>
                        </a:lnSpc>
                        <a:spcBef>
                          <a:spcPts val="0"/>
                        </a:spcBef>
                        <a:spcAft>
                          <a:spcPts val="0"/>
                        </a:spcAft>
                      </a:pPr>
                      <a:r>
                        <a:rPr lang="en-US" sz="1800" b="0">
                          <a:latin typeface="Calibri"/>
                          <a:ea typeface="Calibri"/>
                          <a:cs typeface="Arial"/>
                        </a:rPr>
                        <a:t>No Opinion</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235</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6%</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381000"/>
            <a:ext cx="8229600" cy="29718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a:ln>
                  <a:noFill/>
                </a:ln>
                <a:solidFill>
                  <a:schemeClr val="tx1"/>
                </a:solidFill>
                <a:effectLst/>
                <a:uLnTx/>
                <a:uFillTx/>
                <a:latin typeface="+mj-lt"/>
                <a:ea typeface="+mj-ea"/>
                <a:cs typeface="+mj-cs"/>
              </a:rPr>
              <a:t>“Consent is not valid if it is obtained from someone under threat of removal of the relationship, housing, financial support or contact with loved ones.”</a:t>
            </a:r>
            <a:br>
              <a:rPr kumimoji="0" lang="en-US" sz="3200" b="0" i="0" u="none" strike="noStrike" kern="1200" cap="none" spc="0" normalizeH="0" baseline="0" noProof="0">
                <a:ln>
                  <a:noFill/>
                </a:ln>
                <a:solidFill>
                  <a:schemeClr val="tx1"/>
                </a:solidFill>
                <a:effectLst/>
                <a:uLnTx/>
                <a:uFillTx/>
                <a:latin typeface="+mj-lt"/>
                <a:ea typeface="+mj-ea"/>
                <a:cs typeface="+mj-cs"/>
              </a:rPr>
            </a:br>
            <a:br>
              <a:rPr kumimoji="0" lang="en-US" sz="3200" b="0" i="0" u="none" strike="noStrike" kern="1200" cap="none" spc="0" normalizeH="0" baseline="0" noProof="0">
                <a:ln>
                  <a:noFill/>
                </a:ln>
                <a:solidFill>
                  <a:schemeClr val="tx1"/>
                </a:solidFill>
                <a:effectLst/>
                <a:uLnTx/>
                <a:uFillTx/>
                <a:latin typeface="+mj-lt"/>
                <a:ea typeface="+mj-ea"/>
                <a:cs typeface="+mj-cs"/>
              </a:rPr>
            </a:br>
            <a:r>
              <a:rPr kumimoji="0" lang="en-US" sz="2800" b="0" i="0" u="none" strike="noStrike" kern="1200" cap="none" spc="0" normalizeH="0" baseline="0" noProof="0">
                <a:ln>
                  <a:noFill/>
                </a:ln>
                <a:solidFill>
                  <a:schemeClr val="tx1"/>
                </a:solidFill>
                <a:effectLst/>
                <a:uLnTx/>
                <a:uFillTx/>
                <a:latin typeface="+mj-lt"/>
                <a:ea typeface="+mj-ea"/>
                <a:cs typeface="+mj-cs"/>
              </a:rPr>
              <a:t>Out of 4,110 respondents:</a:t>
            </a:r>
            <a:endParaRPr kumimoji="0" lang="en-US" sz="28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Table 2"/>
          <p:cNvGraphicFramePr>
            <a:graphicFrameLocks noGrp="1"/>
          </p:cNvGraphicFramePr>
          <p:nvPr/>
        </p:nvGraphicFramePr>
        <p:xfrm>
          <a:off x="1524000" y="3352800"/>
          <a:ext cx="6096000" cy="1371604"/>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7202">
                <a:tc>
                  <a:txBody>
                    <a:bodyPr/>
                    <a:lstStyle/>
                    <a:p>
                      <a:r>
                        <a:rPr lang="en-US" sz="1800" b="0" dirty="0"/>
                        <a:t>Agreed</a:t>
                      </a: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3,848</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chemeClr val="tx1"/>
                          </a:solidFill>
                          <a:latin typeface="Calibri"/>
                          <a:ea typeface="Calibri"/>
                          <a:cs typeface="Arial"/>
                        </a:rPr>
                        <a:t>94%</a:t>
                      </a:r>
                      <a:endParaRPr lang="en-US" sz="1800" b="0" dirty="0">
                        <a:solidFill>
                          <a:schemeClr val="tx1"/>
                        </a:solidFill>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57201">
                <a:tc>
                  <a:txBody>
                    <a:bodyPr/>
                    <a:lstStyle/>
                    <a:p>
                      <a:pPr marL="0" marR="0">
                        <a:lnSpc>
                          <a:spcPct val="115000"/>
                        </a:lnSpc>
                        <a:spcBef>
                          <a:spcPts val="0"/>
                        </a:spcBef>
                        <a:spcAft>
                          <a:spcPts val="0"/>
                        </a:spcAft>
                      </a:pPr>
                      <a:r>
                        <a:rPr lang="en-US" sz="1800">
                          <a:latin typeface="Calibri"/>
                          <a:ea typeface="Calibri"/>
                          <a:cs typeface="Arial"/>
                        </a:rPr>
                        <a:t>Disagree</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kern="1200" dirty="0">
                          <a:solidFill>
                            <a:schemeClr val="dk1"/>
                          </a:solidFill>
                          <a:latin typeface="+mn-lt"/>
                          <a:ea typeface="+mn-ea"/>
                          <a:cs typeface="+mn-cs"/>
                        </a:rPr>
                        <a:t>   171</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a:t>
                      </a:r>
                      <a:r>
                        <a:rPr lang="en-US" sz="1800" dirty="0">
                          <a:solidFill>
                            <a:srgbClr val="FF0000"/>
                          </a:solidFill>
                          <a:latin typeface="Calibri"/>
                          <a:ea typeface="Calibri"/>
                          <a:cs typeface="Arial"/>
                        </a:rPr>
                        <a:t>4%</a:t>
                      </a:r>
                      <a:endParaRPr lang="en-US" sz="1800" dirty="0">
                        <a:solidFill>
                          <a:srgbClr val="FF0000"/>
                        </a:solidFill>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57201">
                <a:tc>
                  <a:txBody>
                    <a:bodyPr/>
                    <a:lstStyle/>
                    <a:p>
                      <a:pPr marL="0" marR="0">
                        <a:lnSpc>
                          <a:spcPct val="115000"/>
                        </a:lnSpc>
                        <a:spcBef>
                          <a:spcPts val="0"/>
                        </a:spcBef>
                        <a:spcAft>
                          <a:spcPts val="0"/>
                        </a:spcAft>
                      </a:pPr>
                      <a:r>
                        <a:rPr lang="en-US" sz="1800">
                          <a:latin typeface="Calibri"/>
                          <a:ea typeface="Calibri"/>
                          <a:cs typeface="Arial"/>
                        </a:rPr>
                        <a:t>No Opinion</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91</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2%</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381000"/>
            <a:ext cx="8229600" cy="29718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a:ln>
                  <a:noFill/>
                </a:ln>
                <a:solidFill>
                  <a:schemeClr val="tx1"/>
                </a:solidFill>
                <a:effectLst/>
                <a:uLnTx/>
                <a:uFillTx/>
                <a:latin typeface="+mj-lt"/>
                <a:ea typeface="+mj-ea"/>
                <a:cs typeface="+mj-cs"/>
              </a:rPr>
              <a:t>“When a submissive enters a relationship contract, they have given up the right to revoke any consent they have given in that contract.” </a:t>
            </a:r>
            <a:br>
              <a:rPr kumimoji="0" lang="en-US" sz="3200" b="0" i="0" u="none" strike="noStrike" kern="1200" cap="none" spc="0" normalizeH="0" baseline="0" noProof="0">
                <a:ln>
                  <a:noFill/>
                </a:ln>
                <a:solidFill>
                  <a:schemeClr val="tx1"/>
                </a:solidFill>
                <a:effectLst/>
                <a:uLnTx/>
                <a:uFillTx/>
                <a:latin typeface="+mj-lt"/>
                <a:ea typeface="+mj-ea"/>
                <a:cs typeface="+mj-cs"/>
              </a:rPr>
            </a:br>
            <a:br>
              <a:rPr kumimoji="0" lang="en-US" sz="3200" b="0" i="0" u="none" strike="noStrike" kern="1200" cap="none" spc="0" normalizeH="0" baseline="0" noProof="0">
                <a:ln>
                  <a:noFill/>
                </a:ln>
                <a:solidFill>
                  <a:schemeClr val="tx1"/>
                </a:solidFill>
                <a:effectLst/>
                <a:uLnTx/>
                <a:uFillTx/>
                <a:latin typeface="+mj-lt"/>
                <a:ea typeface="+mj-ea"/>
                <a:cs typeface="+mj-cs"/>
              </a:rPr>
            </a:br>
            <a:r>
              <a:rPr kumimoji="0" lang="en-US" sz="2800" b="0" i="0" u="none" strike="noStrike" kern="1200" cap="none" spc="0" normalizeH="0" baseline="0" noProof="0">
                <a:ln>
                  <a:noFill/>
                </a:ln>
                <a:solidFill>
                  <a:schemeClr val="tx1"/>
                </a:solidFill>
                <a:effectLst/>
                <a:uLnTx/>
                <a:uFillTx/>
                <a:latin typeface="+mj-lt"/>
                <a:ea typeface="+mj-ea"/>
                <a:cs typeface="+mj-cs"/>
              </a:rPr>
              <a:t>Out of 4,098 respondents:</a:t>
            </a:r>
            <a:endParaRPr kumimoji="0" lang="en-US" sz="28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Table 2"/>
          <p:cNvGraphicFramePr>
            <a:graphicFrameLocks noGrp="1"/>
          </p:cNvGraphicFramePr>
          <p:nvPr/>
        </p:nvGraphicFramePr>
        <p:xfrm>
          <a:off x="1524000" y="3352800"/>
          <a:ext cx="6096000" cy="1371604"/>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7202">
                <a:tc>
                  <a:txBody>
                    <a:bodyPr/>
                    <a:lstStyle/>
                    <a:p>
                      <a:pPr marL="0" marR="0">
                        <a:lnSpc>
                          <a:spcPct val="115000"/>
                        </a:lnSpc>
                        <a:spcBef>
                          <a:spcPts val="0"/>
                        </a:spcBef>
                        <a:spcAft>
                          <a:spcPts val="0"/>
                        </a:spcAft>
                      </a:pPr>
                      <a:r>
                        <a:rPr lang="en-US" sz="1800" b="0" dirty="0">
                          <a:latin typeface="Calibri"/>
                          <a:ea typeface="Calibri"/>
                          <a:cs typeface="Arial"/>
                        </a:rPr>
                        <a:t>Agree</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371</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a:t>
                      </a:r>
                      <a:r>
                        <a:rPr lang="en-US" sz="1800" b="0" dirty="0">
                          <a:solidFill>
                            <a:srgbClr val="FF0000"/>
                          </a:solidFill>
                          <a:latin typeface="Calibri"/>
                          <a:ea typeface="Calibri"/>
                          <a:cs typeface="Arial"/>
                        </a:rPr>
                        <a:t> 9%</a:t>
                      </a:r>
                      <a:endParaRPr lang="en-US" sz="1800" b="0" dirty="0">
                        <a:solidFill>
                          <a:srgbClr val="FF0000"/>
                        </a:solidFill>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57201">
                <a:tc>
                  <a:txBody>
                    <a:bodyPr/>
                    <a:lstStyle/>
                    <a:p>
                      <a:pPr marL="0" marR="0">
                        <a:lnSpc>
                          <a:spcPct val="115000"/>
                        </a:lnSpc>
                        <a:spcBef>
                          <a:spcPts val="0"/>
                        </a:spcBef>
                        <a:spcAft>
                          <a:spcPts val="0"/>
                        </a:spcAft>
                      </a:pPr>
                      <a:r>
                        <a:rPr lang="en-US" sz="1800" b="0">
                          <a:latin typeface="Calibri"/>
                          <a:ea typeface="Calibri"/>
                          <a:cs typeface="Arial"/>
                        </a:rPr>
                        <a:t>Disagree</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3,582</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chemeClr val="tx1"/>
                          </a:solidFill>
                          <a:latin typeface="Calibri"/>
                          <a:ea typeface="Calibri"/>
                          <a:cs typeface="Arial"/>
                        </a:rPr>
                        <a:t>87%</a:t>
                      </a:r>
                      <a:endParaRPr lang="en-US" sz="1800" b="0" dirty="0">
                        <a:solidFill>
                          <a:schemeClr val="tx1"/>
                        </a:solidFill>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57201">
                <a:tc>
                  <a:txBody>
                    <a:bodyPr/>
                    <a:lstStyle/>
                    <a:p>
                      <a:pPr marL="0" marR="0">
                        <a:lnSpc>
                          <a:spcPct val="115000"/>
                        </a:lnSpc>
                        <a:spcBef>
                          <a:spcPts val="0"/>
                        </a:spcBef>
                        <a:spcAft>
                          <a:spcPts val="0"/>
                        </a:spcAft>
                      </a:pPr>
                      <a:r>
                        <a:rPr lang="en-US" sz="1800" b="0">
                          <a:latin typeface="Calibri"/>
                          <a:ea typeface="Calibri"/>
                          <a:cs typeface="Arial"/>
                        </a:rPr>
                        <a:t>No Opinion</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145</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4%</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85800" y="1143000"/>
            <a:ext cx="7772400" cy="1219201"/>
          </a:xfrm>
          <a:prstGeom prst="rect">
            <a:avLst/>
          </a:prstGeom>
        </p:spPr>
        <p:txBody>
          <a:bodyPr>
            <a:normAutofit fontScale="60000" lnSpcReduction="20000"/>
          </a:bodyPr>
          <a:lstStyle/>
          <a:p>
            <a:pPr marL="0" marR="0" lvl="0" indent="0" algn="ctr" defTabSz="914400" rtl="0" eaLnBrk="1" fontAlgn="auto" latinLnBrk="0" hangingPunct="1">
              <a:lnSpc>
                <a:spcPct val="100000"/>
              </a:lnSpc>
              <a:spcBef>
                <a:spcPts val="580"/>
              </a:spcBef>
              <a:spcAft>
                <a:spcPts val="0"/>
              </a:spcAft>
              <a:buClrTx/>
              <a:buSzTx/>
              <a:buFontTx/>
              <a:buNone/>
              <a:tabLst/>
              <a:defRPr/>
            </a:pPr>
            <a:br>
              <a:rPr kumimoji="0" lang="en-US" sz="4400" b="0" i="0" u="none" strike="noStrike" kern="1200" cap="none" spc="0" normalizeH="0" baseline="0" noProof="0" dirty="0">
                <a:ln>
                  <a:noFill/>
                </a:ln>
                <a:solidFill>
                  <a:schemeClr val="tx1"/>
                </a:solidFill>
                <a:effectLst/>
                <a:uLnTx/>
                <a:uFillTx/>
                <a:latin typeface="+mj-lt"/>
                <a:ea typeface="+mj-ea"/>
                <a:cs typeface="+mj-cs"/>
              </a:rPr>
            </a:br>
            <a:r>
              <a:rPr kumimoji="0" lang="en-US" sz="5900" b="1" i="0" u="none" strike="noStrike" kern="1200" cap="none" spc="0" normalizeH="0" baseline="0" noProof="0" dirty="0">
                <a:ln>
                  <a:noFill/>
                </a:ln>
                <a:solidFill>
                  <a:schemeClr val="tx1"/>
                </a:solidFill>
                <a:effectLst/>
                <a:uLnTx/>
                <a:uFillTx/>
                <a:latin typeface="+mj-lt"/>
                <a:ea typeface="+mj-ea"/>
                <a:cs typeface="+mj-cs"/>
              </a:rPr>
              <a:t>Purpose of survey</a:t>
            </a:r>
            <a:br>
              <a:rPr kumimoji="0" lang="en-US" sz="4400" b="1" i="0" u="none" strike="noStrike" kern="1200" cap="none" spc="0" normalizeH="0" baseline="0" noProof="0" dirty="0">
                <a:ln>
                  <a:noFill/>
                </a:ln>
                <a:solidFill>
                  <a:schemeClr val="tx1"/>
                </a:solidFill>
                <a:effectLst/>
                <a:uLnTx/>
                <a:uFillTx/>
                <a:latin typeface="+mj-lt"/>
                <a:ea typeface="+mj-ea"/>
                <a:cs typeface="+mj-cs"/>
              </a:rPr>
            </a:b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Subtitle 2"/>
          <p:cNvSpPr txBox="1">
            <a:spLocks/>
          </p:cNvSpPr>
          <p:nvPr/>
        </p:nvSpPr>
        <p:spPr>
          <a:xfrm>
            <a:off x="1371600" y="2362200"/>
            <a:ext cx="6400800" cy="2743199"/>
          </a:xfrm>
          <a:prstGeom prst="rect">
            <a:avLst/>
          </a:prstGeom>
        </p:spPr>
        <p:txBody>
          <a:bodyPr>
            <a:normAutofit/>
          </a:bodyPr>
          <a:lstStyle/>
          <a:p>
            <a:pPr marL="342900" marR="0" lvl="0" indent="-342900" algn="l" defTabSz="914400" rtl="0" eaLnBrk="1" fontAlgn="auto" latinLnBrk="0" hangingPunct="1">
              <a:lnSpc>
                <a:spcPct val="100000"/>
              </a:lnSpc>
              <a:spcBef>
                <a:spcPts val="580"/>
              </a:spcBef>
              <a:spcAft>
                <a:spcPts val="0"/>
              </a:spcAft>
              <a:buClrTx/>
              <a:buSzTx/>
              <a:buFont typeface="Arial" pitchFamily="34" charset="0"/>
              <a:buChar char="•"/>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To gauge respondents’ views on consent in a BDSM context. </a:t>
            </a:r>
            <a:endParaRPr kumimoji="0" lang="en-US" sz="3200" b="1" i="0" u="none" strike="noStrike" kern="1200" cap="none" spc="0" normalizeH="0" baseline="0" noProof="0" dirty="0">
              <a:ln>
                <a:noFill/>
              </a:ln>
              <a:solidFill>
                <a:schemeClr val="tx1"/>
              </a:solidFill>
              <a:effectLst/>
              <a:uLnTx/>
              <a:uFillTx/>
              <a:latin typeface="+mn-lt"/>
              <a:ea typeface="+mn-ea"/>
              <a:cs typeface="+mn-cs"/>
            </a:endParaRPr>
          </a:p>
        </p:txBody>
      </p:sp>
      <p:sp>
        <p:nvSpPr>
          <p:cNvPr id="4" name="Title 3"/>
          <p:cNvSpPr>
            <a:spLocks noGrp="1"/>
          </p:cNvSpPr>
          <p:nvPr>
            <p:ph type="title" idx="4294967295"/>
          </p:nvPr>
        </p:nvSpPr>
        <p:spPr/>
        <p:txBody>
          <a:bodyPr/>
          <a:lstStyle/>
          <a:p>
            <a:r>
              <a:rPr lang="en-US" dirty="0"/>
              <a:t>Purpose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a:ln>
                  <a:noFill/>
                </a:ln>
                <a:solidFill>
                  <a:schemeClr val="tx1"/>
                </a:solidFill>
                <a:effectLst/>
                <a:uLnTx/>
                <a:uFillTx/>
                <a:latin typeface="+mj-lt"/>
                <a:ea typeface="+mj-ea"/>
                <a:cs typeface="+mj-cs"/>
              </a:rPr>
              <a:t>Compare questions:</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Content Placeholder 2"/>
          <p:cNvSpPr txBox="1">
            <a:spLocks/>
          </p:cNvSpPr>
          <p:nvPr/>
        </p:nvSpPr>
        <p:spPr>
          <a:xfrm>
            <a:off x="457200" y="1600201"/>
            <a:ext cx="8229600" cy="1981200"/>
          </a:xfrm>
          <a:prstGeom prst="rect">
            <a:avLst/>
          </a:prstGeom>
        </p:spPr>
        <p:txBody>
          <a:bodyPr>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a:ln>
                  <a:noFill/>
                </a:ln>
                <a:solidFill>
                  <a:schemeClr val="tx1"/>
                </a:solidFill>
                <a:effectLst/>
                <a:uLnTx/>
                <a:uFillTx/>
                <a:latin typeface="+mn-lt"/>
                <a:ea typeface="+mn-ea"/>
                <a:cs typeface="+mn-cs"/>
              </a:rPr>
              <a:t>“A person can revoke consent to an activity at any time.” </a:t>
            </a:r>
            <a:br>
              <a:rPr kumimoji="0" lang="en-US" sz="2400" b="0" i="0" u="none" strike="noStrike" kern="1200" cap="none" spc="0" normalizeH="0" baseline="0" noProof="0">
                <a:ln>
                  <a:noFill/>
                </a:ln>
                <a:solidFill>
                  <a:schemeClr val="tx1"/>
                </a:solidFill>
                <a:effectLst/>
                <a:uLnTx/>
                <a:uFillTx/>
                <a:latin typeface="+mn-lt"/>
                <a:ea typeface="+mn-ea"/>
                <a:cs typeface="+mn-cs"/>
              </a:rPr>
            </a:br>
            <a:endParaRPr kumimoji="0" lang="en-US" sz="2400" b="0" i="0" u="none" strike="noStrike" kern="1200" cap="none" spc="0" normalizeH="0" baseline="0" noProof="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a:ln>
                  <a:noFill/>
                </a:ln>
                <a:solidFill>
                  <a:schemeClr val="tx1"/>
                </a:solidFill>
                <a:effectLst/>
                <a:uLnTx/>
                <a:uFillTx/>
                <a:latin typeface="+mn-lt"/>
                <a:ea typeface="+mn-ea"/>
                <a:cs typeface="+mn-cs"/>
              </a:rPr>
              <a:t>“When a submissive enters a relationship contract, they have given up the right to revoke any consent they have given in that contract.”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4" name="Table 3"/>
          <p:cNvGraphicFramePr>
            <a:graphicFrameLocks noGrp="1"/>
          </p:cNvGraphicFramePr>
          <p:nvPr/>
        </p:nvGraphicFramePr>
        <p:xfrm>
          <a:off x="1219200" y="3733800"/>
          <a:ext cx="6553200" cy="1483360"/>
        </p:xfrm>
        <a:graphic>
          <a:graphicData uri="http://schemas.openxmlformats.org/drawingml/2006/table">
            <a:tbl>
              <a:tblPr firstRow="1" bandRow="1">
                <a:tableStyleId>{69CF1AB2-1976-4502-BF36-3FF5EA218861}</a:tableStyleId>
              </a:tblPr>
              <a:tblGrid>
                <a:gridCol w="2184400">
                  <a:extLst>
                    <a:ext uri="{9D8B030D-6E8A-4147-A177-3AD203B41FA5}">
                      <a16:colId xmlns:a16="http://schemas.microsoft.com/office/drawing/2014/main" val="20000"/>
                    </a:ext>
                  </a:extLst>
                </a:gridCol>
                <a:gridCol w="2184400">
                  <a:extLst>
                    <a:ext uri="{9D8B030D-6E8A-4147-A177-3AD203B41FA5}">
                      <a16:colId xmlns:a16="http://schemas.microsoft.com/office/drawing/2014/main" val="20001"/>
                    </a:ext>
                  </a:extLst>
                </a:gridCol>
                <a:gridCol w="2184400">
                  <a:extLst>
                    <a:ext uri="{9D8B030D-6E8A-4147-A177-3AD203B41FA5}">
                      <a16:colId xmlns:a16="http://schemas.microsoft.com/office/drawing/2014/main" val="20002"/>
                    </a:ext>
                  </a:extLst>
                </a:gridCol>
              </a:tblGrid>
              <a:tr h="370840">
                <a:tc>
                  <a:txBody>
                    <a:bodyPr/>
                    <a:lstStyle/>
                    <a:p>
                      <a:endParaRPr lang="en-US" dirty="0"/>
                    </a:p>
                  </a:txBody>
                  <a:tcPr/>
                </a:tc>
                <a:tc>
                  <a:txBody>
                    <a:bodyPr/>
                    <a:lstStyle/>
                    <a:p>
                      <a:r>
                        <a:rPr lang="en-US" b="0" dirty="0"/>
                        <a:t>Can revoke consent</a:t>
                      </a:r>
                    </a:p>
                  </a:txBody>
                  <a:tcPr/>
                </a:tc>
                <a:tc>
                  <a:txBody>
                    <a:bodyPr/>
                    <a:lstStyle/>
                    <a:p>
                      <a:r>
                        <a:rPr lang="en-US" b="0" dirty="0"/>
                        <a:t>Can’t revoke consent</a:t>
                      </a:r>
                    </a:p>
                  </a:txBody>
                  <a:tcPr/>
                </a:tc>
                <a:extLst>
                  <a:ext uri="{0D108BD9-81ED-4DB2-BD59-A6C34878D82A}">
                    <a16:rowId xmlns:a16="http://schemas.microsoft.com/office/drawing/2014/main" val="10000"/>
                  </a:ext>
                </a:extLst>
              </a:tr>
              <a:tr h="370840">
                <a:tc>
                  <a:txBody>
                    <a:bodyPr/>
                    <a:lstStyle/>
                    <a:p>
                      <a:r>
                        <a:rPr lang="en-US" dirty="0"/>
                        <a:t>Agree</a:t>
                      </a:r>
                    </a:p>
                  </a:txBody>
                  <a:tcPr/>
                </a:tc>
                <a:tc>
                  <a:txBody>
                    <a:bodyPr/>
                    <a:lstStyle/>
                    <a:p>
                      <a:pPr algn="ctr"/>
                      <a:r>
                        <a:rPr lang="en-US" dirty="0"/>
                        <a:t>96%</a:t>
                      </a:r>
                    </a:p>
                  </a:txBody>
                  <a:tcPr/>
                </a:tc>
                <a:tc>
                  <a:txBody>
                    <a:bodyPr/>
                    <a:lstStyle/>
                    <a:p>
                      <a:pPr algn="ctr"/>
                      <a:r>
                        <a:rPr lang="en-US" dirty="0"/>
                        <a:t>9%</a:t>
                      </a:r>
                    </a:p>
                  </a:txBody>
                  <a:tcPr/>
                </a:tc>
                <a:extLst>
                  <a:ext uri="{0D108BD9-81ED-4DB2-BD59-A6C34878D82A}">
                    <a16:rowId xmlns:a16="http://schemas.microsoft.com/office/drawing/2014/main" val="10001"/>
                  </a:ext>
                </a:extLst>
              </a:tr>
              <a:tr h="370840">
                <a:tc>
                  <a:txBody>
                    <a:bodyPr/>
                    <a:lstStyle/>
                    <a:p>
                      <a:r>
                        <a:rPr lang="en-US" dirty="0"/>
                        <a:t>Disagree</a:t>
                      </a:r>
                    </a:p>
                  </a:txBody>
                  <a:tcPr/>
                </a:tc>
                <a:tc>
                  <a:txBody>
                    <a:bodyPr/>
                    <a:lstStyle/>
                    <a:p>
                      <a:pPr algn="ctr"/>
                      <a:r>
                        <a:rPr lang="en-US" dirty="0"/>
                        <a:t>3%</a:t>
                      </a:r>
                    </a:p>
                  </a:txBody>
                  <a:tcPr/>
                </a:tc>
                <a:tc>
                  <a:txBody>
                    <a:bodyPr/>
                    <a:lstStyle/>
                    <a:p>
                      <a:pPr algn="ctr"/>
                      <a:r>
                        <a:rPr lang="en-US" dirty="0"/>
                        <a:t>87%</a:t>
                      </a:r>
                    </a:p>
                  </a:txBody>
                  <a:tcPr/>
                </a:tc>
                <a:extLst>
                  <a:ext uri="{0D108BD9-81ED-4DB2-BD59-A6C34878D82A}">
                    <a16:rowId xmlns:a16="http://schemas.microsoft.com/office/drawing/2014/main" val="10002"/>
                  </a:ext>
                </a:extLst>
              </a:tr>
              <a:tr h="370840">
                <a:tc>
                  <a:txBody>
                    <a:bodyPr/>
                    <a:lstStyle/>
                    <a:p>
                      <a:r>
                        <a:rPr lang="en-US" dirty="0"/>
                        <a:t>No Opinion</a:t>
                      </a:r>
                    </a:p>
                  </a:txBody>
                  <a:tcPr/>
                </a:tc>
                <a:tc>
                  <a:txBody>
                    <a:bodyPr/>
                    <a:lstStyle/>
                    <a:p>
                      <a:pPr algn="ctr"/>
                      <a:r>
                        <a:rPr lang="en-US" dirty="0"/>
                        <a:t>1%</a:t>
                      </a:r>
                    </a:p>
                  </a:txBody>
                  <a:tcPr/>
                </a:tc>
                <a:tc>
                  <a:txBody>
                    <a:bodyPr/>
                    <a:lstStyle/>
                    <a:p>
                      <a:pPr algn="ctr"/>
                      <a:r>
                        <a:rPr lang="en-US" dirty="0"/>
                        <a:t>4%</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381000"/>
            <a:ext cx="8229600" cy="29718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a:ln>
                  <a:noFill/>
                </a:ln>
                <a:solidFill>
                  <a:schemeClr val="tx1"/>
                </a:solidFill>
                <a:effectLst/>
                <a:uLnTx/>
                <a:uFillTx/>
                <a:latin typeface="+mj-lt"/>
                <a:ea typeface="+mj-ea"/>
                <a:cs typeface="+mj-cs"/>
              </a:rPr>
              <a:t>“The ability to revoke consent depends on the dynamic of the relationship.” </a:t>
            </a:r>
            <a:br>
              <a:rPr kumimoji="0" lang="en-US" sz="3200" b="0" i="0" u="none" strike="noStrike" kern="1200" cap="none" spc="0" normalizeH="0" baseline="0" noProof="0">
                <a:ln>
                  <a:noFill/>
                </a:ln>
                <a:solidFill>
                  <a:schemeClr val="tx1"/>
                </a:solidFill>
                <a:effectLst/>
                <a:uLnTx/>
                <a:uFillTx/>
                <a:latin typeface="+mj-lt"/>
                <a:ea typeface="+mj-ea"/>
                <a:cs typeface="+mj-cs"/>
              </a:rPr>
            </a:br>
            <a:br>
              <a:rPr kumimoji="0" lang="en-US" sz="3200" b="0" i="0" u="none" strike="noStrike" kern="1200" cap="none" spc="0" normalizeH="0" baseline="0" noProof="0">
                <a:ln>
                  <a:noFill/>
                </a:ln>
                <a:solidFill>
                  <a:schemeClr val="tx1"/>
                </a:solidFill>
                <a:effectLst/>
                <a:uLnTx/>
                <a:uFillTx/>
                <a:latin typeface="+mj-lt"/>
                <a:ea typeface="+mj-ea"/>
                <a:cs typeface="+mj-cs"/>
              </a:rPr>
            </a:br>
            <a:r>
              <a:rPr kumimoji="0" lang="en-US" sz="2800" b="0" i="0" u="none" strike="noStrike" kern="1200" cap="none" spc="0" normalizeH="0" baseline="0" noProof="0">
                <a:ln>
                  <a:noFill/>
                </a:ln>
                <a:solidFill>
                  <a:schemeClr val="tx1"/>
                </a:solidFill>
                <a:effectLst/>
                <a:uLnTx/>
                <a:uFillTx/>
                <a:latin typeface="+mj-lt"/>
                <a:ea typeface="+mj-ea"/>
                <a:cs typeface="+mj-cs"/>
              </a:rPr>
              <a:t>Out of 4,091 respondents:</a:t>
            </a:r>
            <a:endParaRPr kumimoji="0" lang="en-US" sz="28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Table 2"/>
          <p:cNvGraphicFramePr>
            <a:graphicFrameLocks noGrp="1"/>
          </p:cNvGraphicFramePr>
          <p:nvPr/>
        </p:nvGraphicFramePr>
        <p:xfrm>
          <a:off x="1524000" y="3352800"/>
          <a:ext cx="6096000" cy="1371604"/>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7202">
                <a:tc>
                  <a:txBody>
                    <a:bodyPr/>
                    <a:lstStyle/>
                    <a:p>
                      <a:pPr marL="0" marR="0">
                        <a:lnSpc>
                          <a:spcPct val="115000"/>
                        </a:lnSpc>
                        <a:spcBef>
                          <a:spcPts val="0"/>
                        </a:spcBef>
                        <a:spcAft>
                          <a:spcPts val="0"/>
                        </a:spcAft>
                      </a:pPr>
                      <a:r>
                        <a:rPr lang="en-US" sz="1800" b="0" dirty="0">
                          <a:latin typeface="Calibri"/>
                          <a:ea typeface="Calibri"/>
                          <a:cs typeface="Arial"/>
                        </a:rPr>
                        <a:t>Agree</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1,471</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rgbClr val="FF0000"/>
                          </a:solidFill>
                          <a:latin typeface="Calibri"/>
                          <a:ea typeface="Calibri"/>
                          <a:cs typeface="Arial"/>
                        </a:rPr>
                        <a:t>36%</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57201">
                <a:tc>
                  <a:txBody>
                    <a:bodyPr/>
                    <a:lstStyle/>
                    <a:p>
                      <a:pPr marL="0" marR="0">
                        <a:lnSpc>
                          <a:spcPct val="115000"/>
                        </a:lnSpc>
                        <a:spcBef>
                          <a:spcPts val="0"/>
                        </a:spcBef>
                        <a:spcAft>
                          <a:spcPts val="0"/>
                        </a:spcAft>
                      </a:pPr>
                      <a:r>
                        <a:rPr lang="en-US" sz="1800" b="0">
                          <a:latin typeface="Calibri"/>
                          <a:ea typeface="Calibri"/>
                          <a:cs typeface="Arial"/>
                        </a:rPr>
                        <a:t>Disagree</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2,310</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chemeClr val="tx1"/>
                          </a:solidFill>
                          <a:latin typeface="Calibri"/>
                          <a:ea typeface="Calibri"/>
                          <a:cs typeface="Arial"/>
                        </a:rPr>
                        <a:t>57%</a:t>
                      </a:r>
                      <a:endParaRPr lang="en-US" sz="1800" b="0" dirty="0">
                        <a:solidFill>
                          <a:schemeClr val="tx1"/>
                        </a:solidFill>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57201">
                <a:tc>
                  <a:txBody>
                    <a:bodyPr/>
                    <a:lstStyle/>
                    <a:p>
                      <a:pPr marL="0" marR="0">
                        <a:lnSpc>
                          <a:spcPct val="115000"/>
                        </a:lnSpc>
                        <a:spcBef>
                          <a:spcPts val="0"/>
                        </a:spcBef>
                        <a:spcAft>
                          <a:spcPts val="0"/>
                        </a:spcAft>
                      </a:pPr>
                      <a:r>
                        <a:rPr lang="en-US" sz="1800" b="0">
                          <a:latin typeface="Calibri"/>
                          <a:ea typeface="Calibri"/>
                          <a:cs typeface="Arial"/>
                        </a:rPr>
                        <a:t>No Opinion</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310</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8%</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81000" y="914400"/>
            <a:ext cx="8229600" cy="20574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200" dirty="0">
                <a:latin typeface="+mj-lt"/>
                <a:ea typeface="+mj-ea"/>
                <a:cs typeface="+mj-cs"/>
              </a:rPr>
              <a:t>Cross-tabulating “How long have you been in the BDSM community?” </a:t>
            </a:r>
          </a:p>
          <a:p>
            <a:pPr marL="0" marR="0" lvl="0" indent="0" algn="ctr" defTabSz="914400" rtl="0" eaLnBrk="1" fontAlgn="auto" latinLnBrk="0" hangingPunct="1">
              <a:lnSpc>
                <a:spcPct val="100000"/>
              </a:lnSpc>
              <a:spcBef>
                <a:spcPct val="0"/>
              </a:spcBef>
              <a:spcAft>
                <a:spcPts val="0"/>
              </a:spcAft>
              <a:buClrTx/>
              <a:buSzTx/>
              <a:buFontTx/>
              <a:buNone/>
              <a:tabLst/>
              <a:defRPr/>
            </a:pPr>
            <a:endParaRPr lang="en-US" sz="3200" dirty="0">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a:ln>
                  <a:noFill/>
                </a:ln>
                <a:solidFill>
                  <a:schemeClr val="tx1"/>
                </a:solidFill>
                <a:effectLst/>
                <a:uLnTx/>
                <a:uFillTx/>
                <a:latin typeface="+mj-lt"/>
                <a:ea typeface="+mj-ea"/>
                <a:cs typeface="+mj-cs"/>
              </a:rPr>
              <a:t> with</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mj-lt"/>
              <a:ea typeface="+mj-ea"/>
              <a:cs typeface="+mj-cs"/>
            </a:endParaRPr>
          </a:p>
          <a:p>
            <a:pPr lvl="0" algn="ctr">
              <a:spcBef>
                <a:spcPct val="0"/>
              </a:spcBef>
              <a:defRPr/>
            </a:pPr>
            <a:r>
              <a:rPr lang="en-US" sz="3200" dirty="0"/>
              <a:t>“The ability to revoke consent depends on the dynamic of the relationship.” </a:t>
            </a:r>
            <a:br>
              <a:rPr kumimoji="0" lang="en-US" sz="3200" b="0" i="0" u="none" strike="noStrike" kern="1200" cap="none" spc="0" normalizeH="0" baseline="0" noProof="0" dirty="0">
                <a:ln>
                  <a:noFill/>
                </a:ln>
                <a:solidFill>
                  <a:schemeClr val="tx1"/>
                </a:solidFill>
                <a:effectLst/>
                <a:uLnTx/>
                <a:uFillTx/>
                <a:latin typeface="+mj-lt"/>
                <a:ea typeface="+mj-ea"/>
                <a:cs typeface="+mj-cs"/>
              </a:rPr>
            </a:br>
            <a:endParaRPr kumimoji="0" lang="en-US" sz="28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524000" y="1397000"/>
          <a:ext cx="6096000" cy="2966720"/>
        </p:xfrm>
        <a:graphic>
          <a:graphicData uri="http://schemas.openxmlformats.org/drawingml/2006/table">
            <a:tbl>
              <a:tblPr firstRow="1" bandRow="1">
                <a:tableStyleId>{69CF1AB2-1976-4502-BF36-3FF5EA218861}</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370840">
                <a:tc>
                  <a:txBody>
                    <a:bodyPr/>
                    <a:lstStyle/>
                    <a:p>
                      <a:pPr marL="0" marR="0">
                        <a:lnSpc>
                          <a:spcPct val="115000"/>
                        </a:lnSpc>
                        <a:spcBef>
                          <a:spcPts val="0"/>
                        </a:spcBef>
                        <a:spcAft>
                          <a:spcPts val="0"/>
                        </a:spcAft>
                      </a:pPr>
                      <a:endParaRPr lang="en-US" sz="1800" dirty="0">
                        <a:latin typeface="Calibri"/>
                        <a:ea typeface="Calibri"/>
                        <a:cs typeface="Arial"/>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Agree </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Disagree</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No Opinion</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70840">
                <a:tc>
                  <a:txBody>
                    <a:bodyPr/>
                    <a:lstStyle/>
                    <a:p>
                      <a:pPr marL="0" marR="0">
                        <a:lnSpc>
                          <a:spcPct val="115000"/>
                        </a:lnSpc>
                        <a:spcBef>
                          <a:spcPts val="0"/>
                        </a:spcBef>
                        <a:spcAft>
                          <a:spcPts val="0"/>
                        </a:spcAft>
                      </a:pPr>
                      <a:r>
                        <a:rPr lang="en-US" sz="1800" dirty="0">
                          <a:latin typeface="Calibri"/>
                          <a:ea typeface="Calibri"/>
                          <a:cs typeface="Arial"/>
                        </a:rPr>
                        <a:t>&gt;1 year</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31%</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solidFill>
                            <a:srgbClr val="FF0000"/>
                          </a:solidFill>
                          <a:latin typeface="Calibri"/>
                          <a:ea typeface="Calibri"/>
                          <a:cs typeface="Arial"/>
                        </a:rPr>
                        <a:t>   </a:t>
                      </a:r>
                      <a:r>
                        <a:rPr lang="en-US" sz="1800" dirty="0">
                          <a:solidFill>
                            <a:schemeClr val="tx1"/>
                          </a:solidFill>
                          <a:latin typeface="Calibri"/>
                          <a:ea typeface="Calibri"/>
                          <a:cs typeface="Arial"/>
                        </a:rPr>
                        <a:t>60%</a:t>
                      </a:r>
                      <a:endParaRPr lang="en-US" sz="1800" dirty="0">
                        <a:solidFill>
                          <a:schemeClr val="tx1"/>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9%</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70840">
                <a:tc>
                  <a:txBody>
                    <a:bodyPr/>
                    <a:lstStyle/>
                    <a:p>
                      <a:pPr marL="0" marR="0">
                        <a:lnSpc>
                          <a:spcPct val="115000"/>
                        </a:lnSpc>
                        <a:spcBef>
                          <a:spcPts val="0"/>
                        </a:spcBef>
                        <a:spcAft>
                          <a:spcPts val="0"/>
                        </a:spcAft>
                      </a:pPr>
                      <a:r>
                        <a:rPr lang="en-US" sz="1800" dirty="0">
                          <a:latin typeface="Calibri"/>
                          <a:ea typeface="Calibri"/>
                          <a:cs typeface="Arial"/>
                        </a:rPr>
                        <a:t>1-3 years</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29%</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solidFill>
                            <a:srgbClr val="FF0000"/>
                          </a:solidFill>
                          <a:latin typeface="Calibri"/>
                          <a:ea typeface="Calibri"/>
                          <a:cs typeface="Arial"/>
                        </a:rPr>
                        <a:t>  </a:t>
                      </a:r>
                      <a:r>
                        <a:rPr lang="en-US" sz="1800" dirty="0">
                          <a:solidFill>
                            <a:schemeClr val="tx1"/>
                          </a:solidFill>
                          <a:latin typeface="Calibri"/>
                          <a:ea typeface="Calibri"/>
                          <a:cs typeface="Arial"/>
                        </a:rPr>
                        <a:t> 60%</a:t>
                      </a:r>
                      <a:endParaRPr lang="en-US" sz="1800" dirty="0">
                        <a:solidFill>
                          <a:schemeClr val="tx1"/>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11%</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r h="370840">
                <a:tc>
                  <a:txBody>
                    <a:bodyPr/>
                    <a:lstStyle/>
                    <a:p>
                      <a:pPr marL="0" marR="0">
                        <a:lnSpc>
                          <a:spcPct val="115000"/>
                        </a:lnSpc>
                        <a:spcBef>
                          <a:spcPts val="0"/>
                        </a:spcBef>
                        <a:spcAft>
                          <a:spcPts val="0"/>
                        </a:spcAft>
                      </a:pPr>
                      <a:r>
                        <a:rPr lang="en-US" sz="1800">
                          <a:latin typeface="Calibri"/>
                          <a:ea typeface="Calibri"/>
                          <a:cs typeface="Arial"/>
                        </a:rPr>
                        <a:t>3-5 years</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32%</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solidFill>
                            <a:schemeClr val="tx1"/>
                          </a:solidFill>
                          <a:latin typeface="Calibri"/>
                          <a:ea typeface="Calibri"/>
                          <a:cs typeface="Arial"/>
                        </a:rPr>
                        <a:t>   60%</a:t>
                      </a:r>
                      <a:endParaRPr lang="en-US" sz="1800" dirty="0">
                        <a:solidFill>
                          <a:schemeClr val="tx1"/>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8%</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3"/>
                  </a:ext>
                </a:extLst>
              </a:tr>
              <a:tr h="370840">
                <a:tc>
                  <a:txBody>
                    <a:bodyPr/>
                    <a:lstStyle/>
                    <a:p>
                      <a:pPr marL="0" marR="0">
                        <a:lnSpc>
                          <a:spcPct val="115000"/>
                        </a:lnSpc>
                        <a:spcBef>
                          <a:spcPts val="0"/>
                        </a:spcBef>
                        <a:spcAft>
                          <a:spcPts val="0"/>
                        </a:spcAft>
                      </a:pPr>
                      <a:r>
                        <a:rPr lang="en-US" sz="1800">
                          <a:latin typeface="Calibri"/>
                          <a:ea typeface="Calibri"/>
                          <a:cs typeface="Arial"/>
                        </a:rPr>
                        <a:t>5-10 years</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37%</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57%</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6%</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4"/>
                  </a:ext>
                </a:extLst>
              </a:tr>
              <a:tr h="370840">
                <a:tc>
                  <a:txBody>
                    <a:bodyPr/>
                    <a:lstStyle/>
                    <a:p>
                      <a:pPr marL="0" marR="0">
                        <a:lnSpc>
                          <a:spcPct val="115000"/>
                        </a:lnSpc>
                        <a:spcBef>
                          <a:spcPts val="0"/>
                        </a:spcBef>
                        <a:spcAft>
                          <a:spcPts val="0"/>
                        </a:spcAft>
                      </a:pPr>
                      <a:r>
                        <a:rPr lang="en-US" sz="1800">
                          <a:latin typeface="Calibri"/>
                          <a:ea typeface="Calibri"/>
                          <a:cs typeface="Arial"/>
                        </a:rPr>
                        <a:t>10-15 years</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42%</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52%</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6%</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5"/>
                  </a:ext>
                </a:extLst>
              </a:tr>
              <a:tr h="370840">
                <a:tc>
                  <a:txBody>
                    <a:bodyPr/>
                    <a:lstStyle/>
                    <a:p>
                      <a:pPr marL="0" marR="0">
                        <a:lnSpc>
                          <a:spcPct val="115000"/>
                        </a:lnSpc>
                        <a:spcBef>
                          <a:spcPts val="0"/>
                        </a:spcBef>
                        <a:spcAft>
                          <a:spcPts val="0"/>
                        </a:spcAft>
                      </a:pPr>
                      <a:r>
                        <a:rPr lang="en-US" sz="1800">
                          <a:latin typeface="Calibri"/>
                          <a:ea typeface="Calibri"/>
                          <a:cs typeface="Arial"/>
                        </a:rPr>
                        <a:t>15-20 years</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42%</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53%</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5%</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6"/>
                  </a:ext>
                </a:extLst>
              </a:tr>
              <a:tr h="370840">
                <a:tc>
                  <a:txBody>
                    <a:bodyPr/>
                    <a:lstStyle/>
                    <a:p>
                      <a:pPr marL="0" marR="0">
                        <a:lnSpc>
                          <a:spcPct val="115000"/>
                        </a:lnSpc>
                        <a:spcBef>
                          <a:spcPts val="0"/>
                        </a:spcBef>
                        <a:spcAft>
                          <a:spcPts val="0"/>
                        </a:spcAft>
                      </a:pPr>
                      <a:r>
                        <a:rPr lang="en-US" sz="1800">
                          <a:latin typeface="Calibri"/>
                          <a:ea typeface="Calibri"/>
                          <a:cs typeface="Arial"/>
                        </a:rPr>
                        <a:t>20+ years</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44%</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50%</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6%</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7"/>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381000"/>
            <a:ext cx="8229600" cy="29718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a:ln>
                  <a:noFill/>
                </a:ln>
                <a:solidFill>
                  <a:schemeClr val="tx1"/>
                </a:solidFill>
                <a:effectLst/>
                <a:uLnTx/>
                <a:uFillTx/>
                <a:latin typeface="+mj-lt"/>
                <a:ea typeface="+mj-ea"/>
                <a:cs typeface="+mj-cs"/>
              </a:rPr>
              <a:t>“Before starting a “scene” it is essential that the submissive party give a clear, overt expression</a:t>
            </a:r>
            <a:br>
              <a:rPr kumimoji="0" lang="en-US" sz="3200" b="0" i="0" u="none" strike="noStrike" kern="1200" cap="none" spc="0" normalizeH="0" baseline="0" noProof="0">
                <a:ln>
                  <a:noFill/>
                </a:ln>
                <a:solidFill>
                  <a:schemeClr val="tx1"/>
                </a:solidFill>
                <a:effectLst/>
                <a:uLnTx/>
                <a:uFillTx/>
                <a:latin typeface="+mj-lt"/>
                <a:ea typeface="+mj-ea"/>
                <a:cs typeface="+mj-cs"/>
              </a:rPr>
            </a:br>
            <a:r>
              <a:rPr kumimoji="0" lang="en-US" sz="3200" b="0" i="0" u="none" strike="noStrike" kern="1200" cap="none" spc="0" normalizeH="0" baseline="0" noProof="0">
                <a:ln>
                  <a:noFill/>
                </a:ln>
                <a:solidFill>
                  <a:schemeClr val="tx1"/>
                </a:solidFill>
                <a:effectLst/>
                <a:uLnTx/>
                <a:uFillTx/>
                <a:latin typeface="+mj-lt"/>
                <a:ea typeface="+mj-ea"/>
                <a:cs typeface="+mj-cs"/>
              </a:rPr>
              <a:t> of informed consent.” </a:t>
            </a:r>
            <a:br>
              <a:rPr kumimoji="0" lang="en-US" sz="3200" b="0" i="0" u="none" strike="noStrike" kern="1200" cap="none" spc="0" normalizeH="0" baseline="0" noProof="0">
                <a:ln>
                  <a:noFill/>
                </a:ln>
                <a:solidFill>
                  <a:schemeClr val="tx1"/>
                </a:solidFill>
                <a:effectLst/>
                <a:uLnTx/>
                <a:uFillTx/>
                <a:latin typeface="+mj-lt"/>
                <a:ea typeface="+mj-ea"/>
                <a:cs typeface="+mj-cs"/>
              </a:rPr>
            </a:br>
            <a:br>
              <a:rPr kumimoji="0" lang="en-US" sz="3200" b="0" i="0" u="none" strike="noStrike" kern="1200" cap="none" spc="0" normalizeH="0" baseline="0" noProof="0">
                <a:ln>
                  <a:noFill/>
                </a:ln>
                <a:solidFill>
                  <a:schemeClr val="tx1"/>
                </a:solidFill>
                <a:effectLst/>
                <a:uLnTx/>
                <a:uFillTx/>
                <a:latin typeface="+mj-lt"/>
                <a:ea typeface="+mj-ea"/>
                <a:cs typeface="+mj-cs"/>
              </a:rPr>
            </a:br>
            <a:r>
              <a:rPr kumimoji="0" lang="en-US" sz="2800" b="0" i="0" u="none" strike="noStrike" kern="1200" cap="none" spc="0" normalizeH="0" baseline="0" noProof="0">
                <a:ln>
                  <a:noFill/>
                </a:ln>
                <a:solidFill>
                  <a:schemeClr val="tx1"/>
                </a:solidFill>
                <a:effectLst/>
                <a:uLnTx/>
                <a:uFillTx/>
                <a:latin typeface="+mj-lt"/>
                <a:ea typeface="+mj-ea"/>
                <a:cs typeface="+mj-cs"/>
              </a:rPr>
              <a:t>Out of 4,098 respondents:</a:t>
            </a:r>
            <a:endParaRPr kumimoji="0" lang="en-US" sz="28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Table 2"/>
          <p:cNvGraphicFramePr>
            <a:graphicFrameLocks noGrp="1"/>
          </p:cNvGraphicFramePr>
          <p:nvPr/>
        </p:nvGraphicFramePr>
        <p:xfrm>
          <a:off x="1524000" y="3352800"/>
          <a:ext cx="6096000" cy="1371604"/>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7202">
                <a:tc>
                  <a:txBody>
                    <a:bodyPr/>
                    <a:lstStyle/>
                    <a:p>
                      <a:pPr marL="0" marR="0">
                        <a:lnSpc>
                          <a:spcPct val="115000"/>
                        </a:lnSpc>
                        <a:spcBef>
                          <a:spcPts val="0"/>
                        </a:spcBef>
                        <a:spcAft>
                          <a:spcPts val="0"/>
                        </a:spcAft>
                      </a:pPr>
                      <a:r>
                        <a:rPr lang="en-US" sz="1800" b="0" dirty="0">
                          <a:latin typeface="Calibri"/>
                          <a:ea typeface="Calibri"/>
                          <a:cs typeface="Arial"/>
                        </a:rPr>
                        <a:t>Agree</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3,473</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chemeClr val="tx1"/>
                          </a:solidFill>
                          <a:latin typeface="Calibri"/>
                          <a:ea typeface="Calibri"/>
                          <a:cs typeface="Arial"/>
                        </a:rPr>
                        <a:t> 85%</a:t>
                      </a:r>
                      <a:endParaRPr lang="en-US" sz="1800" b="0" dirty="0">
                        <a:solidFill>
                          <a:schemeClr val="tx1"/>
                        </a:solidFill>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57201">
                <a:tc>
                  <a:txBody>
                    <a:bodyPr/>
                    <a:lstStyle/>
                    <a:p>
                      <a:pPr marL="0" marR="0">
                        <a:lnSpc>
                          <a:spcPct val="115000"/>
                        </a:lnSpc>
                        <a:spcBef>
                          <a:spcPts val="0"/>
                        </a:spcBef>
                        <a:spcAft>
                          <a:spcPts val="0"/>
                        </a:spcAft>
                      </a:pPr>
                      <a:r>
                        <a:rPr lang="en-US" sz="1800">
                          <a:latin typeface="Calibri"/>
                          <a:ea typeface="Calibri"/>
                          <a:cs typeface="Arial"/>
                        </a:rPr>
                        <a:t>Disagree</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364</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solidFill>
                            <a:srgbClr val="FF0000"/>
                          </a:solidFill>
                          <a:latin typeface="Calibri"/>
                          <a:ea typeface="Calibri"/>
                          <a:cs typeface="Arial"/>
                        </a:rPr>
                        <a:t>   9%</a:t>
                      </a:r>
                      <a:endParaRPr lang="en-US" sz="1800" dirty="0">
                        <a:solidFill>
                          <a:srgbClr val="FF0000"/>
                        </a:solidFill>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57201">
                <a:tc>
                  <a:txBody>
                    <a:bodyPr/>
                    <a:lstStyle/>
                    <a:p>
                      <a:pPr marL="0" marR="0">
                        <a:lnSpc>
                          <a:spcPct val="115000"/>
                        </a:lnSpc>
                        <a:spcBef>
                          <a:spcPts val="0"/>
                        </a:spcBef>
                        <a:spcAft>
                          <a:spcPts val="0"/>
                        </a:spcAft>
                      </a:pPr>
                      <a:r>
                        <a:rPr lang="en-US" sz="1800">
                          <a:latin typeface="Calibri"/>
                          <a:ea typeface="Calibri"/>
                          <a:cs typeface="Arial"/>
                        </a:rPr>
                        <a:t>No Opinion</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a:latin typeface="Calibri"/>
                          <a:ea typeface="Calibri"/>
                          <a:cs typeface="Arial"/>
                        </a:rPr>
                        <a:t>   252</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6%</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381000"/>
            <a:ext cx="8229600" cy="29718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a:ln>
                  <a:noFill/>
                </a:ln>
                <a:solidFill>
                  <a:schemeClr val="tx1"/>
                </a:solidFill>
                <a:effectLst/>
                <a:uLnTx/>
                <a:uFillTx/>
                <a:latin typeface="+mj-lt"/>
                <a:ea typeface="+mj-ea"/>
                <a:cs typeface="+mj-cs"/>
              </a:rPr>
              <a:t>“If a person is impaired by drugs or alcohol, informed consent cannot be given.” </a:t>
            </a:r>
            <a:br>
              <a:rPr kumimoji="0" lang="en-US" sz="3200" b="0" i="0" u="none" strike="noStrike" kern="1200" cap="none" spc="0" normalizeH="0" baseline="0" noProof="0">
                <a:ln>
                  <a:noFill/>
                </a:ln>
                <a:solidFill>
                  <a:schemeClr val="tx1"/>
                </a:solidFill>
                <a:effectLst/>
                <a:uLnTx/>
                <a:uFillTx/>
                <a:latin typeface="+mj-lt"/>
                <a:ea typeface="+mj-ea"/>
                <a:cs typeface="+mj-cs"/>
              </a:rPr>
            </a:br>
            <a:br>
              <a:rPr kumimoji="0" lang="en-US" sz="3200" b="0" i="0" u="none" strike="noStrike" kern="1200" cap="none" spc="0" normalizeH="0" baseline="0" noProof="0">
                <a:ln>
                  <a:noFill/>
                </a:ln>
                <a:solidFill>
                  <a:schemeClr val="tx1"/>
                </a:solidFill>
                <a:effectLst/>
                <a:uLnTx/>
                <a:uFillTx/>
                <a:latin typeface="+mj-lt"/>
                <a:ea typeface="+mj-ea"/>
                <a:cs typeface="+mj-cs"/>
              </a:rPr>
            </a:br>
            <a:r>
              <a:rPr kumimoji="0" lang="en-US" sz="2800" b="0" i="0" u="none" strike="noStrike" kern="1200" cap="none" spc="0" normalizeH="0" baseline="0" noProof="0">
                <a:ln>
                  <a:noFill/>
                </a:ln>
                <a:solidFill>
                  <a:schemeClr val="tx1"/>
                </a:solidFill>
                <a:effectLst/>
                <a:uLnTx/>
                <a:uFillTx/>
                <a:latin typeface="+mj-lt"/>
                <a:ea typeface="+mj-ea"/>
                <a:cs typeface="+mj-cs"/>
              </a:rPr>
              <a:t>Out of 4,098 respondents:</a:t>
            </a:r>
            <a:endParaRPr kumimoji="0" lang="en-US" sz="28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Table 2"/>
          <p:cNvGraphicFramePr>
            <a:graphicFrameLocks noGrp="1"/>
          </p:cNvGraphicFramePr>
          <p:nvPr/>
        </p:nvGraphicFramePr>
        <p:xfrm>
          <a:off x="1524000" y="3352800"/>
          <a:ext cx="6096000" cy="1371604"/>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7202">
                <a:tc>
                  <a:txBody>
                    <a:bodyPr/>
                    <a:lstStyle/>
                    <a:p>
                      <a:pPr marL="0" marR="0">
                        <a:lnSpc>
                          <a:spcPct val="115000"/>
                        </a:lnSpc>
                        <a:spcBef>
                          <a:spcPts val="0"/>
                        </a:spcBef>
                        <a:spcAft>
                          <a:spcPts val="0"/>
                        </a:spcAft>
                      </a:pPr>
                      <a:r>
                        <a:rPr lang="en-US" sz="1800" b="0">
                          <a:latin typeface="Calibri"/>
                          <a:ea typeface="Calibri"/>
                          <a:cs typeface="Arial"/>
                        </a:rPr>
                        <a:t>Agree</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3,438</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a:t>
                      </a:r>
                      <a:r>
                        <a:rPr lang="en-US" sz="1800" b="0" dirty="0">
                          <a:solidFill>
                            <a:schemeClr val="tx1"/>
                          </a:solidFill>
                          <a:latin typeface="Calibri"/>
                          <a:ea typeface="Calibri"/>
                          <a:cs typeface="Arial"/>
                        </a:rPr>
                        <a:t>84%</a:t>
                      </a:r>
                      <a:endParaRPr lang="en-US" sz="1800" b="0" dirty="0">
                        <a:solidFill>
                          <a:schemeClr val="tx1"/>
                        </a:solidFill>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57201">
                <a:tc>
                  <a:txBody>
                    <a:bodyPr/>
                    <a:lstStyle/>
                    <a:p>
                      <a:pPr marL="0" marR="0">
                        <a:lnSpc>
                          <a:spcPct val="115000"/>
                        </a:lnSpc>
                        <a:spcBef>
                          <a:spcPts val="0"/>
                        </a:spcBef>
                        <a:spcAft>
                          <a:spcPts val="0"/>
                        </a:spcAft>
                      </a:pPr>
                      <a:r>
                        <a:rPr lang="en-US" sz="1800" b="0">
                          <a:latin typeface="Calibri"/>
                          <a:ea typeface="Calibri"/>
                          <a:cs typeface="Arial"/>
                        </a:rPr>
                        <a:t>Disagree</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419</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a:t>
                      </a:r>
                      <a:r>
                        <a:rPr lang="en-US" sz="1800" b="0" dirty="0">
                          <a:solidFill>
                            <a:srgbClr val="FF0000"/>
                          </a:solidFill>
                          <a:latin typeface="Calibri"/>
                          <a:ea typeface="Calibri"/>
                          <a:cs typeface="Arial"/>
                        </a:rPr>
                        <a:t>10%</a:t>
                      </a:r>
                      <a:endParaRPr lang="en-US" sz="1800" b="0" dirty="0">
                        <a:solidFill>
                          <a:srgbClr val="FF0000"/>
                        </a:solidFill>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57201">
                <a:tc>
                  <a:txBody>
                    <a:bodyPr/>
                    <a:lstStyle/>
                    <a:p>
                      <a:pPr marL="0" marR="0">
                        <a:lnSpc>
                          <a:spcPct val="115000"/>
                        </a:lnSpc>
                        <a:spcBef>
                          <a:spcPts val="0"/>
                        </a:spcBef>
                        <a:spcAft>
                          <a:spcPts val="0"/>
                        </a:spcAft>
                      </a:pPr>
                      <a:r>
                        <a:rPr lang="en-US" sz="1800" b="0">
                          <a:latin typeface="Calibri"/>
                          <a:ea typeface="Calibri"/>
                          <a:cs typeface="Arial"/>
                        </a:rPr>
                        <a:t>No Opinion</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241</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6%</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Problem Areas with Consent</a:t>
            </a:r>
            <a:br>
              <a:rPr lang="en-US" b="1" dirty="0"/>
            </a:br>
            <a:r>
              <a:rPr lang="en-US" b="1" dirty="0"/>
              <a:t>in a Kink Context</a:t>
            </a:r>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381000"/>
            <a:ext cx="8229600" cy="29718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a:ln>
                  <a:noFill/>
                </a:ln>
                <a:solidFill>
                  <a:schemeClr val="tx1"/>
                </a:solidFill>
                <a:effectLst/>
                <a:uLnTx/>
                <a:uFillTx/>
                <a:latin typeface="+mj-lt"/>
                <a:ea typeface="+mj-ea"/>
                <a:cs typeface="+mj-cs"/>
              </a:rPr>
              <a:t> “In any BDSM scene, it is essential to have a “safe word” or other signal that requires that the scene be terminated.” </a:t>
            </a:r>
            <a:br>
              <a:rPr kumimoji="0" lang="en-US" sz="3200" b="0" i="0" u="none" strike="noStrike" kern="1200" cap="none" spc="0" normalizeH="0" baseline="0" noProof="0">
                <a:ln>
                  <a:noFill/>
                </a:ln>
                <a:solidFill>
                  <a:schemeClr val="tx1"/>
                </a:solidFill>
                <a:effectLst/>
                <a:uLnTx/>
                <a:uFillTx/>
                <a:latin typeface="+mj-lt"/>
                <a:ea typeface="+mj-ea"/>
                <a:cs typeface="+mj-cs"/>
              </a:rPr>
            </a:br>
            <a:br>
              <a:rPr kumimoji="0" lang="en-US" sz="3200" b="0" i="0" u="none" strike="noStrike" kern="1200" cap="none" spc="0" normalizeH="0" baseline="0" noProof="0">
                <a:ln>
                  <a:noFill/>
                </a:ln>
                <a:solidFill>
                  <a:schemeClr val="tx1"/>
                </a:solidFill>
                <a:effectLst/>
                <a:uLnTx/>
                <a:uFillTx/>
                <a:latin typeface="+mj-lt"/>
                <a:ea typeface="+mj-ea"/>
                <a:cs typeface="+mj-cs"/>
              </a:rPr>
            </a:br>
            <a:r>
              <a:rPr kumimoji="0" lang="en-US" sz="2800" b="0" i="0" u="none" strike="noStrike" kern="1200" cap="none" spc="0" normalizeH="0" baseline="0" noProof="0">
                <a:ln>
                  <a:noFill/>
                </a:ln>
                <a:solidFill>
                  <a:schemeClr val="tx1"/>
                </a:solidFill>
                <a:effectLst/>
                <a:uLnTx/>
                <a:uFillTx/>
                <a:latin typeface="+mj-lt"/>
                <a:ea typeface="+mj-ea"/>
                <a:cs typeface="+mj-cs"/>
              </a:rPr>
              <a:t>Out of 4,098 respondents:</a:t>
            </a:r>
            <a:endParaRPr kumimoji="0" lang="en-US" sz="28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Table 2"/>
          <p:cNvGraphicFramePr>
            <a:graphicFrameLocks noGrp="1"/>
          </p:cNvGraphicFramePr>
          <p:nvPr/>
        </p:nvGraphicFramePr>
        <p:xfrm>
          <a:off x="1524000" y="3352800"/>
          <a:ext cx="6096000" cy="1371604"/>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7202">
                <a:tc>
                  <a:txBody>
                    <a:bodyPr/>
                    <a:lstStyle/>
                    <a:p>
                      <a:pPr marL="0" marR="0">
                        <a:lnSpc>
                          <a:spcPct val="115000"/>
                        </a:lnSpc>
                        <a:spcBef>
                          <a:spcPts val="0"/>
                        </a:spcBef>
                        <a:spcAft>
                          <a:spcPts val="0"/>
                        </a:spcAft>
                      </a:pPr>
                      <a:r>
                        <a:rPr lang="en-US" sz="1800" b="0">
                          <a:latin typeface="Calibri"/>
                          <a:ea typeface="Calibri"/>
                          <a:cs typeface="Arial"/>
                        </a:rPr>
                        <a:t>Agree</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3,423</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chemeClr val="tx1"/>
                          </a:solidFill>
                          <a:latin typeface="Calibri"/>
                          <a:ea typeface="Calibri"/>
                          <a:cs typeface="Arial"/>
                        </a:rPr>
                        <a:t> 84%</a:t>
                      </a:r>
                      <a:endParaRPr lang="en-US" sz="1800" b="0" dirty="0">
                        <a:solidFill>
                          <a:schemeClr val="tx1"/>
                        </a:solidFill>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57201">
                <a:tc>
                  <a:txBody>
                    <a:bodyPr/>
                    <a:lstStyle/>
                    <a:p>
                      <a:pPr marL="0" marR="0">
                        <a:lnSpc>
                          <a:spcPct val="115000"/>
                        </a:lnSpc>
                        <a:spcBef>
                          <a:spcPts val="0"/>
                        </a:spcBef>
                        <a:spcAft>
                          <a:spcPts val="0"/>
                        </a:spcAft>
                      </a:pPr>
                      <a:r>
                        <a:rPr lang="en-US" sz="1800" b="0">
                          <a:latin typeface="Calibri"/>
                          <a:ea typeface="Calibri"/>
                          <a:cs typeface="Arial"/>
                        </a:rPr>
                        <a:t>Disagree</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499</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a:t>
                      </a:r>
                      <a:r>
                        <a:rPr lang="en-US" sz="1800" b="0" dirty="0">
                          <a:solidFill>
                            <a:srgbClr val="FF0000"/>
                          </a:solidFill>
                          <a:latin typeface="Calibri"/>
                          <a:ea typeface="Calibri"/>
                          <a:cs typeface="Arial"/>
                        </a:rPr>
                        <a:t>12%</a:t>
                      </a:r>
                      <a:endParaRPr lang="en-US" sz="1800" b="0" dirty="0">
                        <a:solidFill>
                          <a:srgbClr val="FF0000"/>
                        </a:solidFill>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57201">
                <a:tc>
                  <a:txBody>
                    <a:bodyPr/>
                    <a:lstStyle/>
                    <a:p>
                      <a:pPr marL="0" marR="0">
                        <a:lnSpc>
                          <a:spcPct val="115000"/>
                        </a:lnSpc>
                        <a:spcBef>
                          <a:spcPts val="0"/>
                        </a:spcBef>
                        <a:spcAft>
                          <a:spcPts val="0"/>
                        </a:spcAft>
                      </a:pPr>
                      <a:r>
                        <a:rPr lang="en-US" sz="1800" b="0">
                          <a:latin typeface="Calibri"/>
                          <a:ea typeface="Calibri"/>
                          <a:cs typeface="Arial"/>
                        </a:rPr>
                        <a:t>No Opinion</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178</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4%</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62000"/>
            <a:ext cx="8229600" cy="22098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a:ln>
                  <a:noFill/>
                </a:ln>
                <a:solidFill>
                  <a:schemeClr val="tx1"/>
                </a:solidFill>
                <a:effectLst/>
                <a:uLnTx/>
                <a:uFillTx/>
                <a:latin typeface="+mj-lt"/>
                <a:ea typeface="+mj-ea"/>
                <a:cs typeface="+mj-cs"/>
              </a:rPr>
              <a:t>“Assuming they are of legal age and sound mind, a person should be able to give their consent for someone to do the following things to them:  No Use of </a:t>
            </a:r>
            <a:r>
              <a:rPr kumimoji="0" lang="en-US" sz="3200" b="0" i="0" u="none" strike="noStrike" kern="1200" cap="none" spc="0" normalizeH="0" baseline="0" noProof="0" dirty="0" err="1">
                <a:ln>
                  <a:noFill/>
                </a:ln>
                <a:solidFill>
                  <a:schemeClr val="tx1"/>
                </a:solidFill>
                <a:effectLst/>
                <a:uLnTx/>
                <a:uFillTx/>
                <a:latin typeface="+mj-lt"/>
                <a:ea typeface="+mj-ea"/>
                <a:cs typeface="+mj-cs"/>
              </a:rPr>
              <a:t>Safewords</a:t>
            </a:r>
            <a:r>
              <a:rPr kumimoji="0" lang="en-US" sz="3200" b="0" i="0" u="none" strike="noStrike" kern="1200" cap="none" spc="0" normalizeH="0" baseline="0" noProof="0" dirty="0">
                <a:ln>
                  <a:noFill/>
                </a:ln>
                <a:solidFill>
                  <a:schemeClr val="tx1"/>
                </a:solidFill>
                <a:effectLst/>
                <a:uLnTx/>
                <a:uFillTx/>
                <a:latin typeface="+mj-lt"/>
                <a:ea typeface="+mj-ea"/>
                <a:cs typeface="+mj-cs"/>
              </a:rPr>
              <a:t> or signs.” </a:t>
            </a:r>
            <a:br>
              <a:rPr kumimoji="0" lang="en-US" sz="3200" b="0" i="0" u="none" strike="noStrike" kern="1200" cap="none" spc="0" normalizeH="0" baseline="0" noProof="0" dirty="0">
                <a:ln>
                  <a:noFill/>
                </a:ln>
                <a:solidFill>
                  <a:schemeClr val="tx1"/>
                </a:solidFill>
                <a:effectLst/>
                <a:uLnTx/>
                <a:uFillTx/>
                <a:latin typeface="+mj-lt"/>
                <a:ea typeface="+mj-ea"/>
                <a:cs typeface="+mj-cs"/>
              </a:rPr>
            </a:br>
            <a:br>
              <a:rPr kumimoji="0" lang="en-US" sz="3200" b="0" i="0" u="none" strike="noStrike" kern="1200" cap="none" spc="0" normalizeH="0" baseline="0" noProof="0" dirty="0">
                <a:ln>
                  <a:noFill/>
                </a:ln>
                <a:solidFill>
                  <a:schemeClr val="tx1"/>
                </a:solidFill>
                <a:effectLst/>
                <a:uLnTx/>
                <a:uFillTx/>
                <a:latin typeface="+mj-lt"/>
                <a:ea typeface="+mj-ea"/>
                <a:cs typeface="+mj-cs"/>
              </a:rPr>
            </a:br>
            <a:r>
              <a:rPr kumimoji="0" lang="en-US" sz="2800" b="0" i="0" u="none" strike="noStrike" kern="1200" cap="none" spc="0" normalizeH="0" baseline="0" noProof="0" dirty="0">
                <a:ln>
                  <a:noFill/>
                </a:ln>
                <a:solidFill>
                  <a:schemeClr val="tx1"/>
                </a:solidFill>
                <a:effectLst/>
                <a:uLnTx/>
                <a:uFillTx/>
                <a:latin typeface="+mj-lt"/>
                <a:ea typeface="+mj-ea"/>
                <a:cs typeface="+mj-cs"/>
              </a:rPr>
              <a:t>Out of 4,025 respondents:</a:t>
            </a:r>
          </a:p>
        </p:txBody>
      </p:sp>
      <p:graphicFrame>
        <p:nvGraphicFramePr>
          <p:cNvPr id="3" name="Table 2"/>
          <p:cNvGraphicFramePr>
            <a:graphicFrameLocks noGrp="1"/>
          </p:cNvGraphicFramePr>
          <p:nvPr/>
        </p:nvGraphicFramePr>
        <p:xfrm>
          <a:off x="1600200" y="3810000"/>
          <a:ext cx="6096000" cy="1290922"/>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30308">
                <a:tc>
                  <a:txBody>
                    <a:bodyPr/>
                    <a:lstStyle/>
                    <a:p>
                      <a:pPr marL="0" marR="0">
                        <a:lnSpc>
                          <a:spcPct val="115000"/>
                        </a:lnSpc>
                        <a:spcBef>
                          <a:spcPts val="0"/>
                        </a:spcBef>
                        <a:spcAft>
                          <a:spcPts val="0"/>
                        </a:spcAft>
                      </a:pPr>
                      <a:r>
                        <a:rPr lang="en-US" sz="1800" b="0" dirty="0">
                          <a:latin typeface="Calibri"/>
                          <a:ea typeface="Calibri"/>
                          <a:cs typeface="Arial"/>
                        </a:rPr>
                        <a:t>Agree</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1,933</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rgbClr val="FF0000"/>
                          </a:solidFill>
                          <a:latin typeface="Calibri"/>
                          <a:ea typeface="Calibri"/>
                          <a:cs typeface="Arial"/>
                        </a:rPr>
                        <a:t> 48%</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30307">
                <a:tc>
                  <a:txBody>
                    <a:bodyPr/>
                    <a:lstStyle/>
                    <a:p>
                      <a:pPr marL="0" marR="0">
                        <a:lnSpc>
                          <a:spcPct val="115000"/>
                        </a:lnSpc>
                        <a:spcBef>
                          <a:spcPts val="0"/>
                        </a:spcBef>
                        <a:spcAft>
                          <a:spcPts val="0"/>
                        </a:spcAft>
                      </a:pPr>
                      <a:r>
                        <a:rPr lang="en-US" sz="1800" b="0">
                          <a:latin typeface="Calibri"/>
                          <a:ea typeface="Calibri"/>
                          <a:cs typeface="Arial"/>
                        </a:rPr>
                        <a:t>Disagree</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1,751</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rgbClr val="FF0000"/>
                          </a:solidFill>
                          <a:latin typeface="Calibri"/>
                          <a:ea typeface="Calibri"/>
                          <a:cs typeface="Arial"/>
                        </a:rPr>
                        <a:t> 44%</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30307">
                <a:tc>
                  <a:txBody>
                    <a:bodyPr/>
                    <a:lstStyle/>
                    <a:p>
                      <a:pPr marL="0" marR="0">
                        <a:lnSpc>
                          <a:spcPct val="115000"/>
                        </a:lnSpc>
                        <a:spcBef>
                          <a:spcPts val="0"/>
                        </a:spcBef>
                        <a:spcAft>
                          <a:spcPts val="0"/>
                        </a:spcAft>
                      </a:pPr>
                      <a:r>
                        <a:rPr lang="en-US" sz="1800" b="0">
                          <a:latin typeface="Calibri"/>
                          <a:ea typeface="Calibri"/>
                          <a:cs typeface="Arial"/>
                        </a:rPr>
                        <a:t>No Opinion</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341</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9%</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381000"/>
            <a:ext cx="8229600" cy="29718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a:ln>
                  <a:noFill/>
                </a:ln>
                <a:solidFill>
                  <a:schemeClr val="tx1"/>
                </a:solidFill>
                <a:effectLst/>
                <a:uLnTx/>
                <a:uFillTx/>
                <a:latin typeface="+mj-lt"/>
                <a:ea typeface="+mj-ea"/>
                <a:cs typeface="+mj-cs"/>
              </a:rPr>
              <a:t> “Consent obtained after a renegotiation in the middle of a scene may be invalid because the bottom's judgment may be impaired due to the release of endorphins and adrenaline.” </a:t>
            </a:r>
            <a:br>
              <a:rPr kumimoji="0" lang="en-US" sz="3200" b="0" i="0" u="none" strike="noStrike" kern="1200" cap="none" spc="0" normalizeH="0" baseline="0" noProof="0">
                <a:ln>
                  <a:noFill/>
                </a:ln>
                <a:solidFill>
                  <a:schemeClr val="tx1"/>
                </a:solidFill>
                <a:effectLst/>
                <a:uLnTx/>
                <a:uFillTx/>
                <a:latin typeface="+mj-lt"/>
                <a:ea typeface="+mj-ea"/>
                <a:cs typeface="+mj-cs"/>
              </a:rPr>
            </a:br>
            <a:br>
              <a:rPr kumimoji="0" lang="en-US" sz="3200" b="0" i="0" u="none" strike="noStrike" kern="1200" cap="none" spc="0" normalizeH="0" baseline="0" noProof="0">
                <a:ln>
                  <a:noFill/>
                </a:ln>
                <a:solidFill>
                  <a:schemeClr val="tx1"/>
                </a:solidFill>
                <a:effectLst/>
                <a:uLnTx/>
                <a:uFillTx/>
                <a:latin typeface="+mj-lt"/>
                <a:ea typeface="+mj-ea"/>
                <a:cs typeface="+mj-cs"/>
              </a:rPr>
            </a:br>
            <a:r>
              <a:rPr kumimoji="0" lang="en-US" sz="2800" b="0" i="0" u="none" strike="noStrike" kern="1200" cap="none" spc="0" normalizeH="0" baseline="0" noProof="0">
                <a:ln>
                  <a:noFill/>
                </a:ln>
                <a:solidFill>
                  <a:schemeClr val="tx1"/>
                </a:solidFill>
                <a:effectLst/>
                <a:uLnTx/>
                <a:uFillTx/>
                <a:latin typeface="+mj-lt"/>
                <a:ea typeface="+mj-ea"/>
                <a:cs typeface="+mj-cs"/>
              </a:rPr>
              <a:t>Out of 4,092 respondents:</a:t>
            </a:r>
            <a:endParaRPr kumimoji="0" lang="en-US" sz="28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Table 2"/>
          <p:cNvGraphicFramePr>
            <a:graphicFrameLocks noGrp="1"/>
          </p:cNvGraphicFramePr>
          <p:nvPr/>
        </p:nvGraphicFramePr>
        <p:xfrm>
          <a:off x="1524000" y="3352800"/>
          <a:ext cx="6096000" cy="1371604"/>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7202">
                <a:tc>
                  <a:txBody>
                    <a:bodyPr/>
                    <a:lstStyle/>
                    <a:p>
                      <a:pPr marL="0" marR="0">
                        <a:lnSpc>
                          <a:spcPct val="115000"/>
                        </a:lnSpc>
                        <a:spcBef>
                          <a:spcPts val="0"/>
                        </a:spcBef>
                        <a:spcAft>
                          <a:spcPts val="0"/>
                        </a:spcAft>
                      </a:pPr>
                      <a:r>
                        <a:rPr lang="en-US" sz="1800" b="0" dirty="0">
                          <a:latin typeface="Calibri"/>
                          <a:ea typeface="Calibri"/>
                          <a:cs typeface="Arial"/>
                        </a:rPr>
                        <a:t>Agree</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2,964</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rgbClr val="FF0000"/>
                          </a:solidFill>
                          <a:latin typeface="Calibri"/>
                          <a:ea typeface="Calibri"/>
                          <a:cs typeface="Arial"/>
                        </a:rPr>
                        <a:t>72%</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57201">
                <a:tc>
                  <a:txBody>
                    <a:bodyPr/>
                    <a:lstStyle/>
                    <a:p>
                      <a:pPr marL="0" marR="0">
                        <a:lnSpc>
                          <a:spcPct val="115000"/>
                        </a:lnSpc>
                        <a:spcBef>
                          <a:spcPts val="0"/>
                        </a:spcBef>
                        <a:spcAft>
                          <a:spcPts val="0"/>
                        </a:spcAft>
                      </a:pPr>
                      <a:r>
                        <a:rPr lang="en-US" sz="1800" b="0">
                          <a:latin typeface="Calibri"/>
                          <a:ea typeface="Calibri"/>
                          <a:cs typeface="Arial"/>
                        </a:rPr>
                        <a:t>Disagree</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768</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19%</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57201">
                <a:tc>
                  <a:txBody>
                    <a:bodyPr/>
                    <a:lstStyle/>
                    <a:p>
                      <a:pPr marL="0" marR="0">
                        <a:lnSpc>
                          <a:spcPct val="115000"/>
                        </a:lnSpc>
                        <a:spcBef>
                          <a:spcPts val="0"/>
                        </a:spcBef>
                        <a:spcAft>
                          <a:spcPts val="0"/>
                        </a:spcAft>
                      </a:pPr>
                      <a:r>
                        <a:rPr lang="en-US" sz="1800" b="0">
                          <a:latin typeface="Calibri"/>
                          <a:ea typeface="Calibri"/>
                          <a:cs typeface="Arial"/>
                        </a:rPr>
                        <a:t>No Opinion</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360</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9%</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1143000"/>
            <a:ext cx="6781800" cy="2616101"/>
          </a:xfrm>
          <a:prstGeom prst="rect">
            <a:avLst/>
          </a:prstGeom>
        </p:spPr>
        <p:txBody>
          <a:bodyPr wrap="square">
            <a:spAutoFit/>
          </a:bodyPr>
          <a:lstStyle/>
          <a:p>
            <a:pPr algn="ctr">
              <a:buNone/>
            </a:pPr>
            <a:r>
              <a:rPr lang="en-US" sz="3200" dirty="0"/>
              <a:t>The data analyst was Chelsea Heaven. </a:t>
            </a:r>
          </a:p>
          <a:p>
            <a:pPr algn="ctr">
              <a:buNone/>
            </a:pPr>
            <a:endParaRPr lang="en-US" sz="3200" dirty="0"/>
          </a:p>
          <a:p>
            <a:pPr algn="ctr">
              <a:buNone/>
            </a:pPr>
            <a:r>
              <a:rPr lang="en-US" sz="3200" dirty="0"/>
              <a:t>The report was written by </a:t>
            </a:r>
          </a:p>
          <a:p>
            <a:pPr algn="ctr">
              <a:buNone/>
            </a:pPr>
            <a:r>
              <a:rPr lang="en-US" sz="3200" dirty="0"/>
              <a:t>Susan Wright and Judy Guerin.</a:t>
            </a:r>
          </a:p>
          <a:p>
            <a:pPr>
              <a:buNone/>
            </a:pPr>
            <a:endParaRPr lang="en-US" dirty="0"/>
          </a:p>
          <a:p>
            <a:pPr>
              <a:buNone/>
            </a:pP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381000"/>
            <a:ext cx="8229600" cy="29718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a:ln>
                  <a:noFill/>
                </a:ln>
                <a:solidFill>
                  <a:schemeClr val="tx1"/>
                </a:solidFill>
                <a:effectLst/>
                <a:uLnTx/>
                <a:uFillTx/>
                <a:latin typeface="+mj-lt"/>
                <a:ea typeface="+mj-ea"/>
                <a:cs typeface="+mj-cs"/>
              </a:rPr>
              <a:t>“Explicit consent should be obtained during a scene when changing the level of activity. For example when moving from flogging </a:t>
            </a:r>
            <a:br>
              <a:rPr kumimoji="0" lang="en-US" sz="3200" b="0" i="0" u="none" strike="noStrike" kern="1200" cap="none" spc="0" normalizeH="0" baseline="0" noProof="0">
                <a:ln>
                  <a:noFill/>
                </a:ln>
                <a:solidFill>
                  <a:schemeClr val="tx1"/>
                </a:solidFill>
                <a:effectLst/>
                <a:uLnTx/>
                <a:uFillTx/>
                <a:latin typeface="+mj-lt"/>
                <a:ea typeface="+mj-ea"/>
                <a:cs typeface="+mj-cs"/>
              </a:rPr>
            </a:br>
            <a:r>
              <a:rPr kumimoji="0" lang="en-US" sz="3200" b="0" i="0" u="none" strike="noStrike" kern="1200" cap="none" spc="0" normalizeH="0" baseline="0" noProof="0">
                <a:ln>
                  <a:noFill/>
                </a:ln>
                <a:solidFill>
                  <a:schemeClr val="tx1"/>
                </a:solidFill>
                <a:effectLst/>
                <a:uLnTx/>
                <a:uFillTx/>
                <a:latin typeface="+mj-lt"/>
                <a:ea typeface="+mj-ea"/>
                <a:cs typeface="+mj-cs"/>
              </a:rPr>
              <a:t>to genital contact.” </a:t>
            </a:r>
            <a:br>
              <a:rPr kumimoji="0" lang="en-US" sz="3200" b="0" i="0" u="none" strike="noStrike" kern="1200" cap="none" spc="0" normalizeH="0" baseline="0" noProof="0">
                <a:ln>
                  <a:noFill/>
                </a:ln>
                <a:solidFill>
                  <a:schemeClr val="tx1"/>
                </a:solidFill>
                <a:effectLst/>
                <a:uLnTx/>
                <a:uFillTx/>
                <a:latin typeface="+mj-lt"/>
                <a:ea typeface="+mj-ea"/>
                <a:cs typeface="+mj-cs"/>
              </a:rPr>
            </a:br>
            <a:br>
              <a:rPr kumimoji="0" lang="en-US" sz="3200" b="0" i="0" u="none" strike="noStrike" kern="1200" cap="none" spc="0" normalizeH="0" baseline="0" noProof="0">
                <a:ln>
                  <a:noFill/>
                </a:ln>
                <a:solidFill>
                  <a:schemeClr val="tx1"/>
                </a:solidFill>
                <a:effectLst/>
                <a:uLnTx/>
                <a:uFillTx/>
                <a:latin typeface="+mj-lt"/>
                <a:ea typeface="+mj-ea"/>
                <a:cs typeface="+mj-cs"/>
              </a:rPr>
            </a:br>
            <a:r>
              <a:rPr kumimoji="0" lang="en-US" sz="2800" b="0" i="0" u="none" strike="noStrike" kern="1200" cap="none" spc="0" normalizeH="0" baseline="0" noProof="0">
                <a:ln>
                  <a:noFill/>
                </a:ln>
                <a:solidFill>
                  <a:schemeClr val="tx1"/>
                </a:solidFill>
                <a:effectLst/>
                <a:uLnTx/>
                <a:uFillTx/>
                <a:latin typeface="+mj-lt"/>
                <a:ea typeface="+mj-ea"/>
                <a:cs typeface="+mj-cs"/>
              </a:rPr>
              <a:t>Out of 4,087 respondents:</a:t>
            </a:r>
            <a:endParaRPr kumimoji="0" lang="en-US" sz="28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Table 2"/>
          <p:cNvGraphicFramePr>
            <a:graphicFrameLocks noGrp="1"/>
          </p:cNvGraphicFramePr>
          <p:nvPr/>
        </p:nvGraphicFramePr>
        <p:xfrm>
          <a:off x="1524000" y="3352800"/>
          <a:ext cx="6096000" cy="1371604"/>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7202">
                <a:tc>
                  <a:txBody>
                    <a:bodyPr/>
                    <a:lstStyle/>
                    <a:p>
                      <a:pPr marL="0" marR="0">
                        <a:lnSpc>
                          <a:spcPct val="115000"/>
                        </a:lnSpc>
                        <a:spcBef>
                          <a:spcPts val="0"/>
                        </a:spcBef>
                        <a:spcAft>
                          <a:spcPts val="0"/>
                        </a:spcAft>
                      </a:pPr>
                      <a:r>
                        <a:rPr lang="en-US" sz="1800" b="0" dirty="0">
                          <a:latin typeface="Calibri"/>
                          <a:ea typeface="Calibri"/>
                          <a:cs typeface="Arial"/>
                        </a:rPr>
                        <a:t>Agree</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2,676</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rgbClr val="FF0000"/>
                          </a:solidFill>
                          <a:latin typeface="Calibri"/>
                          <a:ea typeface="Calibri"/>
                          <a:cs typeface="Arial"/>
                        </a:rPr>
                        <a:t>65%</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57201">
                <a:tc>
                  <a:txBody>
                    <a:bodyPr/>
                    <a:lstStyle/>
                    <a:p>
                      <a:pPr marL="0" marR="0">
                        <a:lnSpc>
                          <a:spcPct val="115000"/>
                        </a:lnSpc>
                        <a:spcBef>
                          <a:spcPts val="0"/>
                        </a:spcBef>
                        <a:spcAft>
                          <a:spcPts val="0"/>
                        </a:spcAft>
                      </a:pPr>
                      <a:r>
                        <a:rPr lang="en-US" sz="1800" b="0">
                          <a:latin typeface="Calibri"/>
                          <a:ea typeface="Calibri"/>
                          <a:cs typeface="Arial"/>
                        </a:rPr>
                        <a:t>Disagree</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1,053</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26%</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57201">
                <a:tc>
                  <a:txBody>
                    <a:bodyPr/>
                    <a:lstStyle/>
                    <a:p>
                      <a:pPr marL="0" marR="0">
                        <a:lnSpc>
                          <a:spcPct val="115000"/>
                        </a:lnSpc>
                        <a:spcBef>
                          <a:spcPts val="0"/>
                        </a:spcBef>
                        <a:spcAft>
                          <a:spcPts val="0"/>
                        </a:spcAft>
                      </a:pPr>
                      <a:r>
                        <a:rPr lang="en-US" sz="1800" b="0">
                          <a:latin typeface="Calibri"/>
                          <a:ea typeface="Calibri"/>
                          <a:cs typeface="Arial"/>
                        </a:rPr>
                        <a:t>No Opinion</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358</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9%</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381000"/>
            <a:ext cx="8229600" cy="29718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a:ln>
                  <a:noFill/>
                </a:ln>
                <a:solidFill>
                  <a:schemeClr val="tx1"/>
                </a:solidFill>
                <a:effectLst/>
                <a:uLnTx/>
                <a:uFillTx/>
                <a:latin typeface="+mj-lt"/>
                <a:ea typeface="+mj-ea"/>
                <a:cs typeface="+mj-cs"/>
              </a:rPr>
              <a:t>“There is a certain level of physical injury that, even if consent was given, should be prosecuted as BDSM based assault.” </a:t>
            </a:r>
            <a:br>
              <a:rPr kumimoji="0" lang="en-US" sz="3200" b="0" i="0" u="none" strike="noStrike" kern="1200" cap="none" spc="0" normalizeH="0" baseline="0" noProof="0">
                <a:ln>
                  <a:noFill/>
                </a:ln>
                <a:solidFill>
                  <a:schemeClr val="tx1"/>
                </a:solidFill>
                <a:effectLst/>
                <a:uLnTx/>
                <a:uFillTx/>
                <a:latin typeface="+mj-lt"/>
                <a:ea typeface="+mj-ea"/>
                <a:cs typeface="+mj-cs"/>
              </a:rPr>
            </a:br>
            <a:br>
              <a:rPr kumimoji="0" lang="en-US" sz="3200" b="0" i="0" u="none" strike="noStrike" kern="1200" cap="none" spc="0" normalizeH="0" baseline="0" noProof="0">
                <a:ln>
                  <a:noFill/>
                </a:ln>
                <a:solidFill>
                  <a:schemeClr val="tx1"/>
                </a:solidFill>
                <a:effectLst/>
                <a:uLnTx/>
                <a:uFillTx/>
                <a:latin typeface="+mj-lt"/>
                <a:ea typeface="+mj-ea"/>
                <a:cs typeface="+mj-cs"/>
              </a:rPr>
            </a:br>
            <a:r>
              <a:rPr kumimoji="0" lang="en-US" sz="2800" b="0" i="0" u="none" strike="noStrike" kern="1200" cap="none" spc="0" normalizeH="0" baseline="0" noProof="0">
                <a:ln>
                  <a:noFill/>
                </a:ln>
                <a:solidFill>
                  <a:schemeClr val="tx1"/>
                </a:solidFill>
                <a:effectLst/>
                <a:uLnTx/>
                <a:uFillTx/>
                <a:latin typeface="+mj-lt"/>
                <a:ea typeface="+mj-ea"/>
                <a:cs typeface="+mj-cs"/>
              </a:rPr>
              <a:t>Out of 4,083 respondents:</a:t>
            </a:r>
            <a:endParaRPr kumimoji="0" lang="en-US" sz="28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Table 2"/>
          <p:cNvGraphicFramePr>
            <a:graphicFrameLocks noGrp="1"/>
          </p:cNvGraphicFramePr>
          <p:nvPr/>
        </p:nvGraphicFramePr>
        <p:xfrm>
          <a:off x="1524000" y="3352800"/>
          <a:ext cx="6096000" cy="1371604"/>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7202">
                <a:tc>
                  <a:txBody>
                    <a:bodyPr/>
                    <a:lstStyle/>
                    <a:p>
                      <a:pPr marL="0" marR="0">
                        <a:lnSpc>
                          <a:spcPct val="115000"/>
                        </a:lnSpc>
                        <a:spcBef>
                          <a:spcPts val="0"/>
                        </a:spcBef>
                        <a:spcAft>
                          <a:spcPts val="0"/>
                        </a:spcAft>
                      </a:pPr>
                      <a:r>
                        <a:rPr lang="en-US" sz="1800" b="0">
                          <a:latin typeface="Calibri"/>
                          <a:ea typeface="Calibri"/>
                          <a:cs typeface="Arial"/>
                        </a:rPr>
                        <a:t>Agree</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1,458</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rgbClr val="FF0000"/>
                          </a:solidFill>
                          <a:latin typeface="Calibri"/>
                          <a:ea typeface="Calibri"/>
                          <a:cs typeface="Arial"/>
                        </a:rPr>
                        <a:t> 36%</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57201">
                <a:tc>
                  <a:txBody>
                    <a:bodyPr/>
                    <a:lstStyle/>
                    <a:p>
                      <a:pPr marL="0" marR="0">
                        <a:lnSpc>
                          <a:spcPct val="115000"/>
                        </a:lnSpc>
                        <a:spcBef>
                          <a:spcPts val="0"/>
                        </a:spcBef>
                        <a:spcAft>
                          <a:spcPts val="0"/>
                        </a:spcAft>
                      </a:pPr>
                      <a:r>
                        <a:rPr lang="en-US" sz="1800" b="0">
                          <a:latin typeface="Calibri"/>
                          <a:ea typeface="Calibri"/>
                          <a:cs typeface="Arial"/>
                        </a:rPr>
                        <a:t>Disagree</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1,914</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rgbClr val="FF0000"/>
                          </a:solidFill>
                          <a:latin typeface="Calibri"/>
                          <a:ea typeface="Calibri"/>
                          <a:cs typeface="Arial"/>
                        </a:rPr>
                        <a:t> 47%</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57201">
                <a:tc>
                  <a:txBody>
                    <a:bodyPr/>
                    <a:lstStyle/>
                    <a:p>
                      <a:pPr marL="0" marR="0">
                        <a:lnSpc>
                          <a:spcPct val="115000"/>
                        </a:lnSpc>
                        <a:spcBef>
                          <a:spcPts val="0"/>
                        </a:spcBef>
                        <a:spcAft>
                          <a:spcPts val="0"/>
                        </a:spcAft>
                      </a:pPr>
                      <a:r>
                        <a:rPr lang="en-US" sz="1800" b="0">
                          <a:latin typeface="Calibri"/>
                          <a:ea typeface="Calibri"/>
                          <a:cs typeface="Arial"/>
                        </a:rPr>
                        <a:t>No Opinion</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711</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17%</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2209800"/>
            <a:ext cx="7772400" cy="9144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a:ln>
                  <a:noFill/>
                </a:ln>
                <a:solidFill>
                  <a:schemeClr val="tx1"/>
                </a:solidFill>
                <a:effectLst/>
                <a:uLnTx/>
                <a:uFillTx/>
                <a:latin typeface="+mj-lt"/>
                <a:ea typeface="+mj-ea"/>
                <a:cs typeface="+mj-cs"/>
              </a:rPr>
              <a:t>Perceptions of BDSM</a:t>
            </a:r>
            <a:br>
              <a:rPr kumimoji="0" lang="en-US" sz="3200" b="0" i="0" u="none" strike="noStrike" kern="1200" cap="none" spc="0" normalizeH="0" baseline="0" noProof="0">
                <a:ln>
                  <a:noFill/>
                </a:ln>
                <a:solidFill>
                  <a:schemeClr val="tx1"/>
                </a:solidFill>
                <a:effectLst/>
                <a:uLnTx/>
                <a:uFillTx/>
                <a:latin typeface="+mj-lt"/>
                <a:ea typeface="+mj-ea"/>
                <a:cs typeface="+mj-cs"/>
              </a:rPr>
            </a:br>
            <a:endParaRPr kumimoji="0" lang="en-US" sz="28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381000"/>
            <a:ext cx="8229600" cy="29718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a:ln>
                  <a:noFill/>
                </a:ln>
                <a:solidFill>
                  <a:schemeClr val="tx1"/>
                </a:solidFill>
                <a:effectLst/>
                <a:uLnTx/>
                <a:uFillTx/>
                <a:latin typeface="+mj-lt"/>
                <a:ea typeface="+mj-ea"/>
                <a:cs typeface="+mj-cs"/>
              </a:rPr>
              <a:t>“Do you think it is important to educate the general public about the difference between safe, sane and consensual BDSM and abuse?” </a:t>
            </a:r>
            <a:br>
              <a:rPr kumimoji="0" lang="en-US" sz="3200" b="0" i="0" u="none" strike="noStrike" kern="1200" cap="none" spc="0" normalizeH="0" baseline="0" noProof="0">
                <a:ln>
                  <a:noFill/>
                </a:ln>
                <a:solidFill>
                  <a:schemeClr val="tx1"/>
                </a:solidFill>
                <a:effectLst/>
                <a:uLnTx/>
                <a:uFillTx/>
                <a:latin typeface="+mj-lt"/>
                <a:ea typeface="+mj-ea"/>
                <a:cs typeface="+mj-cs"/>
              </a:rPr>
            </a:br>
            <a:br>
              <a:rPr kumimoji="0" lang="en-US" sz="3200" b="0" i="0" u="none" strike="noStrike" kern="1200" cap="none" spc="0" normalizeH="0" baseline="0" noProof="0">
                <a:ln>
                  <a:noFill/>
                </a:ln>
                <a:solidFill>
                  <a:schemeClr val="tx1"/>
                </a:solidFill>
                <a:effectLst/>
                <a:uLnTx/>
                <a:uFillTx/>
                <a:latin typeface="+mj-lt"/>
                <a:ea typeface="+mj-ea"/>
                <a:cs typeface="+mj-cs"/>
              </a:rPr>
            </a:br>
            <a:r>
              <a:rPr kumimoji="0" lang="en-US" sz="2800" b="0" i="0" u="none" strike="noStrike" kern="1200" cap="none" spc="0" normalizeH="0" baseline="0" noProof="0">
                <a:ln>
                  <a:noFill/>
                </a:ln>
                <a:solidFill>
                  <a:schemeClr val="tx1"/>
                </a:solidFill>
                <a:effectLst/>
                <a:uLnTx/>
                <a:uFillTx/>
                <a:latin typeface="+mj-lt"/>
                <a:ea typeface="+mj-ea"/>
                <a:cs typeface="+mj-cs"/>
              </a:rPr>
              <a:t>Out of 3,980  respondents:</a:t>
            </a:r>
            <a:endParaRPr kumimoji="0" lang="en-US" sz="28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Table 2"/>
          <p:cNvGraphicFramePr>
            <a:graphicFrameLocks noGrp="1"/>
          </p:cNvGraphicFramePr>
          <p:nvPr/>
        </p:nvGraphicFramePr>
        <p:xfrm>
          <a:off x="1371600" y="3505200"/>
          <a:ext cx="6096000" cy="741680"/>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pPr marL="0" marR="0">
                        <a:lnSpc>
                          <a:spcPct val="115000"/>
                        </a:lnSpc>
                        <a:spcBef>
                          <a:spcPts val="0"/>
                        </a:spcBef>
                        <a:spcAft>
                          <a:spcPts val="0"/>
                        </a:spcAft>
                      </a:pPr>
                      <a:r>
                        <a:rPr lang="en-US" sz="1800" b="0" dirty="0">
                          <a:latin typeface="Calibri"/>
                          <a:ea typeface="Calibri"/>
                          <a:cs typeface="Arial"/>
                        </a:rPr>
                        <a:t>No</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203</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5%</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70840">
                <a:tc>
                  <a:txBody>
                    <a:bodyPr/>
                    <a:lstStyle/>
                    <a:p>
                      <a:pPr marL="0" marR="0">
                        <a:lnSpc>
                          <a:spcPct val="115000"/>
                        </a:lnSpc>
                        <a:spcBef>
                          <a:spcPts val="0"/>
                        </a:spcBef>
                        <a:spcAft>
                          <a:spcPts val="0"/>
                        </a:spcAft>
                      </a:pPr>
                      <a:r>
                        <a:rPr lang="en-US" sz="1800" b="0">
                          <a:latin typeface="Calibri"/>
                          <a:ea typeface="Calibri"/>
                          <a:cs typeface="Arial"/>
                        </a:rPr>
                        <a:t>Yes</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3777</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a:t>
                      </a:r>
                      <a:r>
                        <a:rPr lang="en-US" sz="1800" b="0" dirty="0">
                          <a:solidFill>
                            <a:srgbClr val="FF0000"/>
                          </a:solidFill>
                          <a:latin typeface="Calibri"/>
                          <a:ea typeface="Calibri"/>
                          <a:cs typeface="Arial"/>
                        </a:rPr>
                        <a:t>95%</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914401"/>
            <a:ext cx="7696200" cy="2062103"/>
          </a:xfrm>
          <a:prstGeom prst="rect">
            <a:avLst/>
          </a:prstGeom>
        </p:spPr>
        <p:txBody>
          <a:bodyPr wrap="square">
            <a:spAutoFit/>
          </a:bodyPr>
          <a:lstStyle/>
          <a:p>
            <a:r>
              <a:rPr lang="en-US" sz="3200" dirty="0"/>
              <a:t>“Would you like to see the BDSM community accepted by mainstream society?” </a:t>
            </a:r>
          </a:p>
          <a:p>
            <a:endParaRPr lang="en-US" sz="3200" dirty="0"/>
          </a:p>
          <a:p>
            <a:pPr algn="ctr"/>
            <a:r>
              <a:rPr lang="en-US" sz="2800" dirty="0"/>
              <a:t>Out of 4,347 respondents:</a:t>
            </a:r>
          </a:p>
        </p:txBody>
      </p:sp>
      <p:graphicFrame>
        <p:nvGraphicFramePr>
          <p:cNvPr id="3" name="Table 2"/>
          <p:cNvGraphicFramePr>
            <a:graphicFrameLocks noGrp="1"/>
          </p:cNvGraphicFramePr>
          <p:nvPr/>
        </p:nvGraphicFramePr>
        <p:xfrm>
          <a:off x="1524000" y="3352800"/>
          <a:ext cx="6096000" cy="1112520"/>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pPr marL="0" marR="0">
                        <a:lnSpc>
                          <a:spcPct val="115000"/>
                        </a:lnSpc>
                        <a:spcBef>
                          <a:spcPts val="0"/>
                        </a:spcBef>
                        <a:spcAft>
                          <a:spcPts val="0"/>
                        </a:spcAft>
                      </a:pPr>
                      <a:r>
                        <a:rPr lang="en-US" sz="1800" b="0" dirty="0">
                          <a:latin typeface="Calibri"/>
                          <a:ea typeface="Calibri"/>
                          <a:cs typeface="Arial"/>
                        </a:rPr>
                        <a:t>No</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1188</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rgbClr val="FF0000"/>
                          </a:solidFill>
                          <a:latin typeface="Calibri"/>
                          <a:ea typeface="Calibri"/>
                          <a:cs typeface="Arial"/>
                        </a:rPr>
                        <a:t>  </a:t>
                      </a:r>
                      <a:r>
                        <a:rPr lang="en-US" sz="1800" b="0" dirty="0">
                          <a:solidFill>
                            <a:schemeClr val="tx1"/>
                          </a:solidFill>
                          <a:latin typeface="Calibri"/>
                          <a:ea typeface="Calibri"/>
                          <a:cs typeface="Arial"/>
                        </a:rPr>
                        <a:t>27%</a:t>
                      </a:r>
                      <a:endParaRPr lang="en-US" sz="1800" b="0" dirty="0">
                        <a:solidFill>
                          <a:schemeClr val="tx1"/>
                        </a:solidFill>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70840">
                <a:tc>
                  <a:txBody>
                    <a:bodyPr/>
                    <a:lstStyle/>
                    <a:p>
                      <a:pPr marL="0" marR="0">
                        <a:lnSpc>
                          <a:spcPct val="115000"/>
                        </a:lnSpc>
                        <a:spcBef>
                          <a:spcPts val="0"/>
                        </a:spcBef>
                        <a:spcAft>
                          <a:spcPts val="0"/>
                        </a:spcAft>
                      </a:pPr>
                      <a:r>
                        <a:rPr lang="en-US" sz="1800" b="0">
                          <a:latin typeface="Calibri"/>
                          <a:ea typeface="Calibri"/>
                          <a:cs typeface="Arial"/>
                        </a:rPr>
                        <a:t>Yes</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2225</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rgbClr val="FF0000"/>
                          </a:solidFill>
                          <a:latin typeface="Calibri"/>
                          <a:ea typeface="Calibri"/>
                          <a:cs typeface="Arial"/>
                        </a:rPr>
                        <a:t>  51%</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70840">
                <a:tc>
                  <a:txBody>
                    <a:bodyPr/>
                    <a:lstStyle/>
                    <a:p>
                      <a:pPr marL="0" marR="0">
                        <a:lnSpc>
                          <a:spcPct val="115000"/>
                        </a:lnSpc>
                        <a:spcBef>
                          <a:spcPts val="0"/>
                        </a:spcBef>
                        <a:spcAft>
                          <a:spcPts val="0"/>
                        </a:spcAft>
                      </a:pPr>
                      <a:r>
                        <a:rPr lang="en-US" sz="1800" b="0">
                          <a:latin typeface="Calibri"/>
                          <a:ea typeface="Calibri"/>
                          <a:cs typeface="Arial"/>
                        </a:rPr>
                        <a:t>No opinion</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934</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rgbClr val="FF0000"/>
                          </a:solidFill>
                          <a:latin typeface="Calibri"/>
                          <a:ea typeface="Calibri"/>
                          <a:cs typeface="Arial"/>
                        </a:rPr>
                        <a:t>  </a:t>
                      </a:r>
                      <a:r>
                        <a:rPr lang="en-US" sz="1800" b="0" dirty="0">
                          <a:solidFill>
                            <a:schemeClr val="tx1"/>
                          </a:solidFill>
                          <a:latin typeface="Calibri"/>
                          <a:ea typeface="Calibri"/>
                          <a:cs typeface="Arial"/>
                        </a:rPr>
                        <a:t>22%</a:t>
                      </a:r>
                      <a:endParaRPr lang="en-US" sz="1800" b="0" dirty="0">
                        <a:solidFill>
                          <a:schemeClr val="tx1"/>
                        </a:solidFill>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914401"/>
            <a:ext cx="7696200" cy="2492990"/>
          </a:xfrm>
          <a:prstGeom prst="rect">
            <a:avLst/>
          </a:prstGeom>
        </p:spPr>
        <p:txBody>
          <a:bodyPr wrap="square">
            <a:spAutoFit/>
          </a:bodyPr>
          <a:lstStyle/>
          <a:p>
            <a:r>
              <a:rPr lang="en-US" sz="3200" dirty="0"/>
              <a:t>“People who are not in the BDSM lifestyle generally feel that there is something wrong with people who participate in BDSM activities.” </a:t>
            </a:r>
          </a:p>
          <a:p>
            <a:pPr algn="ctr"/>
            <a:r>
              <a:rPr lang="en-US" sz="2800" dirty="0"/>
              <a:t>Out of 4,355 respondents:</a:t>
            </a:r>
          </a:p>
        </p:txBody>
      </p:sp>
      <p:graphicFrame>
        <p:nvGraphicFramePr>
          <p:cNvPr id="3" name="Table 2"/>
          <p:cNvGraphicFramePr>
            <a:graphicFrameLocks noGrp="1"/>
          </p:cNvGraphicFramePr>
          <p:nvPr/>
        </p:nvGraphicFramePr>
        <p:xfrm>
          <a:off x="1524000" y="3581400"/>
          <a:ext cx="6096000" cy="1112520"/>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pPr marL="0" marR="0">
                        <a:lnSpc>
                          <a:spcPct val="115000"/>
                        </a:lnSpc>
                        <a:spcBef>
                          <a:spcPts val="0"/>
                        </a:spcBef>
                        <a:spcAft>
                          <a:spcPts val="0"/>
                        </a:spcAft>
                      </a:pPr>
                      <a:r>
                        <a:rPr lang="en-US" sz="1800" b="0">
                          <a:latin typeface="Calibri"/>
                          <a:ea typeface="Calibri"/>
                          <a:cs typeface="Arial"/>
                        </a:rPr>
                        <a:t>Agree</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3673</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solidFill>
                            <a:srgbClr val="FF0000"/>
                          </a:solidFill>
                          <a:latin typeface="Calibri"/>
                          <a:ea typeface="Calibri"/>
                          <a:cs typeface="Arial"/>
                        </a:rPr>
                        <a:t> 84%</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70840">
                <a:tc>
                  <a:txBody>
                    <a:bodyPr/>
                    <a:lstStyle/>
                    <a:p>
                      <a:pPr marL="0" marR="0">
                        <a:lnSpc>
                          <a:spcPct val="115000"/>
                        </a:lnSpc>
                        <a:spcBef>
                          <a:spcPts val="0"/>
                        </a:spcBef>
                        <a:spcAft>
                          <a:spcPts val="0"/>
                        </a:spcAft>
                      </a:pPr>
                      <a:r>
                        <a:rPr lang="en-US" sz="1800" b="0">
                          <a:latin typeface="Calibri"/>
                          <a:ea typeface="Calibri"/>
                          <a:cs typeface="Arial"/>
                        </a:rPr>
                        <a:t>Disagree</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407</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9%</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70840">
                <a:tc>
                  <a:txBody>
                    <a:bodyPr/>
                    <a:lstStyle/>
                    <a:p>
                      <a:pPr marL="0" marR="0">
                        <a:lnSpc>
                          <a:spcPct val="115000"/>
                        </a:lnSpc>
                        <a:spcBef>
                          <a:spcPts val="0"/>
                        </a:spcBef>
                        <a:spcAft>
                          <a:spcPts val="0"/>
                        </a:spcAft>
                      </a:pPr>
                      <a:r>
                        <a:rPr lang="en-US" sz="1800" b="0">
                          <a:latin typeface="Calibri"/>
                          <a:ea typeface="Calibri"/>
                          <a:cs typeface="Arial"/>
                        </a:rPr>
                        <a:t>No Opinion</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275</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6%</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914401"/>
            <a:ext cx="7696200" cy="2492990"/>
          </a:xfrm>
          <a:prstGeom prst="rect">
            <a:avLst/>
          </a:prstGeom>
        </p:spPr>
        <p:txBody>
          <a:bodyPr wrap="square">
            <a:spAutoFit/>
          </a:bodyPr>
          <a:lstStyle/>
          <a:p>
            <a:r>
              <a:rPr lang="en-US" sz="3200" dirty="0"/>
              <a:t>“People who are not in the BDSM lifestyle are generally afraid of the images of BDSM they might see.” </a:t>
            </a:r>
          </a:p>
          <a:p>
            <a:endParaRPr lang="en-US" sz="3200" dirty="0"/>
          </a:p>
          <a:p>
            <a:pPr algn="ctr"/>
            <a:r>
              <a:rPr lang="en-US" sz="2800" dirty="0"/>
              <a:t>Out of 4,351 respondents:</a:t>
            </a:r>
          </a:p>
        </p:txBody>
      </p:sp>
      <p:graphicFrame>
        <p:nvGraphicFramePr>
          <p:cNvPr id="3" name="Table 2"/>
          <p:cNvGraphicFramePr>
            <a:graphicFrameLocks noGrp="1"/>
          </p:cNvGraphicFramePr>
          <p:nvPr/>
        </p:nvGraphicFramePr>
        <p:xfrm>
          <a:off x="1524000" y="3581400"/>
          <a:ext cx="6096000" cy="1112520"/>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pPr marL="0" marR="0">
                        <a:lnSpc>
                          <a:spcPct val="115000"/>
                        </a:lnSpc>
                        <a:spcBef>
                          <a:spcPts val="0"/>
                        </a:spcBef>
                        <a:spcAft>
                          <a:spcPts val="0"/>
                        </a:spcAft>
                      </a:pPr>
                      <a:r>
                        <a:rPr lang="en-US" sz="1800" b="0">
                          <a:latin typeface="Calibri"/>
                          <a:ea typeface="Calibri"/>
                          <a:cs typeface="Arial"/>
                        </a:rPr>
                        <a:t>Agree</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3377</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a:t>
                      </a:r>
                      <a:r>
                        <a:rPr lang="en-US" sz="1800" b="0" dirty="0">
                          <a:solidFill>
                            <a:srgbClr val="FF0000"/>
                          </a:solidFill>
                          <a:latin typeface="Calibri"/>
                          <a:ea typeface="Calibri"/>
                          <a:cs typeface="Arial"/>
                        </a:rPr>
                        <a:t>78%</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70840">
                <a:tc>
                  <a:txBody>
                    <a:bodyPr/>
                    <a:lstStyle/>
                    <a:p>
                      <a:pPr marL="0" marR="0">
                        <a:lnSpc>
                          <a:spcPct val="115000"/>
                        </a:lnSpc>
                        <a:spcBef>
                          <a:spcPts val="0"/>
                        </a:spcBef>
                        <a:spcAft>
                          <a:spcPts val="0"/>
                        </a:spcAft>
                      </a:pPr>
                      <a:r>
                        <a:rPr lang="en-US" sz="1800" b="0">
                          <a:latin typeface="Calibri"/>
                          <a:ea typeface="Calibri"/>
                          <a:cs typeface="Arial"/>
                        </a:rPr>
                        <a:t>Disagree</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570</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13%</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70840">
                <a:tc>
                  <a:txBody>
                    <a:bodyPr/>
                    <a:lstStyle/>
                    <a:p>
                      <a:pPr marL="0" marR="0">
                        <a:lnSpc>
                          <a:spcPct val="115000"/>
                        </a:lnSpc>
                        <a:spcBef>
                          <a:spcPts val="0"/>
                        </a:spcBef>
                        <a:spcAft>
                          <a:spcPts val="0"/>
                        </a:spcAft>
                      </a:pPr>
                      <a:r>
                        <a:rPr lang="en-US" sz="1800" b="0">
                          <a:latin typeface="Calibri"/>
                          <a:ea typeface="Calibri"/>
                          <a:cs typeface="Arial"/>
                        </a:rPr>
                        <a:t>No Opinion</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404</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9%</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914401"/>
            <a:ext cx="7696200" cy="2492990"/>
          </a:xfrm>
          <a:prstGeom prst="rect">
            <a:avLst/>
          </a:prstGeom>
        </p:spPr>
        <p:txBody>
          <a:bodyPr wrap="square">
            <a:spAutoFit/>
          </a:bodyPr>
          <a:lstStyle/>
          <a:p>
            <a:r>
              <a:rPr lang="en-US" sz="3200" dirty="0"/>
              <a:t>“People who are not in the BDSM lifestyle generally believe that BDSM activities are abusive.” </a:t>
            </a:r>
          </a:p>
          <a:p>
            <a:endParaRPr lang="en-US" sz="3200" dirty="0"/>
          </a:p>
          <a:p>
            <a:pPr algn="ctr"/>
            <a:r>
              <a:rPr lang="en-US" sz="2800" dirty="0"/>
              <a:t>Out of 4,345 respondents:</a:t>
            </a:r>
          </a:p>
        </p:txBody>
      </p:sp>
      <p:graphicFrame>
        <p:nvGraphicFramePr>
          <p:cNvPr id="3" name="Table 2"/>
          <p:cNvGraphicFramePr>
            <a:graphicFrameLocks noGrp="1"/>
          </p:cNvGraphicFramePr>
          <p:nvPr/>
        </p:nvGraphicFramePr>
        <p:xfrm>
          <a:off x="1524000" y="3581400"/>
          <a:ext cx="6096000" cy="1112520"/>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pPr marL="0" marR="0">
                        <a:lnSpc>
                          <a:spcPct val="115000"/>
                        </a:lnSpc>
                        <a:spcBef>
                          <a:spcPts val="0"/>
                        </a:spcBef>
                        <a:spcAft>
                          <a:spcPts val="0"/>
                        </a:spcAft>
                      </a:pPr>
                      <a:r>
                        <a:rPr lang="en-US" sz="1800" b="0" dirty="0">
                          <a:latin typeface="Calibri"/>
                          <a:ea typeface="Calibri"/>
                          <a:cs typeface="Arial"/>
                        </a:rPr>
                        <a:t>Agree</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3362</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a:t>
                      </a:r>
                      <a:r>
                        <a:rPr lang="en-US" sz="1800" b="0" dirty="0">
                          <a:solidFill>
                            <a:srgbClr val="FF0000"/>
                          </a:solidFill>
                          <a:latin typeface="Calibri"/>
                          <a:ea typeface="Calibri"/>
                          <a:cs typeface="Arial"/>
                        </a:rPr>
                        <a:t>77%</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70840">
                <a:tc>
                  <a:txBody>
                    <a:bodyPr/>
                    <a:lstStyle/>
                    <a:p>
                      <a:pPr marL="0" marR="0">
                        <a:lnSpc>
                          <a:spcPct val="115000"/>
                        </a:lnSpc>
                        <a:spcBef>
                          <a:spcPts val="0"/>
                        </a:spcBef>
                        <a:spcAft>
                          <a:spcPts val="0"/>
                        </a:spcAft>
                      </a:pPr>
                      <a:r>
                        <a:rPr lang="en-US" sz="1800" b="0">
                          <a:latin typeface="Calibri"/>
                          <a:ea typeface="Calibri"/>
                          <a:cs typeface="Arial"/>
                        </a:rPr>
                        <a:t>Disagree</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590</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14%</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70840">
                <a:tc>
                  <a:txBody>
                    <a:bodyPr/>
                    <a:lstStyle/>
                    <a:p>
                      <a:pPr marL="0" marR="0">
                        <a:lnSpc>
                          <a:spcPct val="115000"/>
                        </a:lnSpc>
                        <a:spcBef>
                          <a:spcPts val="0"/>
                        </a:spcBef>
                        <a:spcAft>
                          <a:spcPts val="0"/>
                        </a:spcAft>
                      </a:pPr>
                      <a:r>
                        <a:rPr lang="en-US" sz="1800" b="0">
                          <a:latin typeface="Calibri"/>
                          <a:ea typeface="Calibri"/>
                          <a:cs typeface="Arial"/>
                        </a:rPr>
                        <a:t>No Opinion</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393</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9%</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914401"/>
            <a:ext cx="7696200" cy="1077218"/>
          </a:xfrm>
          <a:prstGeom prst="rect">
            <a:avLst/>
          </a:prstGeom>
        </p:spPr>
        <p:txBody>
          <a:bodyPr wrap="square">
            <a:spAutoFit/>
          </a:bodyPr>
          <a:lstStyle/>
          <a:p>
            <a:r>
              <a:rPr lang="en-US" sz="3200" dirty="0"/>
              <a:t>“What service providers do you feel most need education about BDSM?” </a:t>
            </a:r>
          </a:p>
        </p:txBody>
      </p:sp>
      <p:graphicFrame>
        <p:nvGraphicFramePr>
          <p:cNvPr id="3" name="Table 2"/>
          <p:cNvGraphicFramePr>
            <a:graphicFrameLocks noGrp="1"/>
          </p:cNvGraphicFramePr>
          <p:nvPr/>
        </p:nvGraphicFramePr>
        <p:xfrm>
          <a:off x="1524000" y="1991619"/>
          <a:ext cx="6096000" cy="3072194"/>
        </p:xfrm>
        <a:graphic>
          <a:graphicData uri="http://schemas.openxmlformats.org/drawingml/2006/table">
            <a:tbl>
              <a:tblPr firstRow="1" bandRow="1">
                <a:tableStyleId>{69CF1AB2-1976-4502-BF36-3FF5EA218861}</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pPr marL="0" marR="0">
                        <a:lnSpc>
                          <a:spcPct val="115000"/>
                        </a:lnSpc>
                        <a:spcBef>
                          <a:spcPts val="0"/>
                        </a:spcBef>
                        <a:spcAft>
                          <a:spcPts val="0"/>
                        </a:spcAft>
                      </a:pPr>
                      <a:r>
                        <a:rPr lang="en-US" sz="1400" b="0" dirty="0">
                          <a:latin typeface="Calibri"/>
                          <a:ea typeface="Calibri"/>
                          <a:cs typeface="Arial"/>
                        </a:rPr>
                        <a:t>Law Enforcement</a:t>
                      </a:r>
                      <a:endParaRPr lang="en-US" sz="14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3916</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90%</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70840">
                <a:tc>
                  <a:txBody>
                    <a:bodyPr/>
                    <a:lstStyle/>
                    <a:p>
                      <a:pPr marL="0" marR="0">
                        <a:lnSpc>
                          <a:spcPct val="115000"/>
                        </a:lnSpc>
                        <a:spcBef>
                          <a:spcPts val="0"/>
                        </a:spcBef>
                        <a:spcAft>
                          <a:spcPts val="0"/>
                        </a:spcAft>
                      </a:pPr>
                      <a:r>
                        <a:rPr lang="en-US" sz="1400" b="0" dirty="0">
                          <a:latin typeface="Calibri"/>
                          <a:ea typeface="Calibri"/>
                          <a:cs typeface="Arial"/>
                        </a:rPr>
                        <a:t>Medical Professionals</a:t>
                      </a:r>
                      <a:endParaRPr lang="en-US" sz="14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3164</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81%</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70840">
                <a:tc>
                  <a:txBody>
                    <a:bodyPr/>
                    <a:lstStyle/>
                    <a:p>
                      <a:pPr marL="0" marR="0">
                        <a:lnSpc>
                          <a:spcPct val="115000"/>
                        </a:lnSpc>
                        <a:spcBef>
                          <a:spcPts val="0"/>
                        </a:spcBef>
                        <a:spcAft>
                          <a:spcPts val="0"/>
                        </a:spcAft>
                      </a:pPr>
                      <a:r>
                        <a:rPr lang="en-US" sz="1400" b="0" dirty="0">
                          <a:latin typeface="Calibri"/>
                          <a:ea typeface="Calibri"/>
                          <a:cs typeface="Arial"/>
                        </a:rPr>
                        <a:t>Mental Health Counselors</a:t>
                      </a:r>
                      <a:endParaRPr lang="en-US" sz="14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a:latin typeface="Calibri"/>
                          <a:ea typeface="Calibri"/>
                          <a:cs typeface="Arial"/>
                        </a:rPr>
                        <a:t>  3086</a:t>
                      </a:r>
                      <a:endParaRPr lang="en-US" sz="1800" b="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79%</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r h="370840">
                <a:tc>
                  <a:txBody>
                    <a:bodyPr/>
                    <a:lstStyle/>
                    <a:p>
                      <a:pPr marL="0" marR="0">
                        <a:lnSpc>
                          <a:spcPct val="115000"/>
                        </a:lnSpc>
                        <a:spcBef>
                          <a:spcPts val="0"/>
                        </a:spcBef>
                        <a:spcAft>
                          <a:spcPts val="0"/>
                        </a:spcAft>
                      </a:pPr>
                      <a:r>
                        <a:rPr lang="en-US" sz="1400" b="0" dirty="0">
                          <a:latin typeface="Calibri"/>
                          <a:ea typeface="Calibri"/>
                          <a:cs typeface="Arial"/>
                        </a:rPr>
                        <a:t>Prosecutors</a:t>
                      </a:r>
                      <a:endParaRPr lang="en-US" sz="14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2898</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74%</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3"/>
                  </a:ext>
                </a:extLst>
              </a:tr>
              <a:tr h="370840">
                <a:tc>
                  <a:txBody>
                    <a:bodyPr/>
                    <a:lstStyle/>
                    <a:p>
                      <a:pPr marL="0" marR="0">
                        <a:lnSpc>
                          <a:spcPct val="115000"/>
                        </a:lnSpc>
                        <a:spcBef>
                          <a:spcPts val="0"/>
                        </a:spcBef>
                        <a:spcAft>
                          <a:spcPts val="0"/>
                        </a:spcAft>
                      </a:pPr>
                      <a:r>
                        <a:rPr lang="en-US" sz="1400" b="0" dirty="0">
                          <a:latin typeface="Calibri"/>
                          <a:ea typeface="Calibri"/>
                          <a:cs typeface="Arial"/>
                        </a:rPr>
                        <a:t>Media</a:t>
                      </a:r>
                      <a:endParaRPr lang="en-US" sz="14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2868</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73%</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4"/>
                  </a:ext>
                </a:extLst>
              </a:tr>
              <a:tr h="370840">
                <a:tc>
                  <a:txBody>
                    <a:bodyPr/>
                    <a:lstStyle/>
                    <a:p>
                      <a:pPr marL="0" marR="0">
                        <a:lnSpc>
                          <a:spcPct val="115000"/>
                        </a:lnSpc>
                        <a:spcBef>
                          <a:spcPts val="0"/>
                        </a:spcBef>
                        <a:spcAft>
                          <a:spcPts val="0"/>
                        </a:spcAft>
                      </a:pPr>
                      <a:r>
                        <a:rPr lang="en-US" sz="1400" b="0" dirty="0">
                          <a:latin typeface="Calibri"/>
                          <a:ea typeface="Calibri"/>
                          <a:cs typeface="Arial"/>
                        </a:rPr>
                        <a:t>Judges</a:t>
                      </a:r>
                      <a:endParaRPr lang="en-US" sz="14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2856</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73%</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5"/>
                  </a:ext>
                </a:extLst>
              </a:tr>
              <a:tr h="370840">
                <a:tc>
                  <a:txBody>
                    <a:bodyPr/>
                    <a:lstStyle/>
                    <a:p>
                      <a:pPr marL="0" marR="0">
                        <a:lnSpc>
                          <a:spcPct val="115000"/>
                        </a:lnSpc>
                        <a:spcBef>
                          <a:spcPts val="0"/>
                        </a:spcBef>
                        <a:spcAft>
                          <a:spcPts val="0"/>
                        </a:spcAft>
                      </a:pPr>
                      <a:r>
                        <a:rPr lang="en-US" sz="1400" b="0" dirty="0">
                          <a:latin typeface="Calibri"/>
                          <a:ea typeface="Calibri"/>
                          <a:cs typeface="Arial"/>
                        </a:rPr>
                        <a:t>Social Service Providers</a:t>
                      </a:r>
                      <a:endParaRPr lang="en-US" sz="14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2847</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73%</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6"/>
                  </a:ext>
                </a:extLst>
              </a:tr>
              <a:tr h="370840">
                <a:tc>
                  <a:txBody>
                    <a:bodyPr/>
                    <a:lstStyle/>
                    <a:p>
                      <a:pPr marL="0" marR="0">
                        <a:lnSpc>
                          <a:spcPct val="115000"/>
                        </a:lnSpc>
                        <a:spcBef>
                          <a:spcPts val="0"/>
                        </a:spcBef>
                        <a:spcAft>
                          <a:spcPts val="0"/>
                        </a:spcAft>
                      </a:pPr>
                      <a:r>
                        <a:rPr lang="en-US" sz="1400" b="0" dirty="0">
                          <a:latin typeface="Calibri"/>
                          <a:ea typeface="Calibri"/>
                          <a:cs typeface="Arial"/>
                        </a:rPr>
                        <a:t>Domestic Violence Shelters</a:t>
                      </a:r>
                      <a:endParaRPr lang="en-US" sz="14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2840</a:t>
                      </a:r>
                      <a:endParaRPr lang="en-US" sz="18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0" dirty="0">
                          <a:latin typeface="Calibri"/>
                          <a:ea typeface="Calibri"/>
                          <a:cs typeface="Arial"/>
                        </a:rPr>
                        <a:t> 73%</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7"/>
                  </a:ext>
                </a:extLst>
              </a:tr>
            </a:tbl>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3200400" y="2362200"/>
            <a:ext cx="2667000" cy="1219200"/>
          </a:xfrm>
          <a:prstGeom prst="rect">
            <a:avLst/>
          </a:prstGeom>
          <a:noFill/>
          <a:ln w="9525">
            <a:noFill/>
            <a:miter lim="800000"/>
            <a:headEnd/>
            <a:tailEnd/>
          </a:ln>
        </p:spPr>
      </p:pic>
      <p:graphicFrame>
        <p:nvGraphicFramePr>
          <p:cNvPr id="1028" name="Object 4"/>
          <p:cNvGraphicFramePr>
            <a:graphicFrameLocks noChangeAspect="1"/>
          </p:cNvGraphicFramePr>
          <p:nvPr/>
        </p:nvGraphicFramePr>
        <p:xfrm>
          <a:off x="2819400" y="914400"/>
          <a:ext cx="3779837" cy="4470400"/>
        </p:xfrm>
        <a:graphic>
          <a:graphicData uri="http://schemas.openxmlformats.org/presentationml/2006/ole">
            <mc:AlternateContent xmlns:mc="http://schemas.openxmlformats.org/markup-compatibility/2006">
              <mc:Choice xmlns:v="urn:schemas-microsoft-com:vml" Requires="v">
                <p:oleObj spid="_x0000_s1031" name="Acrobat Document" r:id="rId4" imgW="5829233" imgH="7543775" progId="AcroExch.Document.11">
                  <p:embed/>
                </p:oleObj>
              </mc:Choice>
              <mc:Fallback>
                <p:oleObj name="Acrobat Document" r:id="rId4" imgW="5829233" imgH="7543775" progId="AcroExch.Document.11">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9400" y="914400"/>
                        <a:ext cx="3779837" cy="447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914400"/>
            <a:ext cx="8229600" cy="10668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mj-lt"/>
                <a:ea typeface="+mj-ea"/>
                <a:cs typeface="+mj-cs"/>
              </a:rPr>
              <a:t>Duration</a:t>
            </a:r>
          </a:p>
        </p:txBody>
      </p:sp>
      <p:sp>
        <p:nvSpPr>
          <p:cNvPr id="3" name="Content Placeholder 2"/>
          <p:cNvSpPr txBox="1">
            <a:spLocks/>
          </p:cNvSpPr>
          <p:nvPr/>
        </p:nvSpPr>
        <p:spPr>
          <a:xfrm>
            <a:off x="457200" y="1600200"/>
            <a:ext cx="8229600" cy="4525963"/>
          </a:xfrm>
          <a:prstGeom prst="rect">
            <a:avLst/>
          </a:prstGeom>
        </p:spPr>
        <p:txBody>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  </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Posted on Survey Monkey </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July 9th through October 22nd, 2012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838200"/>
            <a:ext cx="8229600" cy="1371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mj-lt"/>
                <a:ea typeface="+mj-ea"/>
                <a:cs typeface="+mj-cs"/>
              </a:rPr>
              <a:t>Click Through Rate</a:t>
            </a:r>
          </a:p>
        </p:txBody>
      </p:sp>
      <p:sp>
        <p:nvSpPr>
          <p:cNvPr id="3" name="Content Placeholder 2"/>
          <p:cNvSpPr txBox="1">
            <a:spLocks/>
          </p:cNvSpPr>
          <p:nvPr/>
        </p:nvSpPr>
        <p:spPr>
          <a:xfrm>
            <a:off x="685800" y="2286000"/>
            <a:ext cx="7924800" cy="38401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a total of 5,667 respondents with at least 3,932 (70.8%) responding to every question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1752600"/>
            <a:ext cx="6248400" cy="707886"/>
          </a:xfrm>
          <a:prstGeom prst="rect">
            <a:avLst/>
          </a:prstGeom>
        </p:spPr>
        <p:txBody>
          <a:bodyPr wrap="square">
            <a:spAutoFit/>
          </a:bodyPr>
          <a:lstStyle/>
          <a:p>
            <a:pPr algn="ctr">
              <a:buNone/>
            </a:pPr>
            <a:r>
              <a:rPr lang="en-US" sz="4000" b="1" dirty="0"/>
              <a:t>Demographics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533400"/>
            <a:ext cx="8458200" cy="1752600"/>
          </a:xfrm>
          <a:prstGeom prst="rect">
            <a:avLst/>
          </a:prstGeom>
        </p:spPr>
        <p:txBody>
          <a:bodyP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8500" b="0" i="0" u="none" strike="noStrike" kern="1200" cap="none" spc="0" normalizeH="0" baseline="0" noProof="0" dirty="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2800" b="0" i="0" u="none" strike="noStrike" kern="1200" cap="none" spc="0" normalizeH="0" baseline="0" noProof="0" dirty="0">
                <a:ln>
                  <a:noFill/>
                </a:ln>
                <a:solidFill>
                  <a:schemeClr val="tx1"/>
                </a:solidFill>
                <a:effectLst/>
                <a:uLnTx/>
                <a:uFillTx/>
                <a:latin typeface="+mj-lt"/>
                <a:ea typeface="+mj-ea"/>
                <a:cs typeface="+mj-cs"/>
              </a:rPr>
              <a:t>Compared to U.S. Age</a:t>
            </a:r>
            <a:r>
              <a:rPr kumimoji="0" lang="en-US" sz="12800" b="0" i="0" u="none" strike="noStrike" kern="1200" cap="none" spc="0" normalizeH="0" noProof="0" dirty="0">
                <a:ln>
                  <a:noFill/>
                </a:ln>
                <a:solidFill>
                  <a:schemeClr val="tx1"/>
                </a:solidFill>
                <a:effectLst/>
                <a:uLnTx/>
                <a:uFillTx/>
                <a:latin typeface="+mj-lt"/>
                <a:ea typeface="+mj-ea"/>
                <a:cs typeface="+mj-cs"/>
              </a:rPr>
              <a:t> Demographics</a:t>
            </a:r>
            <a:endParaRPr kumimoji="0" lang="en-US" sz="12800" b="0" i="0" u="none" strike="noStrike" kern="1200" cap="none" spc="0" normalizeH="0" baseline="0" noProof="0" dirty="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en-US" sz="12800" dirty="0">
              <a:latin typeface="+mj-lt"/>
              <a:ea typeface="+mj-ea"/>
              <a:cs typeface="+mj-cs"/>
            </a:endParaRPr>
          </a:p>
          <a:p>
            <a:pPr lvl="0" algn="ctr">
              <a:spcBef>
                <a:spcPct val="0"/>
              </a:spcBef>
              <a:defRPr/>
            </a:pPr>
            <a:r>
              <a:rPr lang="en-US" sz="9600" dirty="0"/>
              <a:t>Out of 4,852 respondents: </a:t>
            </a:r>
            <a:br>
              <a:rPr kumimoji="0" lang="en-US" sz="4400" b="0" i="0" u="none" strike="noStrike" kern="1200" cap="none" spc="0" normalizeH="0" baseline="0" noProof="0" dirty="0">
                <a:ln>
                  <a:noFill/>
                </a:ln>
                <a:solidFill>
                  <a:schemeClr val="tx1"/>
                </a:solidFill>
                <a:effectLst/>
                <a:uLnTx/>
                <a:uFillTx/>
                <a:latin typeface="+mj-lt"/>
                <a:ea typeface="+mj-ea"/>
                <a:cs typeface="+mj-cs"/>
              </a:rPr>
            </a:br>
            <a:br>
              <a:rPr kumimoji="0" lang="en-US" sz="4400" b="0" i="0" u="none" strike="noStrike" kern="1200" cap="none" spc="0" normalizeH="0" baseline="0" noProof="0" dirty="0">
                <a:ln>
                  <a:noFill/>
                </a:ln>
                <a:solidFill>
                  <a:schemeClr val="tx1"/>
                </a:solidFill>
                <a:effectLst/>
                <a:uLnTx/>
                <a:uFillTx/>
                <a:latin typeface="+mj-lt"/>
                <a:ea typeface="+mj-ea"/>
                <a:cs typeface="+mj-cs"/>
              </a:rPr>
            </a:br>
            <a:endParaRPr kumimoji="0" lang="en-US" sz="40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Content Placeholder 3"/>
          <p:cNvGraphicFramePr>
            <a:graphicFrameLocks/>
          </p:cNvGraphicFramePr>
          <p:nvPr/>
        </p:nvGraphicFramePr>
        <p:xfrm>
          <a:off x="1828800" y="2514600"/>
          <a:ext cx="5486400" cy="2285999"/>
        </p:xfrm>
        <a:graphic>
          <a:graphicData uri="http://schemas.openxmlformats.org/drawingml/2006/table">
            <a:tbl>
              <a:tblPr firstRow="1" bandRow="1">
                <a:tableStyleId>{69CF1AB2-1976-4502-BF36-3FF5EA218861}</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tblGrid>
              <a:tr h="381641">
                <a:tc>
                  <a:txBody>
                    <a:bodyPr/>
                    <a:lstStyle/>
                    <a:p>
                      <a:pPr marL="0" marR="0" algn="l">
                        <a:lnSpc>
                          <a:spcPct val="115000"/>
                        </a:lnSpc>
                        <a:spcBef>
                          <a:spcPts val="0"/>
                        </a:spcBef>
                        <a:spcAft>
                          <a:spcPts val="0"/>
                        </a:spcAft>
                      </a:pPr>
                      <a:r>
                        <a:rPr lang="en-US" sz="1800" b="0" dirty="0">
                          <a:latin typeface="Calibri"/>
                          <a:ea typeface="Calibri"/>
                          <a:cs typeface="Times New Roman"/>
                        </a:rPr>
                        <a:t>Age</a:t>
                      </a:r>
                    </a:p>
                  </a:txBody>
                  <a:tcPr marL="68580" marR="68580" marT="0" marB="0"/>
                </a:tc>
                <a:tc>
                  <a:txBody>
                    <a:bodyPr/>
                    <a:lstStyle/>
                    <a:p>
                      <a:pPr marL="0" marR="0" algn="l">
                        <a:lnSpc>
                          <a:spcPct val="115000"/>
                        </a:lnSpc>
                        <a:spcBef>
                          <a:spcPts val="0"/>
                        </a:spcBef>
                        <a:spcAft>
                          <a:spcPts val="0"/>
                        </a:spcAft>
                      </a:pPr>
                      <a:r>
                        <a:rPr lang="en-US" sz="1800" b="0" dirty="0">
                          <a:latin typeface="Calibri"/>
                          <a:ea typeface="Calibri"/>
                          <a:cs typeface="Times New Roman"/>
                        </a:rPr>
                        <a:t>2000 Census</a:t>
                      </a:r>
                    </a:p>
                  </a:txBody>
                  <a:tcPr marL="68580" marR="68580" marT="0" marB="0"/>
                </a:tc>
                <a:tc>
                  <a:txBody>
                    <a:bodyPr/>
                    <a:lstStyle/>
                    <a:p>
                      <a:pPr marL="0" marR="0" algn="l">
                        <a:lnSpc>
                          <a:spcPct val="115000"/>
                        </a:lnSpc>
                        <a:spcBef>
                          <a:spcPts val="0"/>
                        </a:spcBef>
                        <a:spcAft>
                          <a:spcPts val="0"/>
                        </a:spcAft>
                      </a:pPr>
                      <a:r>
                        <a:rPr lang="en-US" sz="1800" b="0" dirty="0">
                          <a:latin typeface="Calibri"/>
                          <a:ea typeface="Calibri"/>
                          <a:cs typeface="Times New Roman"/>
                        </a:rPr>
                        <a:t>Consent Survey</a:t>
                      </a:r>
                      <a:r>
                        <a:rPr lang="en-US" sz="1800" b="0" baseline="0" dirty="0">
                          <a:latin typeface="Calibri"/>
                          <a:ea typeface="Calibri"/>
                          <a:cs typeface="Times New Roman"/>
                        </a:rPr>
                        <a:t> </a:t>
                      </a:r>
                      <a:endParaRPr lang="en-US" sz="1800" b="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81641">
                <a:tc>
                  <a:txBody>
                    <a:bodyPr/>
                    <a:lstStyle/>
                    <a:p>
                      <a:pPr marL="0" marR="0" algn="ctr">
                        <a:lnSpc>
                          <a:spcPct val="115000"/>
                        </a:lnSpc>
                        <a:spcBef>
                          <a:spcPts val="0"/>
                        </a:spcBef>
                        <a:spcAft>
                          <a:spcPts val="0"/>
                        </a:spcAft>
                      </a:pPr>
                      <a:r>
                        <a:rPr lang="en-US" sz="1800" dirty="0"/>
                        <a:t>19-24</a:t>
                      </a:r>
                      <a:endParaRPr lang="en-US" sz="18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a:t> 12% </a:t>
                      </a:r>
                      <a:endParaRPr lang="en-US" sz="18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a:t>14%</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81641">
                <a:tc>
                  <a:txBody>
                    <a:bodyPr/>
                    <a:lstStyle/>
                    <a:p>
                      <a:pPr marL="0" marR="0" algn="ctr">
                        <a:lnSpc>
                          <a:spcPct val="115000"/>
                        </a:lnSpc>
                        <a:spcBef>
                          <a:spcPts val="0"/>
                        </a:spcBef>
                        <a:spcAft>
                          <a:spcPts val="0"/>
                        </a:spcAft>
                      </a:pPr>
                      <a:r>
                        <a:rPr lang="en-US" sz="1800" b="0"/>
                        <a:t>25-35</a:t>
                      </a:r>
                      <a:endParaRPr lang="en-US" sz="1800" b="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b="0" dirty="0">
                          <a:solidFill>
                            <a:schemeClr val="tx1"/>
                          </a:solidFill>
                          <a:latin typeface="Calibri"/>
                          <a:ea typeface="Calibri"/>
                          <a:cs typeface="Times New Roman"/>
                        </a:rPr>
                        <a:t>20%</a:t>
                      </a:r>
                    </a:p>
                  </a:txBody>
                  <a:tcPr marL="68580" marR="68580" marT="0" marB="0"/>
                </a:tc>
                <a:tc>
                  <a:txBody>
                    <a:bodyPr/>
                    <a:lstStyle/>
                    <a:p>
                      <a:pPr marL="0" marR="0" algn="ctr">
                        <a:lnSpc>
                          <a:spcPct val="115000"/>
                        </a:lnSpc>
                        <a:spcBef>
                          <a:spcPts val="0"/>
                        </a:spcBef>
                        <a:spcAft>
                          <a:spcPts val="0"/>
                        </a:spcAft>
                      </a:pPr>
                      <a:r>
                        <a:rPr lang="en-US" sz="1800" b="0" dirty="0">
                          <a:solidFill>
                            <a:srgbClr val="FF0000"/>
                          </a:solidFill>
                        </a:rPr>
                        <a:t>30%</a:t>
                      </a:r>
                      <a:endParaRPr lang="en-US" sz="1800" b="0" dirty="0">
                        <a:solidFill>
                          <a:srgbClr val="FF0000"/>
                        </a:solidFill>
                        <a:latin typeface="Calibri"/>
                        <a:ea typeface="Calibri"/>
                        <a:cs typeface="Times New Roman"/>
                      </a:endParaRPr>
                    </a:p>
                  </a:txBody>
                  <a:tcPr marL="68580" marR="68580" marT="0" marB="0"/>
                </a:tc>
                <a:extLst>
                  <a:ext uri="{0D108BD9-81ED-4DB2-BD59-A6C34878D82A}">
                    <a16:rowId xmlns:a16="http://schemas.microsoft.com/office/drawing/2014/main" val="10002"/>
                  </a:ext>
                </a:extLst>
              </a:tr>
              <a:tr h="381641">
                <a:tc>
                  <a:txBody>
                    <a:bodyPr/>
                    <a:lstStyle/>
                    <a:p>
                      <a:pPr marL="0" marR="0" algn="ctr">
                        <a:lnSpc>
                          <a:spcPct val="115000"/>
                        </a:lnSpc>
                        <a:spcBef>
                          <a:spcPts val="0"/>
                        </a:spcBef>
                        <a:spcAft>
                          <a:spcPts val="0"/>
                        </a:spcAft>
                      </a:pPr>
                      <a:r>
                        <a:rPr lang="en-US" sz="1800" b="0"/>
                        <a:t>36-50</a:t>
                      </a:r>
                      <a:endParaRPr lang="en-US" sz="1800" b="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b="0" dirty="0">
                          <a:solidFill>
                            <a:srgbClr val="FF0000"/>
                          </a:solidFill>
                          <a:latin typeface="Calibri"/>
                          <a:ea typeface="Calibri"/>
                          <a:cs typeface="Times New Roman"/>
                        </a:rPr>
                        <a:t>31%</a:t>
                      </a:r>
                    </a:p>
                  </a:txBody>
                  <a:tcPr marL="68580" marR="68580" marT="0" marB="0"/>
                </a:tc>
                <a:tc>
                  <a:txBody>
                    <a:bodyPr/>
                    <a:lstStyle/>
                    <a:p>
                      <a:pPr marL="0" marR="0" algn="ctr">
                        <a:lnSpc>
                          <a:spcPct val="115000"/>
                        </a:lnSpc>
                        <a:spcBef>
                          <a:spcPts val="0"/>
                        </a:spcBef>
                        <a:spcAft>
                          <a:spcPts val="0"/>
                        </a:spcAft>
                      </a:pPr>
                      <a:r>
                        <a:rPr lang="en-US" sz="1800" b="0" dirty="0">
                          <a:solidFill>
                            <a:srgbClr val="FF0000"/>
                          </a:solidFill>
                        </a:rPr>
                        <a:t>35%</a:t>
                      </a:r>
                      <a:endParaRPr lang="en-US" sz="1800" b="0" dirty="0">
                        <a:solidFill>
                          <a:srgbClr val="FF0000"/>
                        </a:solidFill>
                        <a:latin typeface="Calibri"/>
                        <a:ea typeface="Calibri"/>
                        <a:cs typeface="Times New Roman"/>
                      </a:endParaRPr>
                    </a:p>
                  </a:txBody>
                  <a:tcPr marL="68580" marR="68580" marT="0" marB="0"/>
                </a:tc>
                <a:extLst>
                  <a:ext uri="{0D108BD9-81ED-4DB2-BD59-A6C34878D82A}">
                    <a16:rowId xmlns:a16="http://schemas.microsoft.com/office/drawing/2014/main" val="10003"/>
                  </a:ext>
                </a:extLst>
              </a:tr>
              <a:tr h="381641">
                <a:tc>
                  <a:txBody>
                    <a:bodyPr/>
                    <a:lstStyle/>
                    <a:p>
                      <a:pPr marL="0" marR="0" algn="ctr">
                        <a:lnSpc>
                          <a:spcPct val="115000"/>
                        </a:lnSpc>
                        <a:spcBef>
                          <a:spcPts val="0"/>
                        </a:spcBef>
                        <a:spcAft>
                          <a:spcPts val="0"/>
                        </a:spcAft>
                      </a:pPr>
                      <a:r>
                        <a:rPr lang="en-US" sz="1800"/>
                        <a:t>51-69</a:t>
                      </a:r>
                      <a:endParaRPr lang="en-US" sz="18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a:solidFill>
                            <a:srgbClr val="FF0000"/>
                          </a:solidFill>
                        </a:rPr>
                        <a:t> 25% </a:t>
                      </a:r>
                      <a:endParaRPr lang="en-US" sz="1800" dirty="0">
                        <a:solidFill>
                          <a:srgbClr val="FF0000"/>
                        </a:solidFill>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a:t>19%</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4"/>
                  </a:ext>
                </a:extLst>
              </a:tr>
              <a:tr h="377794">
                <a:tc>
                  <a:txBody>
                    <a:bodyPr/>
                    <a:lstStyle/>
                    <a:p>
                      <a:pPr marL="0" marR="0" algn="ctr">
                        <a:lnSpc>
                          <a:spcPct val="115000"/>
                        </a:lnSpc>
                        <a:spcBef>
                          <a:spcPts val="0"/>
                        </a:spcBef>
                        <a:spcAft>
                          <a:spcPts val="0"/>
                        </a:spcAft>
                      </a:pPr>
                      <a:r>
                        <a:rPr lang="en-US" sz="1800"/>
                        <a:t>70+</a:t>
                      </a:r>
                      <a:endParaRPr lang="en-US" sz="18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a:t> 13%   </a:t>
                      </a:r>
                      <a:endParaRPr lang="en-US" sz="18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a:t>    .7%</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5"/>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685800"/>
            <a:ext cx="8229600" cy="1447800"/>
          </a:xfrm>
          <a:prstGeom prst="rect">
            <a:avLst/>
          </a:prstGeom>
        </p:spPr>
        <p:txBody>
          <a:bodyPr>
            <a:normAutofit fontScale="7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a:ln>
                  <a:noFill/>
                </a:ln>
                <a:solidFill>
                  <a:schemeClr val="tx1"/>
                </a:solidFill>
                <a:effectLst/>
                <a:uLnTx/>
                <a:uFillTx/>
                <a:latin typeface="+mj-lt"/>
                <a:ea typeface="+mj-ea"/>
                <a:cs typeface="+mj-cs"/>
              </a:rPr>
              <a:t>“Do you live in the US?” </a:t>
            </a:r>
            <a:br>
              <a:rPr kumimoji="0" lang="en-US" sz="3600" b="0" i="0" u="none" strike="noStrike" kern="1200" cap="none" spc="0" normalizeH="0" baseline="0" noProof="0">
                <a:ln>
                  <a:noFill/>
                </a:ln>
                <a:solidFill>
                  <a:schemeClr val="tx1"/>
                </a:solidFill>
                <a:effectLst/>
                <a:uLnTx/>
                <a:uFillTx/>
                <a:latin typeface="+mj-lt"/>
                <a:ea typeface="+mj-ea"/>
                <a:cs typeface="+mj-cs"/>
              </a:rPr>
            </a:br>
            <a:br>
              <a:rPr kumimoji="0" lang="en-US" sz="3600" b="0" i="0" u="none" strike="noStrike" kern="1200" cap="none" spc="0" normalizeH="0" baseline="0" noProof="0">
                <a:ln>
                  <a:noFill/>
                </a:ln>
                <a:solidFill>
                  <a:schemeClr val="tx1"/>
                </a:solidFill>
                <a:effectLst/>
                <a:uLnTx/>
                <a:uFillTx/>
                <a:latin typeface="+mj-lt"/>
                <a:ea typeface="+mj-ea"/>
                <a:cs typeface="+mj-cs"/>
              </a:rPr>
            </a:br>
            <a:r>
              <a:rPr kumimoji="0" lang="en-US" sz="3200" b="0" i="0" u="none" strike="noStrike" kern="1200" cap="none" spc="0" normalizeH="0" baseline="0" noProof="0">
                <a:ln>
                  <a:noFill/>
                </a:ln>
                <a:solidFill>
                  <a:schemeClr val="tx1"/>
                </a:solidFill>
                <a:effectLst/>
                <a:uLnTx/>
                <a:uFillTx/>
                <a:latin typeface="+mj-lt"/>
                <a:ea typeface="+mj-ea"/>
                <a:cs typeface="+mj-cs"/>
              </a:rPr>
              <a:t>Out of 4,861 respondents:</a:t>
            </a:r>
            <a:br>
              <a:rPr kumimoji="0" lang="en-US" sz="3200" b="0" i="0" u="none" strike="noStrike" kern="1200" cap="none" spc="0" normalizeH="0" baseline="0" noProof="0">
                <a:ln>
                  <a:noFill/>
                </a:ln>
                <a:solidFill>
                  <a:schemeClr val="tx1"/>
                </a:solidFill>
                <a:effectLst/>
                <a:uLnTx/>
                <a:uFillTx/>
                <a:latin typeface="+mj-lt"/>
                <a:ea typeface="+mj-ea"/>
                <a:cs typeface="+mj-cs"/>
              </a:rPr>
            </a:br>
            <a:endParaRPr kumimoji="0" lang="en-US" sz="36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Content Placeholder 3"/>
          <p:cNvGraphicFramePr>
            <a:graphicFrameLocks/>
          </p:cNvGraphicFramePr>
          <p:nvPr/>
        </p:nvGraphicFramePr>
        <p:xfrm>
          <a:off x="2133600" y="2971800"/>
          <a:ext cx="4953000" cy="923925"/>
        </p:xfrm>
        <a:graphic>
          <a:graphicData uri="http://schemas.openxmlformats.org/drawingml/2006/table">
            <a:tbl>
              <a:tblPr firstRow="1" bandRow="1">
                <a:tableStyleId>{69CF1AB2-1976-4502-BF36-3FF5EA218861}</a:tableStyleId>
              </a:tblPr>
              <a:tblGrid>
                <a:gridCol w="1651000">
                  <a:extLst>
                    <a:ext uri="{9D8B030D-6E8A-4147-A177-3AD203B41FA5}">
                      <a16:colId xmlns:a16="http://schemas.microsoft.com/office/drawing/2014/main" val="20000"/>
                    </a:ext>
                  </a:extLst>
                </a:gridCol>
                <a:gridCol w="1651000">
                  <a:extLst>
                    <a:ext uri="{9D8B030D-6E8A-4147-A177-3AD203B41FA5}">
                      <a16:colId xmlns:a16="http://schemas.microsoft.com/office/drawing/2014/main" val="20001"/>
                    </a:ext>
                  </a:extLst>
                </a:gridCol>
                <a:gridCol w="1651000">
                  <a:extLst>
                    <a:ext uri="{9D8B030D-6E8A-4147-A177-3AD203B41FA5}">
                      <a16:colId xmlns:a16="http://schemas.microsoft.com/office/drawing/2014/main" val="20002"/>
                    </a:ext>
                  </a:extLst>
                </a:gridCol>
              </a:tblGrid>
              <a:tr h="457200">
                <a:tc>
                  <a:txBody>
                    <a:bodyPr/>
                    <a:lstStyle/>
                    <a:p>
                      <a:pPr marL="0" marR="0">
                        <a:lnSpc>
                          <a:spcPct val="115000"/>
                        </a:lnSpc>
                        <a:spcBef>
                          <a:spcPts val="0"/>
                        </a:spcBef>
                        <a:spcAft>
                          <a:spcPts val="0"/>
                        </a:spcAft>
                      </a:pPr>
                      <a:r>
                        <a:rPr lang="en-US" sz="1800" dirty="0">
                          <a:latin typeface="Calibri"/>
                          <a:ea typeface="Calibri"/>
                          <a:cs typeface="Arial"/>
                        </a:rPr>
                        <a:t>Yes</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4031</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83%</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66725">
                <a:tc>
                  <a:txBody>
                    <a:bodyPr/>
                    <a:lstStyle/>
                    <a:p>
                      <a:pPr marL="0" marR="0">
                        <a:lnSpc>
                          <a:spcPct val="115000"/>
                        </a:lnSpc>
                        <a:spcBef>
                          <a:spcPts val="0"/>
                        </a:spcBef>
                        <a:spcAft>
                          <a:spcPts val="0"/>
                        </a:spcAft>
                      </a:pPr>
                      <a:r>
                        <a:rPr lang="en-US" sz="1800">
                          <a:latin typeface="Calibri"/>
                          <a:ea typeface="Calibri"/>
                          <a:cs typeface="Arial"/>
                        </a:rPr>
                        <a:t>No</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830</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alibri"/>
                          <a:ea typeface="Calibri"/>
                          <a:cs typeface="Arial"/>
                        </a:rPr>
                        <a:t>  17%</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ASECT 2013 Consent Counts Survey ppp 2" id="{6276B6D7-EB45-4D0B-8F19-9784973DF4CC}" vid="{7AF9851B-F9C3-4F84-A7A2-B145BAEFEC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663</TotalTime>
  <Words>3647</Words>
  <Application>Microsoft Office PowerPoint</Application>
  <PresentationFormat>Letter Paper (8.5x11 in)</PresentationFormat>
  <Paragraphs>771</Paragraphs>
  <Slides>49</Slides>
  <Notes>47</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49</vt:i4>
      </vt:variant>
    </vt:vector>
  </HeadingPairs>
  <TitlesOfParts>
    <vt:vector size="53" baseType="lpstr">
      <vt:lpstr>Arial</vt:lpstr>
      <vt:lpstr>Calibri</vt:lpstr>
      <vt:lpstr>Office Theme</vt:lpstr>
      <vt:lpstr>Acrobat Document</vt:lpstr>
      <vt:lpstr>National Coalition for Sexual Freedom</vt:lpstr>
      <vt:lpstr>PowerPoint Presentation</vt:lpstr>
      <vt:lpstr>Purpose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Problem Areas with Consent in a Kink Context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Lisette Werbowetzki</dc:creator>
  <cp:lastModifiedBy>Susan Wright</cp:lastModifiedBy>
  <cp:revision>76</cp:revision>
  <dcterms:created xsi:type="dcterms:W3CDTF">2013-04-12T17:05:59Z</dcterms:created>
  <dcterms:modified xsi:type="dcterms:W3CDTF">2019-12-26T23:31:29Z</dcterms:modified>
</cp:coreProperties>
</file>