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xml" ContentType="application/vnd.openxmlformats-officedocument.drawingml.chart+xml"/>
  <Override PartName="/ppt/notesSlides/notesSlide4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309" r:id="rId2"/>
    <p:sldId id="257" r:id="rId3"/>
    <p:sldId id="320" r:id="rId4"/>
    <p:sldId id="321" r:id="rId5"/>
    <p:sldId id="310" r:id="rId6"/>
    <p:sldId id="326" r:id="rId7"/>
    <p:sldId id="327" r:id="rId8"/>
    <p:sldId id="311" r:id="rId9"/>
    <p:sldId id="312" r:id="rId10"/>
    <p:sldId id="313" r:id="rId11"/>
    <p:sldId id="325" r:id="rId12"/>
    <p:sldId id="317" r:id="rId13"/>
    <p:sldId id="319" r:id="rId14"/>
    <p:sldId id="314" r:id="rId15"/>
    <p:sldId id="324" r:id="rId16"/>
    <p:sldId id="315" r:id="rId17"/>
    <p:sldId id="323" r:id="rId18"/>
    <p:sldId id="316" r:id="rId19"/>
    <p:sldId id="329" r:id="rId20"/>
    <p:sldId id="330" r:id="rId21"/>
    <p:sldId id="256" r:id="rId22"/>
    <p:sldId id="259" r:id="rId23"/>
    <p:sldId id="328" r:id="rId24"/>
    <p:sldId id="304" r:id="rId25"/>
    <p:sldId id="265" r:id="rId26"/>
    <p:sldId id="261" r:id="rId27"/>
    <p:sldId id="266" r:id="rId28"/>
    <p:sldId id="267" r:id="rId29"/>
    <p:sldId id="268" r:id="rId30"/>
    <p:sldId id="269" r:id="rId31"/>
    <p:sldId id="270" r:id="rId32"/>
    <p:sldId id="271" r:id="rId33"/>
    <p:sldId id="272" r:id="rId34"/>
    <p:sldId id="273" r:id="rId35"/>
    <p:sldId id="274" r:id="rId36"/>
    <p:sldId id="302" r:id="rId37"/>
    <p:sldId id="277" r:id="rId38"/>
    <p:sldId id="303" r:id="rId39"/>
    <p:sldId id="307" r:id="rId40"/>
    <p:sldId id="305" r:id="rId41"/>
    <p:sldId id="306" r:id="rId42"/>
    <p:sldId id="279" r:id="rId43"/>
    <p:sldId id="280" r:id="rId44"/>
    <p:sldId id="282" r:id="rId45"/>
    <p:sldId id="283" r:id="rId46"/>
    <p:sldId id="285" r:id="rId47"/>
    <p:sldId id="286" r:id="rId48"/>
    <p:sldId id="287" r:id="rId49"/>
    <p:sldId id="308" r:id="rId50"/>
    <p:sldId id="288" r:id="rId51"/>
    <p:sldId id="291" r:id="rId52"/>
    <p:sldId id="293" r:id="rId53"/>
    <p:sldId id="289" r:id="rId54"/>
    <p:sldId id="292" r:id="rId55"/>
    <p:sldId id="290" r:id="rId56"/>
    <p:sldId id="294" r:id="rId57"/>
    <p:sldId id="295" r:id="rId58"/>
    <p:sldId id="296" r:id="rId59"/>
    <p:sldId id="31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19" autoAdjust="0"/>
    <p:restoredTop sz="86401" autoAdjust="0"/>
  </p:normalViewPr>
  <p:slideViewPr>
    <p:cSldViewPr>
      <p:cViewPr varScale="1">
        <p:scale>
          <a:sx n="82" d="100"/>
          <a:sy n="82" d="100"/>
        </p:scale>
        <p:origin x="252" y="114"/>
      </p:cViewPr>
      <p:guideLst>
        <p:guide orient="horz" pos="2160"/>
        <p:guide pos="3840"/>
      </p:guideLst>
    </p:cSldViewPr>
  </p:slideViewPr>
  <p:outlineViewPr>
    <p:cViewPr>
      <p:scale>
        <a:sx n="33" d="100"/>
        <a:sy n="33" d="100"/>
      </p:scale>
      <p:origin x="48" y="238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492431266386018"/>
          <c:y val="0.10254198167109375"/>
          <c:w val="0.75008307650782269"/>
          <c:h val="0.73618813703332964"/>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5BAA-4F39-84E2-F84B8EC1354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BAA-4F39-84E2-F84B8EC1354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5BAA-4F39-84E2-F84B8EC1354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BAA-4F39-84E2-F84B8EC1354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5BAA-4F39-84E2-F84B8EC13547}"/>
              </c:ext>
            </c:extLst>
          </c:dPt>
          <c:dLbls>
            <c:dLbl>
              <c:idx val="0"/>
              <c:layout>
                <c:manualLayout>
                  <c:x val="0.15614491756491608"/>
                  <c:y val="-1.7616073852837366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r>
                      <a:rPr lang="en-US" sz="1800">
                        <a:solidFill>
                          <a:schemeClr val="accent1"/>
                        </a:solidFill>
                      </a:rPr>
                      <a:t>Other, 1.9</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AA-4F39-84E2-F84B8EC13547}"/>
                </c:ext>
              </c:extLst>
            </c:dLbl>
            <c:dLbl>
              <c:idx val="1"/>
              <c:layout>
                <c:manualLayout>
                  <c:x val="-7.0921709110685497E-3"/>
                  <c:y val="-0.30543163549868768"/>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r>
                      <a:rPr lang="en-US" dirty="0">
                        <a:solidFill>
                          <a:schemeClr val="accent6"/>
                        </a:solidFill>
                        <a:latin typeface="Constantia" panose="02030602050306030303" pitchFamily="18" charset="0"/>
                      </a:rPr>
                      <a:t>Female, 54.8</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AA-4F39-84E2-F84B8EC13547}"/>
                </c:ext>
              </c:extLst>
            </c:dLbl>
            <c:dLbl>
              <c:idx val="2"/>
              <c:layout>
                <c:manualLayout>
                  <c:x val="-1.3513513513513523E-2"/>
                  <c:y val="-0.18191970144356961"/>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r>
                      <a:rPr lang="en-US" dirty="0">
                        <a:solidFill>
                          <a:schemeClr val="accent3"/>
                        </a:solidFill>
                        <a:latin typeface="Constantia" panose="02030602050306030303" pitchFamily="18" charset="0"/>
                      </a:rPr>
                      <a:t>Male, 35.9</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AA-4F39-84E2-F84B8EC13547}"/>
                </c:ext>
              </c:extLst>
            </c:dLbl>
            <c:dLbl>
              <c:idx val="3"/>
              <c:layout>
                <c:manualLayout>
                  <c:x val="-0.11874270570547621"/>
                  <c:y val="7.9374453193350742E-4"/>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r>
                      <a:rPr lang="en-US" dirty="0">
                        <a:solidFill>
                          <a:schemeClr val="accent4"/>
                        </a:solidFill>
                        <a:latin typeface="Constantia" panose="02030602050306030303" pitchFamily="18" charset="0"/>
                      </a:rPr>
                      <a:t>Gender queer, 4.9</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BAA-4F39-84E2-F84B8EC13547}"/>
                </c:ext>
              </c:extLst>
            </c:dLbl>
            <c:dLbl>
              <c:idx val="4"/>
              <c:layout>
                <c:manualLayout>
                  <c:x val="6.8572255195532908E-2"/>
                  <c:y val="-5.7539721597300364E-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1"/>
                        </a:solidFill>
                        <a:latin typeface="+mn-lt"/>
                        <a:ea typeface="+mn-ea"/>
                        <a:cs typeface="+mn-cs"/>
                      </a:defRPr>
                    </a:pPr>
                    <a:r>
                      <a:rPr lang="en-US" dirty="0">
                        <a:solidFill>
                          <a:schemeClr val="accent5"/>
                        </a:solidFill>
                        <a:latin typeface="Constantia" panose="02030602050306030303" pitchFamily="18" charset="0"/>
                      </a:rPr>
                      <a:t>Transgender, 2.5</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65514868893817"/>
                      <c:h val="8.4176509186351708E-2"/>
                    </c:manualLayout>
                  </c15:layout>
                </c:ext>
                <c:ext xmlns:c16="http://schemas.microsoft.com/office/drawing/2014/chart" uri="{C3380CC4-5D6E-409C-BE32-E72D297353CC}">
                  <c16:uniqueId val="{00000004-5BAA-4F39-84E2-F84B8EC1354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solidFill>
                  <a:prstDash val="solid"/>
                  <a:round/>
                </a:ln>
                <a:effectLst/>
              </c:spPr>
            </c:leaderLines>
            <c:extLst>
              <c:ext xmlns:c15="http://schemas.microsoft.com/office/drawing/2012/chart" uri="{CE6537A1-D6FC-4f65-9D91-7224C49458BB}"/>
            </c:extLst>
          </c:dLbls>
          <c:cat>
            <c:strRef>
              <c:f>Sheet1!$B$3:$B$7</c:f>
              <c:strCache>
                <c:ptCount val="5"/>
                <c:pt idx="0">
                  <c:v>Other (please specify)</c:v>
                </c:pt>
                <c:pt idx="1">
                  <c:v>Female</c:v>
                </c:pt>
                <c:pt idx="2">
                  <c:v>Male</c:v>
                </c:pt>
                <c:pt idx="3">
                  <c:v>Gender queer</c:v>
                </c:pt>
                <c:pt idx="4">
                  <c:v>Transgender</c:v>
                </c:pt>
              </c:strCache>
            </c:strRef>
          </c:cat>
          <c:val>
            <c:numRef>
              <c:f>Sheet1!$C$3:$C$7</c:f>
              <c:numCache>
                <c:formatCode>###0.0</c:formatCode>
                <c:ptCount val="5"/>
                <c:pt idx="0">
                  <c:v>1.8921270117442381</c:v>
                </c:pt>
                <c:pt idx="1">
                  <c:v>54.78468899521512</c:v>
                </c:pt>
                <c:pt idx="2">
                  <c:v>35.906916050456722</c:v>
                </c:pt>
                <c:pt idx="3">
                  <c:v>4.9151805132666375</c:v>
                </c:pt>
                <c:pt idx="4">
                  <c:v>2.5010874293170944</c:v>
                </c:pt>
              </c:numCache>
            </c:numRef>
          </c:val>
          <c:extLst>
            <c:ext xmlns:c16="http://schemas.microsoft.com/office/drawing/2014/chart" uri="{C3380CC4-5D6E-409C-BE32-E72D297353CC}">
              <c16:uniqueId val="{00000005-5BAA-4F39-84E2-F84B8EC13547}"/>
            </c:ext>
          </c:extLst>
        </c:ser>
        <c:dLbls>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4783552055993003"/>
          <c:y val="0.19790068863677421"/>
          <c:w val="0.53771719160104958"/>
          <c:h val="0.78570535989080093"/>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1068-4EC7-812B-ED74038300C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068-4EC7-812B-ED74038300C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1068-4EC7-812B-ED74038300C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068-4EC7-812B-ED74038300C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52B3-4CD6-A2D0-AE2C5CC786D3}"/>
              </c:ext>
            </c:extLst>
          </c:dPt>
          <c:dLbls>
            <c:dLbl>
              <c:idx val="0"/>
              <c:layout>
                <c:manualLayout>
                  <c:x val="-3.0973451327433631E-2"/>
                  <c:y val="-0.14635966891333038"/>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68-4EC7-812B-ED74038300C9}"/>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1068-4EC7-812B-ED74038300C9}"/>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2-1068-4EC7-812B-ED74038300C9}"/>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1068-4EC7-812B-ED74038300C9}"/>
                </c:ext>
              </c:extLst>
            </c:dLbl>
            <c:dLbl>
              <c:idx val="4"/>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r>
                      <a:rPr lang="en-US"/>
                      <a:t>5+ times, 16.7</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B3-4CD6-A2D0-AE2C5CC786D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Sheet1!$B$13:$B$17</c:f>
              <c:strCache>
                <c:ptCount val="5"/>
                <c:pt idx="0">
                  <c:v>1 time</c:v>
                </c:pt>
                <c:pt idx="1">
                  <c:v>2 times</c:v>
                </c:pt>
                <c:pt idx="2">
                  <c:v>3 times</c:v>
                </c:pt>
                <c:pt idx="3">
                  <c:v>4 times</c:v>
                </c:pt>
                <c:pt idx="4">
                  <c:v>5+ times</c:v>
                </c:pt>
              </c:strCache>
            </c:strRef>
          </c:cat>
          <c:val>
            <c:numRef>
              <c:f>Sheet1!$C$13:$C$17</c:f>
              <c:numCache>
                <c:formatCode>###0.0</c:formatCode>
                <c:ptCount val="5"/>
                <c:pt idx="0">
                  <c:v>40.255009107468126</c:v>
                </c:pt>
                <c:pt idx="1">
                  <c:v>26.867030965391621</c:v>
                </c:pt>
                <c:pt idx="2">
                  <c:v>13.205828779599271</c:v>
                </c:pt>
                <c:pt idx="3">
                  <c:v>2.9143897996357007</c:v>
                </c:pt>
                <c:pt idx="4">
                  <c:v>16.757741347905188</c:v>
                </c:pt>
              </c:numCache>
            </c:numRef>
          </c:val>
          <c:extLst>
            <c:ext xmlns:c16="http://schemas.microsoft.com/office/drawing/2014/chart" uri="{C3380CC4-5D6E-409C-BE32-E72D297353CC}">
              <c16:uniqueId val="{00000001-52B3-4CD6-A2D0-AE2C5CC786D3}"/>
            </c:ext>
          </c:extLst>
        </c:ser>
        <c:dLbls>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n-US" sz="2800" b="0" cap="none" spc="0" dirty="0" err="1">
                <a:ln w="0"/>
                <a:solidFill>
                  <a:schemeClr val="tx1"/>
                </a:solidFill>
                <a:effectLst>
                  <a:outerShdw blurRad="38100" dist="19050" dir="2700000" algn="tl" rotWithShape="0">
                    <a:schemeClr val="dk1">
                      <a:alpha val="40000"/>
                    </a:schemeClr>
                  </a:outerShdw>
                </a:effectLst>
              </a:rPr>
              <a:t>Revictimization</a:t>
            </a:r>
            <a:r>
              <a:rPr lang="en-US" sz="2800" b="0" cap="none" spc="0" dirty="0">
                <a:ln w="0"/>
                <a:solidFill>
                  <a:schemeClr val="tx1"/>
                </a:solidFill>
                <a:effectLst>
                  <a:outerShdw blurRad="38100" dist="19050" dir="2700000" algn="tl" rotWithShape="0">
                    <a:schemeClr val="dk1">
                      <a:alpha val="40000"/>
                    </a:schemeClr>
                  </a:outerShdw>
                </a:effectLst>
              </a:rPr>
              <a:t>—Odds Ratios for Consent Violations at BDSM Event, Adult Sexual Abuse (ASA) and Child Sexual Abuse (CSA)</a:t>
            </a:r>
          </a:p>
        </c:rich>
      </c:tx>
      <c:overlay val="0"/>
      <c:spPr>
        <a:noFill/>
        <a:ln>
          <a:noFill/>
        </a:ln>
        <a:effectLst/>
      </c:spPr>
    </c:title>
    <c:autoTitleDeleted val="0"/>
    <c:plotArea>
      <c:layout/>
      <c:barChart>
        <c:barDir val="col"/>
        <c:grouping val="clustered"/>
        <c:varyColors val="0"/>
        <c:ser>
          <c:idx val="0"/>
          <c:order val="0"/>
          <c:tx>
            <c:strRef>
              <c:f>Sheet1!$B$3</c:f>
              <c:strCache>
                <c:ptCount val="1"/>
                <c:pt idx="0">
                  <c:v>OR-ASA</c:v>
                </c:pt>
              </c:strCache>
            </c:strRef>
          </c:tx>
          <c:spPr>
            <a:solidFill>
              <a:schemeClr val="accent1"/>
            </a:solidFill>
            <a:ln>
              <a:noFill/>
            </a:ln>
            <a:effectLst/>
          </c:spPr>
          <c:invertIfNegative val="0"/>
          <c:cat>
            <c:strRef>
              <c:f>Sheet1!$A$4:$A$30</c:f>
              <c:strCache>
                <c:ptCount val="27"/>
                <c:pt idx="0">
                  <c:v>All***</c:v>
                </c:pt>
                <c:pt idx="1">
                  <c:v>Gender Identity</c:v>
                </c:pt>
                <c:pt idx="2">
                  <c:v>Females**</c:v>
                </c:pt>
                <c:pt idx="3">
                  <c:v>Males***</c:v>
                </c:pt>
                <c:pt idx="4">
                  <c:v>Gender queer*</c:v>
                </c:pt>
                <c:pt idx="5">
                  <c:v>Transgender*</c:v>
                </c:pt>
                <c:pt idx="6">
                  <c:v>Other*</c:v>
                </c:pt>
                <c:pt idx="7">
                  <c:v>Sexual Orientation</c:v>
                </c:pt>
                <c:pt idx="8">
                  <c:v>Asexual*</c:v>
                </c:pt>
                <c:pt idx="9">
                  <c:v>Bisexual***</c:v>
                </c:pt>
                <c:pt idx="10">
                  <c:v>Gay/Lesbian</c:v>
                </c:pt>
                <c:pt idx="11">
                  <c:v>Heterosexual***</c:v>
                </c:pt>
                <c:pt idx="12">
                  <c:v>Pansexual***</c:v>
                </c:pt>
                <c:pt idx="13">
                  <c:v>Other**</c:v>
                </c:pt>
                <c:pt idx="14">
                  <c:v>Race/Ethnicity</c:v>
                </c:pt>
                <c:pt idx="15">
                  <c:v>AI/AN</c:v>
                </c:pt>
                <c:pt idx="16">
                  <c:v>Asian***</c:v>
                </c:pt>
                <c:pt idx="17">
                  <c:v>Black/AfAm**</c:v>
                </c:pt>
                <c:pt idx="18">
                  <c:v>Latino(a)/Hispanic**</c:v>
                </c:pt>
                <c:pt idx="19">
                  <c:v>Native Hawaiian/OPI</c:v>
                </c:pt>
                <c:pt idx="20">
                  <c:v>White/Caucasian***</c:v>
                </c:pt>
                <c:pt idx="21">
                  <c:v>Other</c:v>
                </c:pt>
                <c:pt idx="22">
                  <c:v>Power Exchange Identity</c:v>
                </c:pt>
                <c:pt idx="23">
                  <c:v>Top***</c:v>
                </c:pt>
                <c:pt idx="24">
                  <c:v>Bottom***</c:v>
                </c:pt>
                <c:pt idx="25">
                  <c:v>Switch***</c:v>
                </c:pt>
                <c:pt idx="26">
                  <c:v>Other***</c:v>
                </c:pt>
              </c:strCache>
            </c:strRef>
          </c:cat>
          <c:val>
            <c:numRef>
              <c:f>Sheet1!$B$4:$B$30</c:f>
              <c:numCache>
                <c:formatCode>General</c:formatCode>
                <c:ptCount val="27"/>
                <c:pt idx="0">
                  <c:v>2.2869999999999999</c:v>
                </c:pt>
                <c:pt idx="2">
                  <c:v>1.821</c:v>
                </c:pt>
                <c:pt idx="3">
                  <c:v>2.827</c:v>
                </c:pt>
                <c:pt idx="4">
                  <c:v>1.9850000000000001</c:v>
                </c:pt>
                <c:pt idx="5">
                  <c:v>5.0810000000000004</c:v>
                </c:pt>
                <c:pt idx="6">
                  <c:v>3.1429999999999998</c:v>
                </c:pt>
                <c:pt idx="8">
                  <c:v>3.5559999999999992</c:v>
                </c:pt>
                <c:pt idx="9">
                  <c:v>1.9059999999999995</c:v>
                </c:pt>
                <c:pt idx="10">
                  <c:v>1.2789999999999995</c:v>
                </c:pt>
                <c:pt idx="11">
                  <c:v>2.3909999999999991</c:v>
                </c:pt>
                <c:pt idx="12">
                  <c:v>2.0619999999999998</c:v>
                </c:pt>
                <c:pt idx="13">
                  <c:v>1.885</c:v>
                </c:pt>
                <c:pt idx="15" formatCode="0.000">
                  <c:v>1.41</c:v>
                </c:pt>
                <c:pt idx="16" formatCode="0.000">
                  <c:v>13</c:v>
                </c:pt>
                <c:pt idx="17">
                  <c:v>3.923</c:v>
                </c:pt>
                <c:pt idx="18">
                  <c:v>5.415</c:v>
                </c:pt>
                <c:pt idx="19">
                  <c:v>0.66700000000000026</c:v>
                </c:pt>
                <c:pt idx="20">
                  <c:v>2.2480000000000002</c:v>
                </c:pt>
                <c:pt idx="21" formatCode="0.000">
                  <c:v>1.33</c:v>
                </c:pt>
                <c:pt idx="23">
                  <c:v>3.0270000000000001</c:v>
                </c:pt>
                <c:pt idx="24" formatCode="0.000">
                  <c:v>2.04</c:v>
                </c:pt>
                <c:pt idx="25">
                  <c:v>2.1719999999999997</c:v>
                </c:pt>
                <c:pt idx="26">
                  <c:v>2.3979999999999997</c:v>
                </c:pt>
              </c:numCache>
            </c:numRef>
          </c:val>
          <c:extLst>
            <c:ext xmlns:c16="http://schemas.microsoft.com/office/drawing/2014/chart" uri="{C3380CC4-5D6E-409C-BE32-E72D297353CC}">
              <c16:uniqueId val="{00000000-FCB0-43DF-A576-DB408AED66C7}"/>
            </c:ext>
          </c:extLst>
        </c:ser>
        <c:ser>
          <c:idx val="1"/>
          <c:order val="1"/>
          <c:tx>
            <c:strRef>
              <c:f>Sheet1!$C$3</c:f>
              <c:strCache>
                <c:ptCount val="1"/>
                <c:pt idx="0">
                  <c:v>OR-CSA</c:v>
                </c:pt>
              </c:strCache>
            </c:strRef>
          </c:tx>
          <c:spPr>
            <a:solidFill>
              <a:schemeClr val="accent3"/>
            </a:solidFill>
            <a:ln>
              <a:noFill/>
            </a:ln>
            <a:effectLst/>
          </c:spPr>
          <c:invertIfNegative val="0"/>
          <c:cat>
            <c:strRef>
              <c:f>Sheet1!$A$4:$A$30</c:f>
              <c:strCache>
                <c:ptCount val="27"/>
                <c:pt idx="0">
                  <c:v>All***</c:v>
                </c:pt>
                <c:pt idx="1">
                  <c:v>Gender Identity</c:v>
                </c:pt>
                <c:pt idx="2">
                  <c:v>Females**</c:v>
                </c:pt>
                <c:pt idx="3">
                  <c:v>Males***</c:v>
                </c:pt>
                <c:pt idx="4">
                  <c:v>Gender queer*</c:v>
                </c:pt>
                <c:pt idx="5">
                  <c:v>Transgender*</c:v>
                </c:pt>
                <c:pt idx="6">
                  <c:v>Other*</c:v>
                </c:pt>
                <c:pt idx="7">
                  <c:v>Sexual Orientation</c:v>
                </c:pt>
                <c:pt idx="8">
                  <c:v>Asexual*</c:v>
                </c:pt>
                <c:pt idx="9">
                  <c:v>Bisexual***</c:v>
                </c:pt>
                <c:pt idx="10">
                  <c:v>Gay/Lesbian</c:v>
                </c:pt>
                <c:pt idx="11">
                  <c:v>Heterosexual***</c:v>
                </c:pt>
                <c:pt idx="12">
                  <c:v>Pansexual***</c:v>
                </c:pt>
                <c:pt idx="13">
                  <c:v>Other**</c:v>
                </c:pt>
                <c:pt idx="14">
                  <c:v>Race/Ethnicity</c:v>
                </c:pt>
                <c:pt idx="15">
                  <c:v>AI/AN</c:v>
                </c:pt>
                <c:pt idx="16">
                  <c:v>Asian***</c:v>
                </c:pt>
                <c:pt idx="17">
                  <c:v>Black/AfAm**</c:v>
                </c:pt>
                <c:pt idx="18">
                  <c:v>Latino(a)/Hispanic**</c:v>
                </c:pt>
                <c:pt idx="19">
                  <c:v>Native Hawaiian/OPI</c:v>
                </c:pt>
                <c:pt idx="20">
                  <c:v>White/Caucasian***</c:v>
                </c:pt>
                <c:pt idx="21">
                  <c:v>Other</c:v>
                </c:pt>
                <c:pt idx="22">
                  <c:v>Power Exchange Identity</c:v>
                </c:pt>
                <c:pt idx="23">
                  <c:v>Top***</c:v>
                </c:pt>
                <c:pt idx="24">
                  <c:v>Bottom***</c:v>
                </c:pt>
                <c:pt idx="25">
                  <c:v>Switch***</c:v>
                </c:pt>
                <c:pt idx="26">
                  <c:v>Other***</c:v>
                </c:pt>
              </c:strCache>
            </c:strRef>
          </c:cat>
          <c:val>
            <c:numRef>
              <c:f>Sheet1!$C$4:$C$30</c:f>
              <c:numCache>
                <c:formatCode>General</c:formatCode>
                <c:ptCount val="27"/>
                <c:pt idx="0" formatCode="0.000">
                  <c:v>1.53</c:v>
                </c:pt>
                <c:pt idx="2">
                  <c:v>1.264</c:v>
                </c:pt>
                <c:pt idx="3" formatCode="0.000">
                  <c:v>1.58</c:v>
                </c:pt>
                <c:pt idx="4">
                  <c:v>1.2869999999999995</c:v>
                </c:pt>
                <c:pt idx="5">
                  <c:v>2.4709999999999992</c:v>
                </c:pt>
                <c:pt idx="6">
                  <c:v>0.74100000000000021</c:v>
                </c:pt>
                <c:pt idx="8">
                  <c:v>2.7040000000000002</c:v>
                </c:pt>
                <c:pt idx="9">
                  <c:v>1.639</c:v>
                </c:pt>
                <c:pt idx="10">
                  <c:v>1.119</c:v>
                </c:pt>
                <c:pt idx="11">
                  <c:v>1.423999999999999</c:v>
                </c:pt>
                <c:pt idx="12">
                  <c:v>1.351</c:v>
                </c:pt>
                <c:pt idx="13">
                  <c:v>1.131</c:v>
                </c:pt>
                <c:pt idx="15" formatCode="0.000">
                  <c:v>2</c:v>
                </c:pt>
                <c:pt idx="16" formatCode="0.000">
                  <c:v>2.649</c:v>
                </c:pt>
                <c:pt idx="17">
                  <c:v>1.4149999999999996</c:v>
                </c:pt>
                <c:pt idx="18">
                  <c:v>1.6839999999999995</c:v>
                </c:pt>
                <c:pt idx="19">
                  <c:v>0.66700000000000026</c:v>
                </c:pt>
                <c:pt idx="20">
                  <c:v>1.516</c:v>
                </c:pt>
                <c:pt idx="21" formatCode="0.000">
                  <c:v>1.2449999999999997</c:v>
                </c:pt>
                <c:pt idx="23">
                  <c:v>1.6120000000000001</c:v>
                </c:pt>
                <c:pt idx="24" formatCode="0.000">
                  <c:v>1.3680000000000001</c:v>
                </c:pt>
                <c:pt idx="25">
                  <c:v>1.5840000000000001</c:v>
                </c:pt>
                <c:pt idx="26">
                  <c:v>1.9540000000000004</c:v>
                </c:pt>
              </c:numCache>
            </c:numRef>
          </c:val>
          <c:extLst>
            <c:ext xmlns:c16="http://schemas.microsoft.com/office/drawing/2014/chart" uri="{C3380CC4-5D6E-409C-BE32-E72D297353CC}">
              <c16:uniqueId val="{00000001-FCB0-43DF-A576-DB408AED66C7}"/>
            </c:ext>
          </c:extLst>
        </c:ser>
        <c:dLbls>
          <c:showLegendKey val="0"/>
          <c:showVal val="0"/>
          <c:showCatName val="0"/>
          <c:showSerName val="0"/>
          <c:showPercent val="0"/>
          <c:showBubbleSize val="0"/>
        </c:dLbls>
        <c:gapWidth val="219"/>
        <c:overlap val="-27"/>
        <c:axId val="135561216"/>
        <c:axId val="135562752"/>
      </c:barChart>
      <c:catAx>
        <c:axId val="13556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135562752"/>
        <c:crosses val="autoZero"/>
        <c:auto val="1"/>
        <c:lblAlgn val="ctr"/>
        <c:lblOffset val="100"/>
        <c:noMultiLvlLbl val="0"/>
      </c:catAx>
      <c:valAx>
        <c:axId val="135562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56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36283027121609945"/>
          <c:y val="0.19327531426992678"/>
          <c:w val="0.57930161854768492"/>
          <c:h val="0.7078693027148697"/>
        </c:manualLayout>
      </c:layout>
      <c:barChart>
        <c:barDir val="bar"/>
        <c:grouping val="stacked"/>
        <c:varyColors val="0"/>
        <c:ser>
          <c:idx val="0"/>
          <c:order val="0"/>
          <c:spPr>
            <a:gradFill rotWithShape="1">
              <a:gsLst>
                <a:gs pos="0">
                  <a:schemeClr val="accent2">
                    <a:tint val="70000"/>
                    <a:satMod val="130000"/>
                  </a:schemeClr>
                </a:gs>
                <a:gs pos="43000">
                  <a:schemeClr val="accent2">
                    <a:tint val="44000"/>
                    <a:satMod val="165000"/>
                  </a:schemeClr>
                </a:gs>
                <a:gs pos="93000">
                  <a:schemeClr val="accent2">
                    <a:tint val="15000"/>
                    <a:satMod val="165000"/>
                  </a:schemeClr>
                </a:gs>
                <a:gs pos="100000">
                  <a:schemeClr val="accent2">
                    <a:tint val="5000"/>
                    <a:satMod val="250000"/>
                  </a:schemeClr>
                </a:gs>
              </a:gsLst>
              <a:path path="circle">
                <a:fillToRect l="50000" t="130000" r="50000" b="-30000"/>
              </a:path>
            </a:gradFill>
            <a:ln w="9525" cap="flat" cmpd="sng" algn="ctr">
              <a:solidFill>
                <a:schemeClr val="accent2">
                  <a:shade val="95000"/>
                </a:schemeClr>
              </a:solidFill>
              <a:round/>
            </a:ln>
            <a:effectLst>
              <a:outerShdw blurRad="57150" dist="38100" dir="5400000" algn="ctr" rotWithShape="0">
                <a:scrgbClr r="0" g="0" b="0">
                  <a:shade val="9000"/>
                  <a:satMod val="105000"/>
                  <a:alpha val="48000"/>
                </a:scrgbClr>
              </a:outerShdw>
            </a:effectLst>
          </c:spPr>
          <c:invertIfNegative val="0"/>
          <c:dLbls>
            <c:dLbl>
              <c:idx val="3"/>
              <c:tx>
                <c:rich>
                  <a:bodyPr/>
                  <a:lstStyle/>
                  <a:p>
                    <a:fld id="{526668DF-E28B-4C67-B89F-5407DFF88EE0}" type="VALUE">
                      <a:rPr lang="en-US" sz="1600" b="0" cap="none" spc="0">
                        <a:ln w="0"/>
                        <a:solidFill>
                          <a:schemeClr val="tx1"/>
                        </a:solidFill>
                        <a:effectLst>
                          <a:outerShdw blurRad="38100" dist="19050" dir="2700000" algn="tl" rotWithShape="0">
                            <a:schemeClr val="dk1">
                              <a:alpha val="40000"/>
                            </a:schemeClr>
                          </a:outerShdw>
                        </a:effectLst>
                      </a:rPr>
                      <a:pPr/>
                      <a:t>[VALUE]</a:t>
                    </a:fld>
                    <a:endParaRPr 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85E-493E-BA1F-8A1F2A11DB3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Sheet1!$B$12:$B$17</c:f>
              <c:strCache>
                <c:ptCount val="6"/>
                <c:pt idx="0">
                  <c:v>Good player/go for it</c:v>
                </c:pt>
                <c:pt idx="1">
                  <c:v>Okay player/neutral</c:v>
                </c:pt>
                <c:pt idx="2">
                  <c:v>Extreme player/Be careful</c:v>
                </c:pt>
                <c:pt idx="3">
                  <c:v>Don't play with</c:v>
                </c:pt>
                <c:pt idx="4">
                  <c:v>No references available</c:v>
                </c:pt>
                <c:pt idx="5">
                  <c:v>Other</c:v>
                </c:pt>
              </c:strCache>
            </c:strRef>
          </c:cat>
          <c:val>
            <c:numRef>
              <c:f>Sheet1!$C$12:$C$17</c:f>
              <c:numCache>
                <c:formatCode>###0.0</c:formatCode>
                <c:ptCount val="6"/>
                <c:pt idx="0">
                  <c:v>52.1505376344086</c:v>
                </c:pt>
                <c:pt idx="1">
                  <c:v>24.19354838709679</c:v>
                </c:pt>
                <c:pt idx="2">
                  <c:v>7.7956989247312034</c:v>
                </c:pt>
                <c:pt idx="3">
                  <c:v>1.0752688172042955</c:v>
                </c:pt>
                <c:pt idx="4">
                  <c:v>6.182795698924731</c:v>
                </c:pt>
                <c:pt idx="5">
                  <c:v>8.6021505376344098</c:v>
                </c:pt>
              </c:numCache>
            </c:numRef>
          </c:val>
          <c:extLst>
            <c:ext xmlns:c16="http://schemas.microsoft.com/office/drawing/2014/chart" uri="{C3380CC4-5D6E-409C-BE32-E72D297353CC}">
              <c16:uniqueId val="{00000005-885E-493E-BA1F-8A1F2A11DB38}"/>
            </c:ext>
          </c:extLst>
        </c:ser>
        <c:dLbls>
          <c:showLegendKey val="0"/>
          <c:showVal val="0"/>
          <c:showCatName val="0"/>
          <c:showSerName val="0"/>
          <c:showPercent val="0"/>
          <c:showBubbleSize val="0"/>
        </c:dLbls>
        <c:gapWidth val="150"/>
        <c:overlap val="100"/>
        <c:axId val="135894144"/>
        <c:axId val="135895680"/>
      </c:barChart>
      <c:catAx>
        <c:axId val="135894144"/>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135895680"/>
        <c:crosses val="autoZero"/>
        <c:auto val="1"/>
        <c:lblAlgn val="ctr"/>
        <c:lblOffset val="100"/>
        <c:noMultiLvlLbl val="0"/>
      </c:catAx>
      <c:valAx>
        <c:axId val="13589568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135894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0.03439</cdr:x>
      <cdr:y>0.82195</cdr:y>
    </cdr:from>
    <cdr:to>
      <cdr:x>0.98994</cdr:x>
      <cdr:y>1</cdr:y>
    </cdr:to>
    <cdr:sp macro="" textlink="">
      <cdr:nvSpPr>
        <cdr:cNvPr id="2" name="TextBox 1"/>
        <cdr:cNvSpPr txBox="1"/>
      </cdr:nvSpPr>
      <cdr:spPr>
        <a:xfrm xmlns:a="http://schemas.openxmlformats.org/drawingml/2006/main">
          <a:off x="155433" y="2389518"/>
          <a:ext cx="4319019" cy="5175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0" cap="none" spc="0" dirty="0">
              <a:ln w="0"/>
              <a:solidFill>
                <a:schemeClr val="tx1"/>
              </a:solidFill>
              <a:effectLst>
                <a:outerShdw blurRad="38100" dist="19050" dir="2700000" algn="tl" rotWithShape="0">
                  <a:schemeClr val="dk1">
                    <a:alpha val="40000"/>
                  </a:schemeClr>
                </a:outerShdw>
              </a:effectLst>
              <a:latin typeface="Constantia" panose="02030602050306030303" pitchFamily="18" charset="0"/>
            </a:rPr>
            <a:t>What best describes your gender identity now? </a:t>
          </a:r>
        </a:p>
        <a:p xmlns:a="http://schemas.openxmlformats.org/drawingml/2006/main">
          <a:pPr algn="ctr"/>
          <a:r>
            <a:rPr lang="en-US" sz="1600" b="0" cap="none" spc="0" dirty="0">
              <a:ln w="0"/>
              <a:solidFill>
                <a:schemeClr val="tx1"/>
              </a:solidFill>
              <a:effectLst>
                <a:outerShdw blurRad="38100" dist="19050" dir="2700000" algn="tl" rotWithShape="0">
                  <a:schemeClr val="dk1">
                    <a:alpha val="40000"/>
                  </a:schemeClr>
                </a:outerShdw>
              </a:effectLst>
              <a:latin typeface="Constantia" panose="02030602050306030303" pitchFamily="18" charset="0"/>
            </a:rPr>
            <a:t>(By percent; </a:t>
          </a:r>
          <a:r>
            <a:rPr lang="en-US" sz="1600" b="0" i="1" cap="none" spc="0" dirty="0">
              <a:ln w="0"/>
              <a:solidFill>
                <a:schemeClr val="tx1"/>
              </a:solidFill>
              <a:effectLst>
                <a:outerShdw blurRad="38100" dist="19050" dir="2700000" algn="tl" rotWithShape="0">
                  <a:schemeClr val="dk1">
                    <a:alpha val="40000"/>
                  </a:schemeClr>
                </a:outerShdw>
              </a:effectLst>
              <a:latin typeface="Constantia" panose="02030602050306030303" pitchFamily="18" charset="0"/>
            </a:rPr>
            <a:t>n</a:t>
          </a:r>
          <a:r>
            <a:rPr lang="en-US" sz="1600" b="0" cap="none" spc="0" dirty="0">
              <a:ln w="0"/>
              <a:solidFill>
                <a:schemeClr val="tx1"/>
              </a:solidFill>
              <a:effectLst>
                <a:outerShdw blurRad="38100" dist="19050" dir="2700000" algn="tl" rotWithShape="0">
                  <a:schemeClr val="dk1">
                    <a:alpha val="40000"/>
                  </a:schemeClr>
                </a:outerShdw>
              </a:effectLst>
              <a:latin typeface="Constantia" panose="02030602050306030303" pitchFamily="18" charset="0"/>
            </a:rPr>
            <a:t>=4598)</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0.23643</cdr:y>
    </cdr:from>
    <cdr:to>
      <cdr:x>0.29204</cdr:x>
      <cdr:y>0.48974</cdr:y>
    </cdr:to>
    <cdr:sp macro="" textlink="">
      <cdr:nvSpPr>
        <cdr:cNvPr id="2" name="TextBox 1"/>
        <cdr:cNvSpPr txBox="1"/>
      </cdr:nvSpPr>
      <cdr:spPr>
        <a:xfrm xmlns:a="http://schemas.openxmlformats.org/drawingml/2006/main">
          <a:off x="0" y="1066800"/>
          <a:ext cx="2514600" cy="114300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600" b="0" cap="none" spc="0" dirty="0">
              <a:ln w="0"/>
              <a:solidFill>
                <a:schemeClr val="tx1"/>
              </a:solidFill>
              <a:effectLst>
                <a:outerShdw blurRad="38100" dist="19050" dir="2700000" algn="tl" rotWithShape="0">
                  <a:schemeClr val="dk1">
                    <a:alpha val="40000"/>
                  </a:schemeClr>
                </a:outerShdw>
              </a:effectLst>
            </a:rPr>
            <a:t>How many times have your pre-negotiated</a:t>
          </a:r>
          <a:r>
            <a:rPr lang="en-US" sz="1600" b="0" cap="none" spc="0" baseline="0" dirty="0">
              <a:ln w="0"/>
              <a:solidFill>
                <a:schemeClr val="tx1"/>
              </a:solidFill>
              <a:effectLst>
                <a:outerShdw blurRad="38100" dist="19050" dir="2700000" algn="tl" rotWithShape="0">
                  <a:schemeClr val="dk1">
                    <a:alpha val="40000"/>
                  </a:schemeClr>
                </a:outerShdw>
              </a:effectLst>
            </a:rPr>
            <a:t> limits been ignored during play? (By percent; </a:t>
          </a:r>
          <a:r>
            <a:rPr lang="en-US" sz="1600" b="0" i="1" cap="none" spc="0" baseline="0" dirty="0">
              <a:ln w="0"/>
              <a:solidFill>
                <a:schemeClr val="tx1"/>
              </a:solidFill>
              <a:effectLst>
                <a:outerShdw blurRad="38100" dist="19050" dir="2700000" algn="tl" rotWithShape="0">
                  <a:schemeClr val="dk1">
                    <a:alpha val="40000"/>
                  </a:schemeClr>
                </a:outerShdw>
              </a:effectLst>
            </a:rPr>
            <a:t>n</a:t>
          </a:r>
          <a:r>
            <a:rPr lang="en-US" sz="1600" b="0" cap="none" spc="0" baseline="0" dirty="0">
              <a:ln w="0"/>
              <a:solidFill>
                <a:schemeClr val="tx1"/>
              </a:solidFill>
              <a:effectLst>
                <a:outerShdw blurRad="38100" dist="19050" dir="2700000" algn="tl" rotWithShape="0">
                  <a:schemeClr val="dk1">
                    <a:alpha val="40000"/>
                  </a:schemeClr>
                </a:outerShdw>
              </a:effectLst>
            </a:rPr>
            <a:t>=1098)</a:t>
          </a:r>
          <a:endParaRPr lang="en-US" sz="16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0.0339</cdr:x>
      <cdr:y>0.02755</cdr:y>
    </cdr:from>
    <cdr:to>
      <cdr:x>0.98117</cdr:x>
      <cdr:y>0.19814</cdr:y>
    </cdr:to>
    <cdr:sp macro="" textlink="">
      <cdr:nvSpPr>
        <cdr:cNvPr id="2" name="TextBox 1"/>
        <cdr:cNvSpPr txBox="1"/>
      </cdr:nvSpPr>
      <cdr:spPr>
        <a:xfrm xmlns:a="http://schemas.openxmlformats.org/drawingml/2006/main">
          <a:off x="153699" y="84760"/>
          <a:ext cx="4294828" cy="5248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0" cap="none" spc="0" dirty="0">
              <a:ln w="0"/>
              <a:solidFill>
                <a:schemeClr val="tx1"/>
              </a:solidFill>
              <a:effectLst>
                <a:outerShdw blurRad="38100" dist="19050" dir="2700000" algn="tl" rotWithShape="0">
                  <a:schemeClr val="dk1">
                    <a:alpha val="40000"/>
                  </a:schemeClr>
                </a:outerShdw>
              </a:effectLst>
            </a:rPr>
            <a:t>Figure 10. </a:t>
          </a:r>
          <a:r>
            <a:rPr lang="en-US" sz="1600" b="0" cap="none" spc="0" dirty="0">
              <a:ln w="0"/>
              <a:solidFill>
                <a:schemeClr val="tx1"/>
              </a:solidFill>
              <a:effectLst>
                <a:outerShdw blurRad="38100" dist="19050" dir="2700000" algn="tl" rotWithShape="0">
                  <a:schemeClr val="dk1">
                    <a:alpha val="40000"/>
                  </a:schemeClr>
                </a:outerShdw>
              </a:effectLst>
            </a:rPr>
            <a:t>When you asked for references, what were you told?  (By percent of 297 responses)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3AB91-34A3-427D-9E99-508D30E88D3C}" type="datetimeFigureOut">
              <a:rPr lang="en-US" smtClean="0"/>
              <a:pPr/>
              <a:t>4/17/2017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7BBB9-B1D6-4D87-9132-C10A4E31F6D4}" type="slidenum">
              <a:rPr lang="en-US" smtClean="0"/>
              <a:pPr/>
              <a:t>‹#›</a:t>
            </a:fld>
            <a:endParaRPr lang="en-US"/>
          </a:p>
        </p:txBody>
      </p:sp>
    </p:spTree>
    <p:extLst>
      <p:ext uri="{BB962C8B-B14F-4D97-AF65-F5344CB8AC3E}">
        <p14:creationId xmlns:p14="http://schemas.microsoft.com/office/powerpoint/2010/main" val="170328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cirp.org/library/psych/vanderkolk/"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rollingstone.com/culture/features/a-rape-on-campus-what-went-wrong-20150405"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program was presented at The AASECT 48</a:t>
            </a:r>
            <a:r>
              <a:rPr lang="en-US" baseline="30000" dirty="0"/>
              <a:t>th</a:t>
            </a:r>
            <a:r>
              <a:rPr lang="en-US" baseline="0" dirty="0"/>
              <a:t> Annual Conference, June 10, 2016, in San Juan, Puerto Rico</a:t>
            </a:r>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Leopold von </a:t>
            </a:r>
            <a:r>
              <a:rPr lang="en-US" dirty="0" err="1"/>
              <a:t>Sacher-Masoch</a:t>
            </a:r>
            <a:r>
              <a:rPr lang="en-US" dirty="0"/>
              <a:t> on the left, drew up the first masochistic contract in </a:t>
            </a:r>
            <a:r>
              <a:rPr lang="en-US" i="1" dirty="0"/>
              <a:t>Ve</a:t>
            </a:r>
            <a:r>
              <a:rPr lang="en-US" dirty="0"/>
              <a:t>n</a:t>
            </a:r>
            <a:r>
              <a:rPr lang="en-US" i="1" dirty="0"/>
              <a:t>us in Furs</a:t>
            </a:r>
            <a:r>
              <a:rPr lang="en-US" dirty="0"/>
              <a:t>, but had actually agreed to the</a:t>
            </a:r>
            <a:r>
              <a:rPr lang="en-US" baseline="0" dirty="0"/>
              <a:t> same one</a:t>
            </a:r>
            <a:r>
              <a:rPr lang="en-US" dirty="0"/>
              <a:t> earlier in his real life relationship with Fanny </a:t>
            </a:r>
            <a:r>
              <a:rPr lang="en-US" dirty="0" err="1"/>
              <a:t>Pistor</a:t>
            </a:r>
            <a:r>
              <a:rPr lang="en-US" dirty="0"/>
              <a:t>,</a:t>
            </a:r>
            <a:r>
              <a:rPr lang="en-US" baseline="0" dirty="0"/>
              <a:t> a woman he sojourned with in Italy.  They are seen relaxing together on the right.  </a:t>
            </a:r>
          </a:p>
          <a:p>
            <a:r>
              <a:rPr lang="en-US" baseline="0" dirty="0"/>
              <a:t>He used similar contract again in his 12-year marriage to Aurora von </a:t>
            </a:r>
            <a:r>
              <a:rPr lang="en-US" baseline="0" dirty="0" err="1"/>
              <a:t>Rumelin</a:t>
            </a:r>
            <a:r>
              <a:rPr lang="en-US" baseline="0" dirty="0"/>
              <a:t>, in an attempt to level the social differences attending his aristocratic rank.  He then repeatedly beseeched her to cuckold him, an act that would have caused her great legal vulnerability in Austrian divorce law, contract or not.  So von </a:t>
            </a:r>
            <a:r>
              <a:rPr lang="en-US" baseline="0" dirty="0" err="1"/>
              <a:t>Sacher-Masoch</a:t>
            </a:r>
            <a:r>
              <a:rPr lang="en-US" baseline="0" dirty="0"/>
              <a:t> is not only the first example of a kinky contract, but an object lesson of the problems of submission between non-equals.  After all that, he divorced her anyway.  The mere presence of a contract does not make all things safe.</a:t>
            </a:r>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11</a:t>
            </a:fld>
            <a:endParaRPr lang="en-US"/>
          </a:p>
        </p:txBody>
      </p:sp>
    </p:spTree>
    <p:extLst>
      <p:ext uri="{BB962C8B-B14F-4D97-AF65-F5344CB8AC3E}">
        <p14:creationId xmlns:p14="http://schemas.microsoft.com/office/powerpoint/2010/main" val="3360245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david’s</a:t>
            </a:r>
            <a:r>
              <a:rPr lang="en-US" dirty="0"/>
              <a:t> name is not </a:t>
            </a:r>
            <a:r>
              <a:rPr lang="en-US" dirty="0" err="1"/>
              <a:t>mis</a:t>
            </a:r>
            <a:r>
              <a:rPr lang="en-US" dirty="0"/>
              <a:t>-capitalized:  it is a kink convention for </a:t>
            </a:r>
            <a:r>
              <a:rPr lang="en-US" dirty="0" err="1"/>
              <a:t>submissives</a:t>
            </a:r>
            <a:r>
              <a:rPr lang="en-US" dirty="0"/>
              <a:t> to use lower case for their names and personal pronouns.  he</a:t>
            </a:r>
            <a:r>
              <a:rPr lang="en-US" baseline="0" dirty="0"/>
              <a:t> created SSC as part of committee for The Gay Male S/M Activists purpose statement.  The group looked at the fears they overcame to join up, and marketed to those.  They selected the twin pillars of resistance due to stigma: mental health and legal sanctions.  SSC went viral without benefit of the world Wide Web and persists to this day despite the fact that no kink group offers airtight safety nor pre-certified sanity for its members.  </a:t>
            </a:r>
            <a:r>
              <a:rPr lang="en-US" baseline="0" dirty="0" err="1"/>
              <a:t>david</a:t>
            </a:r>
            <a:r>
              <a:rPr lang="en-US" baseline="0" dirty="0"/>
              <a:t> first disavowed his original construction, and then after many years of debate, eventually owned it again.  This is a little like Thomas Jefferson denying the validity of the Declaration of Independence for a decade!</a:t>
            </a:r>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1987, a local police group in northern England seized a VCR tape showing genital torture.  They imagined they</a:t>
            </a:r>
            <a:r>
              <a:rPr lang="en-US" baseline="0" dirty="0"/>
              <a:t> had a ‘snuff film’ and launched, in cooperation with Scotland Yard, launched Operation Spanner, a surveillance of a gay male BDSM group.   Eventually they raided the group and arrested about thirty men.  The authorities were dumbfounded when they learned the acts were all consensual, and fro 18 months, they struggled with how to prosecute.  Eventually the prosecutor sized nineteen century case law that British citizens had no right to consent to assault.  Masochist who consented to assault were charged as accessories to their own assaults!  Into the early nineties, many of these men served long jail sentences as the case wound its way through appeals, eventually landing in the house of Lords where a panel of five lords ruled three to two that British Citizens had no right to consent to assault.  A crucial argument in this case was that it would be impossible to prosecute cases of domestic violence if victims were required to cooperate.  Eventually, the case was appealed to the European Union Court of Human Rights in Strasbourg where each of the 27 member nations at that time agreed that the UK had every right to legislate against assault.  The upshot was the organization of the Spanner Trust pictured here, and the rapid organization of BDSM advocacy groups, including NCSF!  There is a great summary of this on Elephant… with links there to stories of the </a:t>
            </a:r>
            <a:r>
              <a:rPr lang="en-US" baseline="0" dirty="0" err="1"/>
              <a:t>Spannerman’s</a:t>
            </a:r>
            <a:r>
              <a:rPr lang="en-US" baseline="0" dirty="0"/>
              <a:t> experiences. http://elephantinthehottub.blogspot.com/2013/05/normal-0-false-false-false-en-us-x-none.html</a:t>
            </a:r>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Gary Switch’s Risk-Aware Consensual</a:t>
            </a:r>
            <a:r>
              <a:rPr lang="en-US" baseline="0" dirty="0"/>
              <a:t> Kink first posted on the TES (The </a:t>
            </a:r>
            <a:r>
              <a:rPr lang="en-US" baseline="0" dirty="0" err="1"/>
              <a:t>Eulenspiegel</a:t>
            </a:r>
            <a:r>
              <a:rPr lang="en-US" baseline="0" dirty="0"/>
              <a:t> Society) Friends list.  It found instant traction there among edge players whose attraction to some activities was partly based on their lack of safety.  Being risk-aware focused on the value of informed consent, rather than false notions of safety.  About this time, sex educators had bailed on the concept of ‘safe sex’ too. </a:t>
            </a:r>
          </a:p>
          <a:p>
            <a:r>
              <a:rPr lang="en-US" baseline="0" dirty="0"/>
              <a:t>Personal Responsibility in Consensual Kink (PRICK)  instead of Risk-Aware.  This had limited acceptance, even among kink, where radical personal responsibility is widely understood, because it was seen as shifting too much responsibility onto the vulnerable.  This is much the same argument as the rape culture backlash to the admonition not to wear short skirts.</a:t>
            </a:r>
          </a:p>
          <a:p>
            <a:r>
              <a:rPr lang="en-US" baseline="0" dirty="0"/>
              <a:t>Renegotiation is regarded by lifestyle educators as relatively risk behavior, because play alters frame of mind, because power has been exchanged and intensity of feelings may undermine consent.  Of course, those are among the key reasons players want renegotiate.</a:t>
            </a:r>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Emmanuel</a:t>
            </a:r>
            <a:r>
              <a:rPr lang="en-US" baseline="0" dirty="0"/>
              <a:t> </a:t>
            </a:r>
            <a:r>
              <a:rPr lang="en-US" baseline="0" dirty="0" err="1"/>
              <a:t>Sevigny</a:t>
            </a:r>
            <a:r>
              <a:rPr lang="en-US" baseline="0" dirty="0"/>
              <a:t> and Mathieu </a:t>
            </a:r>
            <a:r>
              <a:rPr lang="en-US" baseline="0" dirty="0" err="1"/>
              <a:t>Amalric</a:t>
            </a:r>
            <a:r>
              <a:rPr lang="en-US" baseline="0" dirty="0"/>
              <a:t> enact an intense seduced consent scene in Roman </a:t>
            </a:r>
            <a:r>
              <a:rPr lang="en-US" baseline="0" dirty="0" err="1"/>
              <a:t>Polanski’s</a:t>
            </a:r>
            <a:r>
              <a:rPr lang="en-US" baseline="0" dirty="0"/>
              <a:t> 2013 film, </a:t>
            </a:r>
            <a:r>
              <a:rPr lang="en-US" i="1" baseline="0" dirty="0"/>
              <a:t>Venus in Fur</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Tops desire trusting </a:t>
            </a:r>
            <a:r>
              <a:rPr lang="en-US" dirty="0" err="1"/>
              <a:t>submissives</a:t>
            </a:r>
            <a:r>
              <a:rPr lang="en-US" dirty="0"/>
              <a:t> as proof</a:t>
            </a:r>
            <a:r>
              <a:rPr lang="en-US" baseline="0" dirty="0"/>
              <a:t> of the tops’ excellence.  Submissive want to be good bottoms.  So kink is partly about a trust fall, and this militates against explicit consent.</a:t>
            </a:r>
          </a:p>
          <a:p>
            <a:r>
              <a:rPr lang="en-US" baseline="0" dirty="0"/>
              <a:t>This goes precisely to the epistemology of trust, and how individual participants know it when they feel it.</a:t>
            </a:r>
          </a:p>
          <a:p>
            <a:r>
              <a:rPr lang="en-US" baseline="0" dirty="0"/>
              <a:t>Consensual non-consent scenes are widely valued by some members of the kink community.  40% in our survey said they did them.  15% said they had consent violations in such scenes.. So they are risky but exciting for the reasons listed immediately above.  Consensual non-consent means participants agree to give up the right to refuse activity n a scene, even when they do not know what may happen.  Sometimes participants have ‘hard limits, which are adhered to, and soft limits which they may be forced to do during consensual non-consent.  Sometimes </a:t>
            </a:r>
            <a:r>
              <a:rPr lang="en-US" baseline="0" dirty="0" err="1"/>
              <a:t>submissives</a:t>
            </a:r>
            <a:r>
              <a:rPr lang="en-US" baseline="0" dirty="0"/>
              <a:t> give up hard limits as an act of love, an attempt to prove themselves, or through bad judgment.</a:t>
            </a:r>
          </a:p>
          <a:p>
            <a:r>
              <a:rPr lang="en-US" baseline="0" dirty="0"/>
              <a:t>Master/slave relationships vary tremendously, but frequently involve giving up control of the slave’s behavior to the Master in global and arbitrary ways that go deeper than individual sex scenes.  One of the characteristics of kinky folk is that they often find ways to eroticize, or saturate the mundane with meanings that conventional people, or even sex therapists might miss.  The mind is the sexiest organ in the human body, and it goes many places for erotic and power exchange satisfactions. They like to institute “rituals” in their relationship that reinforce the power dynamic, often based on service from the submissive attending to the master’s needs.</a:t>
            </a:r>
          </a:p>
          <a:p>
            <a:r>
              <a:rPr lang="en-US" baseline="0" dirty="0"/>
              <a:t>The </a:t>
            </a:r>
            <a:r>
              <a:rPr lang="en-US" baseline="0" dirty="0" err="1"/>
              <a:t>Mindfuck</a:t>
            </a:r>
            <a:r>
              <a:rPr lang="en-US" baseline="0" dirty="0"/>
              <a:t> is legendary as a kind of epicurean terror in kink.  It depends on a crafty top giving the impression they are violating the </a:t>
            </a:r>
            <a:r>
              <a:rPr lang="en-US" baseline="0" dirty="0" err="1"/>
              <a:t>submissives</a:t>
            </a:r>
            <a:r>
              <a:rPr lang="en-US" baseline="0" dirty="0"/>
              <a:t> limits while sticking to the letter of the law.  For example, a slave who has a hard limit against knife play can be encouraged to imagine while blindfolded that the touch of a credit card is actually a knife.  This may sound strange, but we vanilla people like movies like </a:t>
            </a:r>
            <a:r>
              <a:rPr lang="en-US" i="1" baseline="0" dirty="0"/>
              <a:t>The Usual Suspects,</a:t>
            </a:r>
            <a:r>
              <a:rPr lang="en-US" baseline="0" dirty="0"/>
              <a:t> </a:t>
            </a:r>
            <a:r>
              <a:rPr lang="en-US" i="1" baseline="0" dirty="0"/>
              <a:t>Sixth Sense</a:t>
            </a:r>
            <a:r>
              <a:rPr lang="en-US" baseline="0" dirty="0"/>
              <a:t>, or </a:t>
            </a:r>
            <a:r>
              <a:rPr lang="en-US" i="1" baseline="0" dirty="0"/>
              <a:t>Memento.  </a:t>
            </a:r>
            <a:r>
              <a:rPr lang="en-US" i="0" baseline="0" dirty="0"/>
              <a:t>A kink erotica story of this type is Pat </a:t>
            </a:r>
            <a:r>
              <a:rPr lang="en-US" i="0" baseline="0" dirty="0" err="1"/>
              <a:t>Califia’s</a:t>
            </a:r>
            <a:r>
              <a:rPr lang="en-US" i="0" baseline="0" dirty="0"/>
              <a:t> short story ‘The Surprise Party’ in </a:t>
            </a:r>
            <a:r>
              <a:rPr lang="en-US" i="1" baseline="0" dirty="0"/>
              <a:t>Macho Sluts.</a:t>
            </a:r>
          </a:p>
          <a:p>
            <a:r>
              <a:rPr lang="en-US" i="0" baseline="0" dirty="0"/>
              <a:t>24/7 Lifestyle relationships represent the ultimate in consensual non-consent, in which the slave gives up total control of their lives.  Often the boundaries limit the relationship to times when the slave is not at work, or provide for time when they are visiting friends or family, but control can be total for extended periods.  Thus can be very challenging for therapists who are schooled to value equality, mutuality, independence and differentiation that do not seem to apply in these relationships.  The NCSF position is that all types of relationships should be supported, but nothing prevents any relationship, extreme or conventional, from being pathological or the appropriate focus of clinical attention.   Cultural competence requires that therapists inform themselves about the practices of their clients.  It is also true that some outlier practices are not easily researched, and even when clients are engaged in very typical kinky practices, therapy can require them to be articulate as possible about their experiences and desires.  </a:t>
            </a:r>
          </a:p>
          <a:p>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Since someone asked, the red item</a:t>
            </a:r>
            <a:r>
              <a:rPr lang="en-US" baseline="0" dirty="0"/>
              <a:t> in the rattler’s mouth is a ball gag, not an apple!</a:t>
            </a:r>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Further reading about surveys of the kink community regarding consent and mental health include the above</a:t>
            </a:r>
            <a:r>
              <a:rPr lang="en-US" baseline="0" dirty="0"/>
              <a:t> titles.  Enjoy!</a:t>
            </a:r>
            <a:endParaRPr lang="en-US"/>
          </a:p>
          <a:p>
            <a:endParaRPr lang="en-US"/>
          </a:p>
        </p:txBody>
      </p:sp>
      <p:sp>
        <p:nvSpPr>
          <p:cNvPr id="4" name="Slide Number Placeholder 3"/>
          <p:cNvSpPr>
            <a:spLocks noGrp="1"/>
          </p:cNvSpPr>
          <p:nvPr>
            <p:ph type="sldNum" sz="quarter" idx="10"/>
          </p:nvPr>
        </p:nvSpPr>
        <p:spPr/>
        <p:txBody>
          <a:bodyPr/>
          <a:lstStyle/>
          <a:p>
            <a:fld id="{98B7BBB9-B1D6-4D87-9132-C10A4E31F6D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BDSM participants are not fully out.  We are unlikely to reach those with surveys</a:t>
            </a:r>
          </a:p>
          <a:p>
            <a:r>
              <a:rPr lang="en-US" dirty="0"/>
              <a:t>People who keep their private</a:t>
            </a:r>
            <a:r>
              <a:rPr lang="en-US" baseline="0" dirty="0"/>
              <a:t> life kinky, but do not connect with a kink community are also unlikely to fall in our sample.  For these people, many kinds of social safety are easily managed, but they may face risks from technical issues about playing safely.</a:t>
            </a:r>
          </a:p>
          <a:p>
            <a:r>
              <a:rPr lang="en-US" baseline="0" dirty="0"/>
              <a:t>Many people are out on-line using screen names and avatars.  These people are at least participating in on-line communities.  They are exposed o kink educational efforts and community discussions, even if they are not prepared to play.  This is about as much social participation as was possible before 1972.</a:t>
            </a:r>
          </a:p>
          <a:p>
            <a:r>
              <a:rPr lang="en-US" baseline="0" dirty="0"/>
              <a:t>Double lives generally involve deception and intimacy costs  that therapists tend to frown on.</a:t>
            </a:r>
          </a:p>
          <a:p>
            <a:r>
              <a:rPr lang="en-US" baseline="0" dirty="0"/>
              <a:t>To actually join a BDSM organization, one must have one within geographic reach, overcome social reluctance and not be unduly afraid of meeting crazed deviants.  Acceptance of voyeurism, exhibitionism, poly ideology, and any group rules,</a:t>
            </a:r>
          </a:p>
          <a:p>
            <a:r>
              <a:rPr lang="en-US" baseline="0" dirty="0"/>
              <a:t>Not everyone faces similar risk/reward opportunities in making these decisions.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20</a:t>
            </a:fld>
            <a:endParaRPr lang="en-US"/>
          </a:p>
        </p:txBody>
      </p:sp>
    </p:spTree>
    <p:extLst>
      <p:ext uri="{BB962C8B-B14F-4D97-AF65-F5344CB8AC3E}">
        <p14:creationId xmlns:p14="http://schemas.microsoft.com/office/powerpoint/2010/main" val="216505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Russell</a:t>
            </a:r>
            <a:r>
              <a:rPr lang="en-US" baseline="0" dirty="0"/>
              <a:t> has twice been awarded the Distinguished Service to AASECT Award, Chaired the AASECT </a:t>
            </a:r>
            <a:r>
              <a:rPr lang="en-US" baseline="0" dirty="0" err="1"/>
              <a:t>AltSex</a:t>
            </a:r>
            <a:r>
              <a:rPr lang="en-US" baseline="0" dirty="0"/>
              <a:t> Special Interest Group from 2011-2015, and Will Be NCSF’s Kink Aware Professionals Advocate starting July 1, 2016.</a:t>
            </a:r>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21</a:t>
            </a:fld>
            <a:endParaRPr lang="en-US"/>
          </a:p>
        </p:txBody>
      </p:sp>
    </p:spTree>
    <p:extLst>
      <p:ext uri="{BB962C8B-B14F-4D97-AF65-F5344CB8AC3E}">
        <p14:creationId xmlns:p14="http://schemas.microsoft.com/office/powerpoint/2010/main" val="2277957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NCSF encourages everyone doing research on kink, non-monogamy, fetishes, cross-dressing and </a:t>
            </a:r>
            <a:r>
              <a:rPr lang="en-US" sz="1200" kern="1200" dirty="0" err="1">
                <a:solidFill>
                  <a:schemeClr val="tx1"/>
                </a:solidFill>
                <a:effectLst/>
                <a:latin typeface="+mn-lt"/>
                <a:ea typeface="+mn-ea"/>
                <a:cs typeface="+mn-cs"/>
              </a:rPr>
              <a:t>paraphilias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run their questions through the CARAS review board.</a:t>
            </a: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22</a:t>
            </a:fld>
            <a:endParaRPr lang="en-US"/>
          </a:p>
        </p:txBody>
      </p:sp>
    </p:spTree>
    <p:extLst>
      <p:ext uri="{BB962C8B-B14F-4D97-AF65-F5344CB8AC3E}">
        <p14:creationId xmlns:p14="http://schemas.microsoft.com/office/powerpoint/2010/main" val="697190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everyone who likes</a:t>
            </a:r>
            <a:r>
              <a:rPr lang="en-US" baseline="0" dirty="0"/>
              <a:t> kink identifies it as kink.  Not safe to self-label due to stigma.</a:t>
            </a:r>
          </a:p>
          <a:p>
            <a:r>
              <a:rPr lang="en-US" baseline="0" dirty="0"/>
              <a:t>Not everyone who self-labels is willing to admit it to others.</a:t>
            </a:r>
          </a:p>
          <a:p>
            <a:r>
              <a:rPr lang="en-US" baseline="0" dirty="0"/>
              <a:t>Not everyone who is self-identified as kinky is willing to be out in a social group.</a:t>
            </a:r>
          </a:p>
          <a:p>
            <a:r>
              <a:rPr lang="en-US" baseline="0" dirty="0"/>
              <a:t>The safeties and dangers of a double life.</a:t>
            </a:r>
          </a:p>
          <a:p>
            <a:r>
              <a:rPr lang="en-US" baseline="0" dirty="0"/>
              <a:t>Social groups meets some needs better than others.  Great for getting safety instruction, but better for finding paly partners for some kinks more than others.</a:t>
            </a: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23</a:t>
            </a:fld>
            <a:endParaRPr lang="en-US"/>
          </a:p>
        </p:txBody>
      </p:sp>
    </p:spTree>
    <p:extLst>
      <p:ext uri="{BB962C8B-B14F-4D97-AF65-F5344CB8AC3E}">
        <p14:creationId xmlns:p14="http://schemas.microsoft.com/office/powerpoint/2010/main" val="2678292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Launched</a:t>
            </a:r>
            <a:r>
              <a:rPr lang="en-US" baseline="0" dirty="0"/>
              <a:t> in 2014.</a:t>
            </a:r>
            <a:r>
              <a:rPr lang="en-US" sz="1200" kern="1200" dirty="0">
                <a:solidFill>
                  <a:schemeClr val="tx1"/>
                </a:solidFill>
                <a:latin typeface="+mn-lt"/>
                <a:ea typeface="+mn-ea"/>
                <a:cs typeface="+mn-cs"/>
              </a:rPr>
              <a:t> The National Coalition for Sexual Freedom gathered data through its first Consent Survey in 2012 in order to gauge attitudes about consent and consent violations within a power exchange context. Of those responding, 33% indicated that their pre-negotiated limit had been violated and/or their </a:t>
            </a:r>
            <a:r>
              <a:rPr lang="en-US" sz="1200" kern="1200" dirty="0" err="1">
                <a:solidFill>
                  <a:schemeClr val="tx1"/>
                </a:solidFill>
                <a:latin typeface="+mn-lt"/>
                <a:ea typeface="+mn-ea"/>
                <a:cs typeface="+mn-cs"/>
              </a:rPr>
              <a:t>safeword</a:t>
            </a:r>
            <a:r>
              <a:rPr lang="en-US" sz="1200" kern="1200" dirty="0">
                <a:solidFill>
                  <a:schemeClr val="tx1"/>
                </a:solidFill>
                <a:latin typeface="+mn-lt"/>
                <a:ea typeface="+mn-ea"/>
                <a:cs typeface="+mn-cs"/>
              </a:rPr>
              <a:t> was ignored during a BDSM encounter. We knew</a:t>
            </a:r>
            <a:r>
              <a:rPr lang="en-US" sz="1200" kern="1200" baseline="0" dirty="0">
                <a:solidFill>
                  <a:schemeClr val="tx1"/>
                </a:solidFill>
                <a:latin typeface="+mn-lt"/>
                <a:ea typeface="+mn-ea"/>
                <a:cs typeface="+mn-cs"/>
              </a:rPr>
              <a:t> we needed to confirm our findings and get more detail on who, what, where, when, why and how consent violations are happening.</a:t>
            </a:r>
            <a:r>
              <a:rPr lang="en-US" sz="1200" kern="1200" dirty="0">
                <a:solidFill>
                  <a:schemeClr val="tx1"/>
                </a:solidFill>
                <a:latin typeface="+mn-lt"/>
                <a:ea typeface="+mn-ea"/>
                <a:cs typeface="+mn-cs"/>
              </a:rPr>
              <a:t> </a:t>
            </a:r>
            <a:endParaRPr lang="en-US" baseline="0"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24</a:t>
            </a:fld>
            <a:endParaRPr lang="en-US"/>
          </a:p>
        </p:txBody>
      </p:sp>
    </p:spTree>
    <p:extLst>
      <p:ext uri="{BB962C8B-B14F-4D97-AF65-F5344CB8AC3E}">
        <p14:creationId xmlns:p14="http://schemas.microsoft.com/office/powerpoint/2010/main" val="4196410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Primarily online distribution through Coalition Partners and Supporting Members, then on to their members, on </a:t>
            </a:r>
            <a:r>
              <a:rPr lang="en-US" sz="1200" kern="1200" dirty="0" err="1">
                <a:solidFill>
                  <a:schemeClr val="tx1"/>
                </a:solidFill>
                <a:effectLst/>
                <a:latin typeface="+mn-lt"/>
                <a:ea typeface="+mn-ea"/>
                <a:cs typeface="+mn-cs"/>
              </a:rPr>
              <a:t>FetLife</a:t>
            </a:r>
            <a:r>
              <a:rPr lang="en-US" sz="1200" kern="1200" dirty="0">
                <a:solidFill>
                  <a:schemeClr val="tx1"/>
                </a:solidFill>
                <a:effectLst/>
                <a:latin typeface="+mn-lt"/>
                <a:ea typeface="+mn-ea"/>
                <a:cs typeface="+mn-cs"/>
              </a:rPr>
              <a:t> and announcements made on blogs and </a:t>
            </a:r>
            <a:r>
              <a:rPr lang="en-US" sz="1200" kern="1200" dirty="0" err="1">
                <a:solidFill>
                  <a:schemeClr val="tx1"/>
                </a:solidFill>
                <a:effectLst/>
                <a:latin typeface="+mn-lt"/>
                <a:ea typeface="+mn-ea"/>
                <a:cs typeface="+mn-cs"/>
              </a:rPr>
              <a:t>Leatherati</a:t>
            </a:r>
            <a:r>
              <a:rPr lang="en-US" sz="1200" kern="1200" dirty="0">
                <a:solidFill>
                  <a:schemeClr val="tx1"/>
                </a:solidFill>
                <a:effectLst/>
                <a:latin typeface="+mn-lt"/>
                <a:ea typeface="+mn-ea"/>
                <a:cs typeface="+mn-cs"/>
              </a:rPr>
              <a:t>, an online leather news source.</a:t>
            </a:r>
          </a:p>
          <a:p>
            <a:pPr lvl="0"/>
            <a:r>
              <a:rPr lang="en-US" sz="1200" kern="1200" dirty="0">
                <a:solidFill>
                  <a:schemeClr val="tx1"/>
                </a:solidFill>
                <a:effectLst/>
                <a:latin typeface="+mn-lt"/>
                <a:ea typeface="+mn-ea"/>
                <a:cs typeface="+mn-cs"/>
              </a:rPr>
              <a:t>Initial data set took 15-20 minutes and for extended questions up to 45 minutes.</a:t>
            </a:r>
          </a:p>
          <a:p>
            <a:pPr lvl="0"/>
            <a:r>
              <a:rPr lang="en-US" sz="1200" kern="1200" dirty="0">
                <a:solidFill>
                  <a:schemeClr val="tx1"/>
                </a:solidFill>
                <a:effectLst/>
                <a:latin typeface="+mn-lt"/>
                <a:ea typeface="+mn-ea"/>
                <a:cs typeface="+mn-cs"/>
              </a:rPr>
              <a:t>Shows our undeserved population is HIGHLY MOTIVATED to help make our lives better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reported number of consent violations may under-count psychologically important non-consensual incidents, because anyone so troubled that they no longer participate in real life or online BDSM communities may not have seen the survey to participate in it. On the other hand, people who experienced consent violations were likely to be more motivated to respond simply because of the title of the survey.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trying to make comparison between this survey and other measures of non-consent</a:t>
            </a:r>
            <a:r>
              <a:rPr lang="en-US" sz="1200" kern="1200" baseline="0" dirty="0">
                <a:solidFill>
                  <a:schemeClr val="tx1"/>
                </a:solidFill>
                <a:effectLst/>
                <a:latin typeface="+mn-lt"/>
                <a:ea typeface="+mn-ea"/>
                <a:cs typeface="+mn-cs"/>
              </a:rPr>
              <a:t> behavior, it is important to realize that to get a representative sample, it is necessary to have 50% or more of a sampled population respond.  In this survey, we have no idea of the denominator underneath our 4,598 respondents.  So this survey gives only an unscientific suggestion of the incidence or prevalence of non-consent relative to the population of </a:t>
            </a:r>
            <a:r>
              <a:rPr lang="en-US" sz="1200" kern="1200" baseline="0" dirty="0" err="1">
                <a:solidFill>
                  <a:schemeClr val="tx1"/>
                </a:solidFill>
                <a:effectLst/>
                <a:latin typeface="+mn-lt"/>
                <a:ea typeface="+mn-ea"/>
                <a:cs typeface="+mn-cs"/>
              </a:rPr>
              <a:t>kinksters</a:t>
            </a:r>
            <a:r>
              <a:rPr lang="en-US" sz="1200" kern="1200" baseline="0" dirty="0">
                <a:solidFill>
                  <a:schemeClr val="tx1"/>
                </a:solidFill>
                <a:effectLst/>
                <a:latin typeface="+mn-lt"/>
                <a:ea typeface="+mn-ea"/>
                <a:cs typeface="+mn-cs"/>
              </a:rPr>
              <a:t> who attend social organization events.  It is, however, useful for making judgements about who reports and what they have reported.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B7BBB9-B1D6-4D87-9132-C10A4E31F6D4}" type="slidenum">
              <a:rPr lang="en-US" smtClean="0"/>
              <a:pPr/>
              <a:t>25</a:t>
            </a:fld>
            <a:endParaRPr lang="en-US"/>
          </a:p>
        </p:txBody>
      </p:sp>
    </p:spTree>
    <p:extLst>
      <p:ext uri="{BB962C8B-B14F-4D97-AF65-F5344CB8AC3E}">
        <p14:creationId xmlns:p14="http://schemas.microsoft.com/office/powerpoint/2010/main" val="4010143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survey was posted on Survey Monkey from January to June 2014. </a:t>
            </a:r>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26</a:t>
            </a:fld>
            <a:endParaRPr lang="en-US"/>
          </a:p>
        </p:txBody>
      </p:sp>
    </p:spTree>
    <p:extLst>
      <p:ext uri="{BB962C8B-B14F-4D97-AF65-F5344CB8AC3E}">
        <p14:creationId xmlns:p14="http://schemas.microsoft.com/office/powerpoint/2010/main" val="3854617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results on demographics and violations are the same as previous surveys – but with the Consent Counts Survey we got 72% through </a:t>
            </a:r>
            <a:r>
              <a:rPr lang="en-US" sz="1200" kern="1200" dirty="0" err="1">
                <a:solidFill>
                  <a:schemeClr val="tx1"/>
                </a:solidFill>
                <a:effectLst/>
                <a:latin typeface="+mn-lt"/>
                <a:ea typeface="+mn-ea"/>
                <a:cs typeface="+mn-cs"/>
              </a:rPr>
              <a:t>FetLife</a:t>
            </a:r>
            <a:r>
              <a:rPr lang="en-US" sz="1200" kern="1200" dirty="0">
                <a:solidFill>
                  <a:schemeClr val="tx1"/>
                </a:solidFill>
                <a:effectLst/>
                <a:latin typeface="+mn-lt"/>
                <a:ea typeface="+mn-ea"/>
                <a:cs typeface="+mn-cs"/>
              </a:rPr>
              <a:t>. This time less than half came from </a:t>
            </a:r>
            <a:r>
              <a:rPr lang="en-US" sz="1200" kern="1200" dirty="0" err="1">
                <a:solidFill>
                  <a:schemeClr val="tx1"/>
                </a:solidFill>
                <a:effectLst/>
                <a:latin typeface="+mn-lt"/>
                <a:ea typeface="+mn-ea"/>
                <a:cs typeface="+mn-cs"/>
              </a:rPr>
              <a:t>FetLife</a:t>
            </a:r>
            <a:r>
              <a:rPr lang="en-US" sz="1200" kern="1200" dirty="0">
                <a:solidFill>
                  <a:schemeClr val="tx1"/>
                </a:solidFill>
                <a:effectLst/>
                <a:latin typeface="+mn-lt"/>
                <a:ea typeface="+mn-ea"/>
                <a:cs typeface="+mn-cs"/>
              </a:rPr>
              <a:t>. That indicates we’re reaching a good cross-section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When compared to the NCSF Violence &amp; Discrimination Surveys 1998 and 2008, and the Consent Counts Survey done in 2012. </a:t>
            </a:r>
          </a:p>
          <a:p>
            <a:pPr lvl="0"/>
            <a:r>
              <a:rPr lang="en-US" sz="1200" kern="1200" dirty="0">
                <a:solidFill>
                  <a:schemeClr val="tx1"/>
                </a:solidFill>
                <a:effectLst/>
                <a:latin typeface="+mn-lt"/>
                <a:ea typeface="+mn-ea"/>
                <a:cs typeface="+mn-cs"/>
              </a:rPr>
              <a:t>Majority are not out and therefore not likely to disclose to you easily. They will ask you probe</a:t>
            </a:r>
            <a:r>
              <a:rPr lang="en-US" sz="1200" kern="1200" baseline="0" dirty="0">
                <a:solidFill>
                  <a:schemeClr val="tx1"/>
                </a:solidFill>
                <a:effectLst/>
                <a:latin typeface="+mn-lt"/>
                <a:ea typeface="+mn-ea"/>
                <a:cs typeface="+mn-cs"/>
              </a:rPr>
              <a:t> questions to see if you respond.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Majority are sexual minorities, which carries a higher level of stigma and subsequent discrimination.</a:t>
            </a:r>
          </a:p>
        </p:txBody>
      </p:sp>
      <p:sp>
        <p:nvSpPr>
          <p:cNvPr id="4" name="Slide Number Placeholder 3"/>
          <p:cNvSpPr>
            <a:spLocks noGrp="1"/>
          </p:cNvSpPr>
          <p:nvPr>
            <p:ph type="sldNum" sz="quarter" idx="10"/>
          </p:nvPr>
        </p:nvSpPr>
        <p:spPr/>
        <p:txBody>
          <a:bodyPr/>
          <a:lstStyle/>
          <a:p>
            <a:fld id="{98B7BBB9-B1D6-4D87-9132-C10A4E31F6D4}" type="slidenum">
              <a:rPr lang="en-US" smtClean="0"/>
              <a:pPr/>
              <a:t>27</a:t>
            </a:fld>
            <a:endParaRPr lang="en-US"/>
          </a:p>
        </p:txBody>
      </p:sp>
    </p:spTree>
    <p:extLst>
      <p:ext uri="{BB962C8B-B14F-4D97-AF65-F5344CB8AC3E}">
        <p14:creationId xmlns:p14="http://schemas.microsoft.com/office/powerpoint/2010/main" val="1252134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Gender breakdown – NOT similar to previous NCSF surveys, which was closer to 50/50 with 2-6% trans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This may be due to the fact that the female respondents experienced a higher rate of consent violations (as is typical in</a:t>
            </a:r>
            <a:r>
              <a:rPr lang="en-US" sz="1200" kern="1200" baseline="0" dirty="0">
                <a:solidFill>
                  <a:schemeClr val="tx1"/>
                </a:solidFill>
                <a:effectLst/>
                <a:latin typeface="+mn-lt"/>
                <a:ea typeface="+mn-ea"/>
                <a:cs typeface="+mn-cs"/>
              </a:rPr>
              <a:t> the general population) </a:t>
            </a:r>
            <a:r>
              <a:rPr lang="en-US" sz="1200" kern="1200" dirty="0">
                <a:solidFill>
                  <a:schemeClr val="tx1"/>
                </a:solidFill>
                <a:effectLst/>
                <a:latin typeface="+mn-lt"/>
                <a:ea typeface="+mn-ea"/>
                <a:cs typeface="+mn-cs"/>
              </a:rPr>
              <a:t>and therefore there was a higher motivation for women to take a survey about consent violations.</a:t>
            </a:r>
          </a:p>
          <a:p>
            <a:pPr lvl="0"/>
            <a:r>
              <a:rPr lang="en-US" sz="1200" kern="1200" dirty="0">
                <a:solidFill>
                  <a:schemeClr val="tx1"/>
                </a:solidFill>
                <a:effectLst/>
                <a:latin typeface="+mn-lt"/>
                <a:ea typeface="+mn-ea"/>
                <a:cs typeface="+mn-cs"/>
              </a:rPr>
              <a:t>Opt-in Survey – these numbers only describe this sample, which is taken from people who at least have some access to the organized BDSM community online.</a:t>
            </a:r>
          </a:p>
        </p:txBody>
      </p:sp>
      <p:sp>
        <p:nvSpPr>
          <p:cNvPr id="4" name="Slide Number Placeholder 3"/>
          <p:cNvSpPr>
            <a:spLocks noGrp="1"/>
          </p:cNvSpPr>
          <p:nvPr>
            <p:ph type="sldNum" sz="quarter" idx="10"/>
          </p:nvPr>
        </p:nvSpPr>
        <p:spPr/>
        <p:txBody>
          <a:bodyPr/>
          <a:lstStyle/>
          <a:p>
            <a:fld id="{98B7BBB9-B1D6-4D87-9132-C10A4E31F6D4}" type="slidenum">
              <a:rPr lang="en-US" smtClean="0"/>
              <a:pPr/>
              <a:t>28</a:t>
            </a:fld>
            <a:endParaRPr lang="en-US"/>
          </a:p>
        </p:txBody>
      </p:sp>
    </p:spTree>
    <p:extLst>
      <p:ext uri="{BB962C8B-B14F-4D97-AF65-F5344CB8AC3E}">
        <p14:creationId xmlns:p14="http://schemas.microsoft.com/office/powerpoint/2010/main" val="2359567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Social boundary violations are the gateway to consent violations. That’s why BDSM groups are vigilant about rules against touching without permission.</a:t>
            </a:r>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29</a:t>
            </a:fld>
            <a:endParaRPr lang="en-US"/>
          </a:p>
        </p:txBody>
      </p:sp>
    </p:spTree>
    <p:extLst>
      <p:ext uri="{BB962C8B-B14F-4D97-AF65-F5344CB8AC3E}">
        <p14:creationId xmlns:p14="http://schemas.microsoft.com/office/powerpoint/2010/main" val="1811624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39% of the females and 28% of the males were touched without permission at a BDSM club or event.  A clear violation of social group safety policies.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Sexual minorities - over 42% of those who are gender queer, transgender, or other gender identities were touched, while heterosexuals were less likely to be touched without permission </a:t>
            </a:r>
          </a:p>
          <a:p>
            <a:pPr lvl="0"/>
            <a:r>
              <a:rPr lang="en-US" sz="1200" kern="1200" dirty="0">
                <a:solidFill>
                  <a:schemeClr val="tx1"/>
                </a:solidFill>
                <a:effectLst/>
                <a:latin typeface="+mn-lt"/>
                <a:ea typeface="+mn-ea"/>
                <a:cs typeface="+mn-cs"/>
              </a:rPr>
              <a:t>Essential to reinforce people’s social boundaries –red flags for predators: persistent questioning, leaning in or sitting too closely, “</a:t>
            </a:r>
            <a:r>
              <a:rPr lang="en-US" sz="1200" kern="1200" dirty="0" err="1">
                <a:solidFill>
                  <a:schemeClr val="tx1"/>
                </a:solidFill>
                <a:effectLst/>
                <a:latin typeface="+mn-lt"/>
                <a:ea typeface="+mn-ea"/>
                <a:cs typeface="+mn-cs"/>
              </a:rPr>
              <a:t>handsy</a:t>
            </a:r>
            <a:r>
              <a:rPr lang="en-US" sz="1200" kern="1200" dirty="0">
                <a:solidFill>
                  <a:schemeClr val="tx1"/>
                </a:solidFill>
                <a:effectLst/>
                <a:latin typeface="+mn-lt"/>
                <a:ea typeface="+mn-ea"/>
                <a:cs typeface="+mn-cs"/>
              </a:rPr>
              <a:t>” and touching without permission. Predators often look for people who can’t or don’t reinforce those social boundaries.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These results are important because they show that existing community rules and boundaries offer some protection relative to the</a:t>
            </a:r>
            <a:r>
              <a:rPr lang="en-US" sz="1200" kern="1200" baseline="0" dirty="0">
                <a:solidFill>
                  <a:schemeClr val="tx1"/>
                </a:solidFill>
                <a:effectLst/>
                <a:latin typeface="+mn-lt"/>
                <a:ea typeface="+mn-ea"/>
                <a:cs typeface="+mn-cs"/>
              </a:rPr>
              <a:t> general society’s rules, but that the kink communities still transmit some of the same stigma and vulnerabilities,  albeit to a lesser extent.  These results parallel those of Conley, T, Moors, A, </a:t>
            </a:r>
            <a:r>
              <a:rPr lang="en-US" sz="1200" kern="1200" baseline="0" dirty="0" err="1">
                <a:solidFill>
                  <a:schemeClr val="tx1"/>
                </a:solidFill>
                <a:effectLst/>
                <a:latin typeface="+mn-lt"/>
                <a:ea typeface="+mn-ea"/>
                <a:cs typeface="+mn-cs"/>
              </a:rPr>
              <a:t>Mastick</a:t>
            </a:r>
            <a:r>
              <a:rPr lang="en-US" sz="1200" kern="1200" baseline="0" dirty="0">
                <a:solidFill>
                  <a:schemeClr val="tx1"/>
                </a:solidFill>
                <a:effectLst/>
                <a:latin typeface="+mn-lt"/>
                <a:ea typeface="+mn-ea"/>
                <a:cs typeface="+mn-cs"/>
              </a:rPr>
              <a:t>, J and Ziegler, A The Fewer the Merrier?: Assessing Stigma Surrounding Consensually Non-</a:t>
            </a:r>
            <a:r>
              <a:rPr lang="en-US" sz="1200" kern="1200" baseline="0" dirty="0" err="1">
                <a:solidFill>
                  <a:schemeClr val="tx1"/>
                </a:solidFill>
                <a:effectLst/>
                <a:latin typeface="+mn-lt"/>
                <a:ea typeface="+mn-ea"/>
                <a:cs typeface="+mn-cs"/>
              </a:rPr>
              <a:t>momogamous</a:t>
            </a:r>
            <a:r>
              <a:rPr lang="en-US" sz="1200" kern="1200" baseline="0" dirty="0">
                <a:solidFill>
                  <a:schemeClr val="tx1"/>
                </a:solidFill>
                <a:effectLst/>
                <a:latin typeface="+mn-lt"/>
                <a:ea typeface="+mn-ea"/>
                <a:cs typeface="+mn-cs"/>
              </a:rPr>
              <a:t> Romantic Relationships in </a:t>
            </a:r>
            <a:r>
              <a:rPr lang="en-US" sz="1200" i="1" kern="1200" baseline="0" dirty="0">
                <a:solidFill>
                  <a:schemeClr val="tx1"/>
                </a:solidFill>
                <a:effectLst/>
                <a:latin typeface="+mn-lt"/>
                <a:ea typeface="+mn-ea"/>
                <a:cs typeface="+mn-cs"/>
              </a:rPr>
              <a:t>Analyses of Social Issues and Public Policy </a:t>
            </a:r>
            <a:r>
              <a:rPr lang="en-US" sz="1200" kern="1200" baseline="0" dirty="0">
                <a:solidFill>
                  <a:schemeClr val="tx1"/>
                </a:solidFill>
                <a:effectLst/>
                <a:latin typeface="+mn-lt"/>
                <a:ea typeface="+mn-ea"/>
                <a:cs typeface="+mn-cs"/>
              </a:rPr>
              <a:t>Vol 00.No )), 2012, p 1-29.  Conley et al showed that </a:t>
            </a:r>
            <a:r>
              <a:rPr lang="en-US" sz="1200" kern="1200" baseline="0" dirty="0" err="1">
                <a:solidFill>
                  <a:schemeClr val="tx1"/>
                </a:solidFill>
                <a:effectLst/>
                <a:latin typeface="+mn-lt"/>
                <a:ea typeface="+mn-ea"/>
                <a:cs typeface="+mn-cs"/>
              </a:rPr>
              <a:t>CNMists</a:t>
            </a:r>
            <a:r>
              <a:rPr lang="en-US" sz="1200" kern="1200" baseline="0" dirty="0">
                <a:solidFill>
                  <a:schemeClr val="tx1"/>
                </a:solidFill>
                <a:effectLst/>
                <a:latin typeface="+mn-lt"/>
                <a:ea typeface="+mn-ea"/>
                <a:cs typeface="+mn-cs"/>
              </a:rPr>
              <a:t> had less stigmatized attitudes towards their own behavior than </a:t>
            </a:r>
            <a:r>
              <a:rPr lang="en-US" sz="1200" kern="1200" baseline="0" dirty="0" err="1">
                <a:solidFill>
                  <a:schemeClr val="tx1"/>
                </a:solidFill>
                <a:effectLst/>
                <a:latin typeface="+mn-lt"/>
                <a:ea typeface="+mn-ea"/>
                <a:cs typeface="+mn-cs"/>
              </a:rPr>
              <a:t>conventionals</a:t>
            </a:r>
            <a:r>
              <a:rPr lang="en-US" sz="1200" kern="1200" baseline="0" dirty="0">
                <a:solidFill>
                  <a:schemeClr val="tx1"/>
                </a:solidFill>
                <a:effectLst/>
                <a:latin typeface="+mn-lt"/>
                <a:ea typeface="+mn-ea"/>
                <a:cs typeface="+mn-cs"/>
              </a:rPr>
              <a:t>, but still held some stigmatized attitudes towards their preferred behavior.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B7BBB9-B1D6-4D87-9132-C10A4E31F6D4}" type="slidenum">
              <a:rPr lang="en-US" smtClean="0"/>
              <a:pPr/>
              <a:t>30</a:t>
            </a:fld>
            <a:endParaRPr lang="en-US"/>
          </a:p>
        </p:txBody>
      </p:sp>
    </p:spTree>
    <p:extLst>
      <p:ext uri="{BB962C8B-B14F-4D97-AF65-F5344CB8AC3E}">
        <p14:creationId xmlns:p14="http://schemas.microsoft.com/office/powerpoint/2010/main" val="3774239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Susan was first published in the AASECT newsletter in 2003 with</a:t>
            </a:r>
            <a:r>
              <a:rPr lang="en-US" baseline="0" dirty="0"/>
              <a:t> </a:t>
            </a:r>
            <a:r>
              <a:rPr lang="en-US" dirty="0"/>
              <a:t>an article called “</a:t>
            </a:r>
            <a:r>
              <a:rPr lang="en-US" sz="1200" kern="1200" dirty="0">
                <a:solidFill>
                  <a:schemeClr val="tx1"/>
                </a:solidFill>
                <a:latin typeface="+mn-lt"/>
                <a:ea typeface="+mn-ea"/>
                <a:cs typeface="+mn-cs"/>
              </a:rPr>
              <a:t>SM Resources” and was featured in the member</a:t>
            </a:r>
            <a:r>
              <a:rPr lang="en-US" sz="1200" kern="1200" baseline="0" dirty="0">
                <a:solidFill>
                  <a:schemeClr val="tx1"/>
                </a:solidFill>
                <a:latin typeface="+mn-lt"/>
                <a:ea typeface="+mn-ea"/>
                <a:cs typeface="+mn-cs"/>
              </a:rPr>
              <a:t> spotlight in April 2014.</a:t>
            </a:r>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Types of touch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10% were multiple violations, indicating some people are more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vulnerable to social boundary</a:t>
            </a:r>
            <a:r>
              <a:rPr lang="en-US" sz="1200" kern="1200" baseline="0" dirty="0">
                <a:solidFill>
                  <a:schemeClr val="tx1"/>
                </a:solidFill>
                <a:effectLst/>
                <a:latin typeface="+mn-lt"/>
                <a:ea typeface="+mn-ea"/>
                <a:cs typeface="+mn-cs"/>
              </a:rPr>
              <a:t> violations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More than 1/3 were sexual in nature. But even hugs can be a violation, which is not something the general public knows.</a:t>
            </a:r>
          </a:p>
        </p:txBody>
      </p:sp>
      <p:sp>
        <p:nvSpPr>
          <p:cNvPr id="4" name="Slide Number Placeholder 3"/>
          <p:cNvSpPr>
            <a:spLocks noGrp="1"/>
          </p:cNvSpPr>
          <p:nvPr>
            <p:ph type="sldNum" sz="quarter" idx="10"/>
          </p:nvPr>
        </p:nvSpPr>
        <p:spPr/>
        <p:txBody>
          <a:bodyPr/>
          <a:lstStyle/>
          <a:p>
            <a:fld id="{98B7BBB9-B1D6-4D87-9132-C10A4E31F6D4}" type="slidenum">
              <a:rPr lang="en-US" smtClean="0"/>
              <a:pPr/>
              <a:t>31</a:t>
            </a:fld>
            <a:endParaRPr lang="en-US"/>
          </a:p>
        </p:txBody>
      </p:sp>
    </p:spTree>
    <p:extLst>
      <p:ext uri="{BB962C8B-B14F-4D97-AF65-F5344CB8AC3E}">
        <p14:creationId xmlns:p14="http://schemas.microsoft.com/office/powerpoint/2010/main" val="4007815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 get to violations that happen during negotiated behavior, where some part was consensual but other parts weren’t.</a:t>
            </a: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32</a:t>
            </a:fld>
            <a:endParaRPr lang="en-US"/>
          </a:p>
        </p:txBody>
      </p:sp>
    </p:spTree>
    <p:extLst>
      <p:ext uri="{BB962C8B-B14F-4D97-AF65-F5344CB8AC3E}">
        <p14:creationId xmlns:p14="http://schemas.microsoft.com/office/powerpoint/2010/main" val="1533927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(see Figure 4) 1,307 of the 4,503 respondents</a:t>
            </a:r>
          </a:p>
          <a:p>
            <a:endParaRPr lang="en-US" dirty="0"/>
          </a:p>
          <a:p>
            <a:r>
              <a:rPr lang="en-US" dirty="0"/>
              <a:t>(See Table 9). 747 females</a:t>
            </a:r>
            <a:r>
              <a:rPr lang="en-US" baseline="0" dirty="0"/>
              <a:t> and 213 males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self-selected sample does correspond to the Consent Counts Survey, which drew from a largely </a:t>
            </a:r>
            <a:r>
              <a:rPr lang="en-US" sz="1200" kern="1200" dirty="0" err="1">
                <a:solidFill>
                  <a:schemeClr val="tx1"/>
                </a:solidFill>
                <a:effectLst/>
                <a:latin typeface="+mn-lt"/>
                <a:ea typeface="+mn-ea"/>
                <a:cs typeface="+mn-cs"/>
              </a:rPr>
              <a:t>FetLife</a:t>
            </a:r>
            <a:r>
              <a:rPr lang="en-US" sz="1200" kern="1200" dirty="0">
                <a:solidFill>
                  <a:schemeClr val="tx1"/>
                </a:solidFill>
                <a:effectLst/>
                <a:latin typeface="+mn-lt"/>
                <a:ea typeface="+mn-ea"/>
                <a:cs typeface="+mn-cs"/>
              </a:rPr>
              <a:t> population - 30.1% had a pre-negotiated limit violated. That survey didn’t announce it was looking into violations and only asked 2 questions about it.</a:t>
            </a:r>
          </a:p>
          <a:p>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33</a:t>
            </a:fld>
            <a:endParaRPr lang="en-US"/>
          </a:p>
        </p:txBody>
      </p:sp>
    </p:spTree>
    <p:extLst>
      <p:ext uri="{BB962C8B-B14F-4D97-AF65-F5344CB8AC3E}">
        <p14:creationId xmlns:p14="http://schemas.microsoft.com/office/powerpoint/2010/main" val="4103459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Sexual assaults? 400 out of 4511 people. </a:t>
            </a:r>
          </a:p>
          <a:p>
            <a:pPr lvl="0"/>
            <a:r>
              <a:rPr lang="en-US" sz="1200" kern="1200" dirty="0">
                <a:solidFill>
                  <a:schemeClr val="tx1"/>
                </a:solidFill>
                <a:effectLst/>
                <a:latin typeface="+mn-lt"/>
                <a:ea typeface="+mn-ea"/>
                <a:cs typeface="+mn-cs"/>
              </a:rPr>
              <a:t>Only 2% or less of the total survey respondents had their consent violated by each of the following BDSM activity: flogging, bondage, </a:t>
            </a:r>
            <a:r>
              <a:rPr lang="en-US" sz="1200" kern="1200" dirty="0" err="1">
                <a:solidFill>
                  <a:schemeClr val="tx1"/>
                </a:solidFill>
                <a:effectLst/>
                <a:latin typeface="+mn-lt"/>
                <a:ea typeface="+mn-ea"/>
                <a:cs typeface="+mn-cs"/>
              </a:rPr>
              <a:t>knifeplay</a:t>
            </a:r>
            <a:r>
              <a:rPr lang="en-US" sz="1200" kern="1200" dirty="0">
                <a:solidFill>
                  <a:schemeClr val="tx1"/>
                </a:solidFill>
                <a:effectLst/>
                <a:latin typeface="+mn-lt"/>
                <a:ea typeface="+mn-ea"/>
                <a:cs typeface="+mn-cs"/>
              </a:rPr>
              <a:t>, spanking, gags, watersports and blindfolds.</a:t>
            </a:r>
          </a:p>
          <a:p>
            <a:pPr lvl="0"/>
            <a:r>
              <a:rPr lang="en-US" sz="1200" kern="1200" dirty="0">
                <a:solidFill>
                  <a:schemeClr val="tx1"/>
                </a:solidFill>
                <a:effectLst/>
                <a:latin typeface="+mn-lt"/>
                <a:ea typeface="+mn-ea"/>
                <a:cs typeface="+mn-cs"/>
              </a:rPr>
              <a:t>You need to help people learn to include negotiating sexual touching/sex and edge play like punching/slapping because those are the most common methods of violating consent. </a:t>
            </a:r>
          </a:p>
        </p:txBody>
      </p:sp>
      <p:sp>
        <p:nvSpPr>
          <p:cNvPr id="4" name="Slide Number Placeholder 3"/>
          <p:cNvSpPr>
            <a:spLocks noGrp="1"/>
          </p:cNvSpPr>
          <p:nvPr>
            <p:ph type="sldNum" sz="quarter" idx="10"/>
          </p:nvPr>
        </p:nvSpPr>
        <p:spPr/>
        <p:txBody>
          <a:bodyPr/>
          <a:lstStyle/>
          <a:p>
            <a:fld id="{98B7BBB9-B1D6-4D87-9132-C10A4E31F6D4}" type="slidenum">
              <a:rPr lang="en-US" smtClean="0"/>
              <a:pPr/>
              <a:t>34</a:t>
            </a:fld>
            <a:endParaRPr lang="en-US"/>
          </a:p>
        </p:txBody>
      </p:sp>
    </p:spTree>
    <p:extLst>
      <p:ext uri="{BB962C8B-B14F-4D97-AF65-F5344CB8AC3E}">
        <p14:creationId xmlns:p14="http://schemas.microsoft.com/office/powerpoint/2010/main" val="2874154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While this still is too high, sexual assault within</a:t>
            </a:r>
            <a:r>
              <a:rPr lang="en-US" baseline="0" dirty="0"/>
              <a:t> the BDSM community is no higher than among the general population.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Basile</a:t>
            </a:r>
            <a:r>
              <a:rPr lang="en-US" dirty="0"/>
              <a:t>, Chen, Black, &amp; Saltzman, 2007; Black, </a:t>
            </a:r>
            <a:r>
              <a:rPr lang="en-US" dirty="0" err="1"/>
              <a:t>Basile</a:t>
            </a:r>
            <a:r>
              <a:rPr lang="en-US" dirty="0"/>
              <a:t>, </a:t>
            </a:r>
            <a:r>
              <a:rPr lang="en-US" dirty="0" err="1"/>
              <a:t>Breidling</a:t>
            </a:r>
            <a:r>
              <a:rPr lang="en-US" dirty="0"/>
              <a:t>, Smith, Walters, </a:t>
            </a:r>
            <a:r>
              <a:rPr lang="en-US" dirty="0" err="1"/>
              <a:t>Marrick</a:t>
            </a:r>
            <a:r>
              <a:rPr lang="en-US" dirty="0"/>
              <a:t>, Chen, &amp; Stevens, 2011; </a:t>
            </a:r>
            <a:r>
              <a:rPr lang="en-US" dirty="0" err="1"/>
              <a:t>Tjaden</a:t>
            </a:r>
            <a:r>
              <a:rPr lang="en-US" dirty="0"/>
              <a:t>, &amp; </a:t>
            </a:r>
            <a:r>
              <a:rPr lang="en-US" dirty="0" err="1"/>
              <a:t>Thoennes</a:t>
            </a:r>
            <a:r>
              <a:rPr lang="en-US" dirty="0"/>
              <a:t>, 1998.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are fairly non-scientific comparisons, given that we do not know how intensely self-selected our sample is.</a:t>
            </a: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35</a:t>
            </a:fld>
            <a:endParaRPr lang="en-US"/>
          </a:p>
        </p:txBody>
      </p:sp>
    </p:spTree>
    <p:extLst>
      <p:ext uri="{BB962C8B-B14F-4D97-AF65-F5344CB8AC3E}">
        <p14:creationId xmlns:p14="http://schemas.microsoft.com/office/powerpoint/2010/main" val="3216092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36</a:t>
            </a:fld>
            <a:endParaRPr lang="en-US"/>
          </a:p>
        </p:txBody>
      </p:sp>
    </p:spTree>
    <p:extLst>
      <p:ext uri="{BB962C8B-B14F-4D97-AF65-F5344CB8AC3E}">
        <p14:creationId xmlns:p14="http://schemas.microsoft.com/office/powerpoint/2010/main" val="614964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½ of the violations weren’t serious. Very few reported serious injury</a:t>
            </a:r>
          </a:p>
          <a:p>
            <a:pPr lvl="0"/>
            <a:r>
              <a:rPr lang="en-US" sz="1200" kern="1200" dirty="0">
                <a:solidFill>
                  <a:schemeClr val="tx1"/>
                </a:solidFill>
                <a:effectLst/>
                <a:latin typeface="+mn-lt"/>
                <a:ea typeface="+mn-ea"/>
                <a:cs typeface="+mn-cs"/>
              </a:rPr>
              <a:t>Emergency care - 33 people went to the hospital and only 4 people weren’t happy with how helpful the hospital was. Hospitals are known for asking persistent questions about abuse when there are suspicious injuries and therefore were typically seen as helpful by people who were violated. </a:t>
            </a:r>
          </a:p>
          <a:p>
            <a:pPr lvl="0"/>
            <a:r>
              <a:rPr lang="en-US" sz="1200" kern="1200" dirty="0">
                <a:solidFill>
                  <a:schemeClr val="tx1"/>
                </a:solidFill>
                <a:effectLst/>
                <a:latin typeface="+mn-lt"/>
                <a:ea typeface="+mn-ea"/>
                <a:cs typeface="+mn-cs"/>
              </a:rPr>
              <a:t>Counseling - 144 people (14% of 1,039) accessed victim services, </a:t>
            </a:r>
            <a:r>
              <a:rPr lang="en-US" sz="1200" b="1" kern="1200" dirty="0">
                <a:solidFill>
                  <a:schemeClr val="tx1"/>
                </a:solidFill>
                <a:effectLst/>
                <a:latin typeface="+mn-lt"/>
                <a:ea typeface="+mn-ea"/>
                <a:cs typeface="+mn-cs"/>
              </a:rPr>
              <a:t>with 75% of those people seeing a mental health care provider</a:t>
            </a:r>
            <a:r>
              <a:rPr lang="en-US" sz="1200" kern="1200" dirty="0">
                <a:solidFill>
                  <a:schemeClr val="tx1"/>
                </a:solidFill>
                <a:effectLst/>
                <a:latin typeface="+mn-lt"/>
                <a:ea typeface="+mn-ea"/>
                <a:cs typeface="+mn-cs"/>
              </a:rPr>
              <a:t>. You are on the front lines for people who have been violated.  This survey helps provide context for your clients’ reports.</a:t>
            </a:r>
          </a:p>
        </p:txBody>
      </p:sp>
      <p:sp>
        <p:nvSpPr>
          <p:cNvPr id="4" name="Slide Number Placeholder 3"/>
          <p:cNvSpPr>
            <a:spLocks noGrp="1"/>
          </p:cNvSpPr>
          <p:nvPr>
            <p:ph type="sldNum" sz="quarter" idx="10"/>
          </p:nvPr>
        </p:nvSpPr>
        <p:spPr/>
        <p:txBody>
          <a:bodyPr/>
          <a:lstStyle/>
          <a:p>
            <a:fld id="{98B7BBB9-B1D6-4D87-9132-C10A4E31F6D4}" type="slidenum">
              <a:rPr lang="en-US" smtClean="0"/>
              <a:pPr/>
              <a:t>37</a:t>
            </a:fld>
            <a:endParaRPr lang="en-US"/>
          </a:p>
        </p:txBody>
      </p:sp>
    </p:spTree>
    <p:extLst>
      <p:ext uri="{BB962C8B-B14F-4D97-AF65-F5344CB8AC3E}">
        <p14:creationId xmlns:p14="http://schemas.microsoft.com/office/powerpoint/2010/main" val="3302495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Negotiation – the Importance of Negotiation in helping to prevent violations</a:t>
            </a:r>
          </a:p>
          <a:p>
            <a:r>
              <a:rPr lang="en-US" sz="1200" kern="1200" dirty="0">
                <a:solidFill>
                  <a:schemeClr val="tx1"/>
                </a:solidFill>
                <a:effectLst/>
                <a:latin typeface="+mn-lt"/>
                <a:ea typeface="+mn-ea"/>
                <a:cs typeface="+mn-cs"/>
              </a:rPr>
              <a:t>One in 4 people reported that they did not negotiate the BDSM interaction for a variety of reasons: either they weren’t given a chance (2%), or they chose not to negotiate (7%), or they were in a relationship with previous experience together and did not negotiate the interaction that involved a consent violation (17%).</a:t>
            </a:r>
          </a:p>
          <a:p>
            <a:r>
              <a:rPr lang="en-US" sz="1200" b="1" kern="1200" dirty="0">
                <a:solidFill>
                  <a:schemeClr val="tx1"/>
                </a:solidFill>
                <a:effectLst/>
                <a:latin typeface="+mn-lt"/>
                <a:ea typeface="+mn-ea"/>
                <a:cs typeface="+mn-cs"/>
              </a:rPr>
              <a:t>Negotiation</a:t>
            </a:r>
            <a:r>
              <a:rPr lang="en-US" sz="1200" b="1" kern="1200" baseline="0" dirty="0">
                <a:solidFill>
                  <a:schemeClr val="tx1"/>
                </a:solidFill>
                <a:effectLst/>
                <a:latin typeface="+mn-lt"/>
                <a:ea typeface="+mn-ea"/>
                <a:cs typeface="+mn-cs"/>
              </a:rPr>
              <a:t> helps, but does not negate power imbalances.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8B7BBB9-B1D6-4D87-9132-C10A4E31F6D4}" type="slidenum">
              <a:rPr lang="en-US" smtClean="0"/>
              <a:pPr/>
              <a:t>38</a:t>
            </a:fld>
            <a:endParaRPr lang="en-US"/>
          </a:p>
        </p:txBody>
      </p:sp>
    </p:spTree>
    <p:extLst>
      <p:ext uri="{BB962C8B-B14F-4D97-AF65-F5344CB8AC3E}">
        <p14:creationId xmlns:p14="http://schemas.microsoft.com/office/powerpoint/2010/main" val="1625152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(see Figure 6). </a:t>
            </a:r>
            <a:r>
              <a:rPr lang="en-US" sz="1200" kern="1200" dirty="0">
                <a:solidFill>
                  <a:schemeClr val="tx1"/>
                </a:solidFill>
                <a:effectLst/>
                <a:latin typeface="+mn-lt"/>
                <a:ea typeface="+mn-ea"/>
                <a:cs typeface="+mn-cs"/>
              </a:rPr>
              <a:t>Re-negotiation</a:t>
            </a:r>
          </a:p>
          <a:p>
            <a:pPr lvl="0"/>
            <a:r>
              <a:rPr lang="en-US" sz="1200" kern="1200" dirty="0">
                <a:solidFill>
                  <a:schemeClr val="tx1"/>
                </a:solidFill>
                <a:effectLst/>
                <a:latin typeface="+mn-lt"/>
                <a:ea typeface="+mn-ea"/>
                <a:cs typeface="+mn-cs"/>
              </a:rPr>
              <a:t>A red flag for predators and manipulators is re-negotiating to ADD activities to the scene. Advise against allowing this to happen. Re-negotiating to REMOVE activities should always be allowed.</a:t>
            </a:r>
          </a:p>
          <a:p>
            <a:pPr lvl="0"/>
            <a:r>
              <a:rPr lang="en-US" sz="1200" kern="1200" dirty="0">
                <a:solidFill>
                  <a:schemeClr val="tx1"/>
                </a:solidFill>
                <a:effectLst/>
                <a:latin typeface="+mn-lt"/>
                <a:ea typeface="+mn-ea"/>
                <a:cs typeface="+mn-cs"/>
              </a:rPr>
              <a:t>This provides crucial feedback for social</a:t>
            </a:r>
            <a:r>
              <a:rPr lang="en-US" sz="1200" kern="1200" baseline="0" dirty="0">
                <a:solidFill>
                  <a:schemeClr val="tx1"/>
                </a:solidFill>
                <a:effectLst/>
                <a:latin typeface="+mn-lt"/>
                <a:ea typeface="+mn-ea"/>
                <a:cs typeface="+mn-cs"/>
              </a:rPr>
              <a:t> group norms and trainings for socializing new members.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39</a:t>
            </a:fld>
            <a:endParaRPr lang="en-US"/>
          </a:p>
        </p:txBody>
      </p:sp>
    </p:spTree>
    <p:extLst>
      <p:ext uri="{BB962C8B-B14F-4D97-AF65-F5344CB8AC3E}">
        <p14:creationId xmlns:p14="http://schemas.microsoft.com/office/powerpoint/2010/main" val="735507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We asked those who were violated why</a:t>
            </a:r>
            <a:r>
              <a:rPr lang="en-US" baseline="0" dirty="0"/>
              <a:t> it happened? </a:t>
            </a:r>
            <a:r>
              <a:rPr lang="en-US" dirty="0"/>
              <a:t>(See Table 4).</a:t>
            </a:r>
            <a:r>
              <a:rPr lang="en-US" sz="1200" kern="1200" dirty="0">
                <a:solidFill>
                  <a:schemeClr val="tx1"/>
                </a:solidFill>
                <a:latin typeface="+mn-lt"/>
                <a:ea typeface="+mn-ea"/>
                <a:cs typeface="+mn-cs"/>
              </a:rPr>
              <a:t> This is a much more nuanced view of consent violations than the results of NCSF’s 2012 Consent Survey, in which 33% of the respondents reported their pre-negotiated limits and/or </a:t>
            </a:r>
            <a:r>
              <a:rPr lang="en-US" sz="1200" kern="1200" dirty="0" err="1">
                <a:solidFill>
                  <a:schemeClr val="tx1"/>
                </a:solidFill>
                <a:latin typeface="+mn-lt"/>
                <a:ea typeface="+mn-ea"/>
                <a:cs typeface="+mn-cs"/>
              </a:rPr>
              <a:t>safeword</a:t>
            </a:r>
            <a:r>
              <a:rPr lang="en-US" sz="1200" kern="1200" dirty="0">
                <a:solidFill>
                  <a:schemeClr val="tx1"/>
                </a:solidFill>
                <a:latin typeface="+mn-lt"/>
                <a:ea typeface="+mn-ea"/>
                <a:cs typeface="+mn-cs"/>
              </a:rPr>
              <a:t> were violated.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Between 1,077 and 991 people responded to the detailed question set that asked about one specific consent violation they have experienced. That means 232 people declined to answer any questions in the detailed question set even though they said their pre-negotiated limits and/or </a:t>
            </a:r>
            <a:r>
              <a:rPr lang="en-US" sz="1200" kern="1200" dirty="0" err="1">
                <a:solidFill>
                  <a:schemeClr val="tx1"/>
                </a:solidFill>
                <a:latin typeface="+mn-lt"/>
                <a:ea typeface="+mn-ea"/>
                <a:cs typeface="+mn-cs"/>
              </a:rPr>
              <a:t>safeword</a:t>
            </a:r>
            <a:r>
              <a:rPr lang="en-US" sz="1200" kern="1200" dirty="0">
                <a:solidFill>
                  <a:schemeClr val="tx1"/>
                </a:solidFill>
                <a:latin typeface="+mn-lt"/>
                <a:ea typeface="+mn-ea"/>
                <a:cs typeface="+mn-cs"/>
              </a:rPr>
              <a:t> were violated.</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 in mind that an accidental violation or a miscommunication can be as damaging physically and emotionally as one that is done intentionally.</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40</a:t>
            </a:fld>
            <a:endParaRPr lang="en-US"/>
          </a:p>
        </p:txBody>
      </p:sp>
    </p:spTree>
    <p:extLst>
      <p:ext uri="{BB962C8B-B14F-4D97-AF65-F5344CB8AC3E}">
        <p14:creationId xmlns:p14="http://schemas.microsoft.com/office/powerpoint/2010/main" val="395215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Russell</a:t>
            </a:r>
            <a:r>
              <a:rPr lang="en-US" baseline="0" dirty="0"/>
              <a:t> has twice been awarded the Distinguished Service to AASECT Award, Chaired the AASECT </a:t>
            </a:r>
            <a:r>
              <a:rPr lang="en-US" baseline="0" dirty="0" err="1"/>
              <a:t>AltSex</a:t>
            </a:r>
            <a:r>
              <a:rPr lang="en-US" baseline="0" dirty="0"/>
              <a:t> Special Interest Group from 2011-2015, and became NCSF’s Kink Aware Professionals Advocate starting July 1, 2016.</a:t>
            </a:r>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From the different perspectives – Victim vs. Violator</a:t>
            </a:r>
          </a:p>
          <a:p>
            <a:pPr lvl="0"/>
            <a:r>
              <a:rPr lang="en-US" sz="1200" kern="1200" dirty="0">
                <a:solidFill>
                  <a:schemeClr val="tx1"/>
                </a:solidFill>
                <a:effectLst/>
                <a:latin typeface="+mn-lt"/>
                <a:ea typeface="+mn-ea"/>
                <a:cs typeface="+mn-cs"/>
              </a:rPr>
              <a:t>Color coded to see the difference between accident (6% vs 19%)</a:t>
            </a:r>
          </a:p>
          <a:p>
            <a:pPr lvl="0"/>
            <a:r>
              <a:rPr lang="en-US" sz="1200" kern="1200" dirty="0">
                <a:solidFill>
                  <a:schemeClr val="tx1"/>
                </a:solidFill>
                <a:effectLst/>
                <a:latin typeface="+mn-lt"/>
                <a:ea typeface="+mn-ea"/>
                <a:cs typeface="+mn-cs"/>
              </a:rPr>
              <a:t>Victim: 40% said the motivation was relatively benign – accident, miscommunication/ 60% reported a predatory intent behind the violation</a:t>
            </a:r>
          </a:p>
          <a:p>
            <a:pPr lvl="0"/>
            <a:r>
              <a:rPr lang="en-US" sz="1200" kern="1200" dirty="0">
                <a:solidFill>
                  <a:schemeClr val="tx1"/>
                </a:solidFill>
                <a:effectLst/>
                <a:latin typeface="+mn-lt"/>
                <a:ea typeface="+mn-ea"/>
                <a:cs typeface="+mn-cs"/>
              </a:rPr>
              <a:t>Violator: only 10% admitted to willful violations. Remember that 23% reported that the Top attempted to re-negotiate the scene - which could have been seen by the victims as manipulation/coercion, predation, or caused a misunderstanding/miscommunication or accident.</a:t>
            </a:r>
          </a:p>
          <a:p>
            <a:pPr lvl="0"/>
            <a:r>
              <a:rPr lang="en-US" sz="1200" kern="1200" dirty="0">
                <a:solidFill>
                  <a:schemeClr val="tx1"/>
                </a:solidFill>
                <a:effectLst/>
                <a:latin typeface="+mn-lt"/>
                <a:ea typeface="+mn-ea"/>
                <a:cs typeface="+mn-cs"/>
              </a:rPr>
              <a:t>These</a:t>
            </a:r>
            <a:r>
              <a:rPr lang="en-US" sz="1200" kern="1200" baseline="0" dirty="0">
                <a:solidFill>
                  <a:schemeClr val="tx1"/>
                </a:solidFill>
                <a:effectLst/>
                <a:latin typeface="+mn-lt"/>
                <a:ea typeface="+mn-ea"/>
                <a:cs typeface="+mn-cs"/>
              </a:rPr>
              <a:t> comparative results mirror the victims’ and violators’ perspectives in conventional rape research where 10-20:1 ratios of reports to admissions are common.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B7BBB9-B1D6-4D87-9132-C10A4E31F6D4}" type="slidenum">
              <a:rPr lang="en-US" smtClean="0"/>
              <a:pPr/>
              <a:t>41</a:t>
            </a:fld>
            <a:endParaRPr lang="en-US"/>
          </a:p>
        </p:txBody>
      </p:sp>
    </p:spTree>
    <p:extLst>
      <p:ext uri="{BB962C8B-B14F-4D97-AF65-F5344CB8AC3E}">
        <p14:creationId xmlns:p14="http://schemas.microsoft.com/office/powerpoint/2010/main" val="1781351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42</a:t>
            </a:fld>
            <a:endParaRPr lang="en-US"/>
          </a:p>
        </p:txBody>
      </p:sp>
    </p:spTree>
    <p:extLst>
      <p:ext uri="{BB962C8B-B14F-4D97-AF65-F5344CB8AC3E}">
        <p14:creationId xmlns:p14="http://schemas.microsoft.com/office/powerpoint/2010/main" val="1449404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dirty="0"/>
              <a:t>(see Figure 8). </a:t>
            </a:r>
            <a:r>
              <a:rPr lang="en-US" sz="1200" kern="1200" dirty="0">
                <a:solidFill>
                  <a:schemeClr val="tx1"/>
                </a:solidFill>
                <a:latin typeface="+mn-lt"/>
                <a:ea typeface="+mn-ea"/>
                <a:cs typeface="+mn-cs"/>
              </a:rPr>
              <a:t>For 1 in 3 (344 people) it was their first time playing together, while 40% (422 people) had played with them more than 5 times when it happened. </a:t>
            </a:r>
            <a:r>
              <a:rPr lang="en-US" sz="1200" kern="1200" dirty="0">
                <a:solidFill>
                  <a:schemeClr val="tx1"/>
                </a:solidFill>
                <a:effectLst/>
                <a:latin typeface="+mn-lt"/>
                <a:ea typeface="+mn-ea"/>
                <a:cs typeface="+mn-cs"/>
              </a:rPr>
              <a:t>This busts the sexist notion that violators are all male. </a:t>
            </a:r>
            <a:r>
              <a:rPr lang="en-US" sz="1200" b="1" kern="1200" dirty="0">
                <a:solidFill>
                  <a:schemeClr val="tx1"/>
                </a:solidFill>
                <a:effectLst/>
                <a:latin typeface="+mn-lt"/>
                <a:ea typeface="+mn-ea"/>
                <a:cs typeface="+mn-cs"/>
              </a:rPr>
              <a:t>It also shows that within this sample the heterosexuals were a more protected class and were more prone to being the aggressors.</a:t>
            </a:r>
          </a:p>
          <a:p>
            <a:pPr lvl="0"/>
            <a:r>
              <a:rPr lang="en-US" sz="1200" kern="1200" dirty="0">
                <a:solidFill>
                  <a:schemeClr val="tx1"/>
                </a:solidFill>
                <a:effectLst/>
                <a:latin typeface="+mn-lt"/>
                <a:ea typeface="+mn-ea"/>
                <a:cs typeface="+mn-cs"/>
              </a:rPr>
              <a:t>Nearly half said the person who violated their consent was a lover, play partner or partner (see Table 12).</a:t>
            </a: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43</a:t>
            </a:fld>
            <a:endParaRPr lang="en-US"/>
          </a:p>
        </p:txBody>
      </p:sp>
    </p:spTree>
    <p:extLst>
      <p:ext uri="{BB962C8B-B14F-4D97-AF65-F5344CB8AC3E}">
        <p14:creationId xmlns:p14="http://schemas.microsoft.com/office/powerpoint/2010/main" val="3114216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dirty="0"/>
              <a:t>(see Table 16). </a:t>
            </a:r>
            <a:r>
              <a:rPr lang="en-US" sz="1200" kern="1200" dirty="0">
                <a:solidFill>
                  <a:schemeClr val="tx1"/>
                </a:solidFill>
                <a:effectLst/>
                <a:latin typeface="+mn-lt"/>
                <a:ea typeface="+mn-ea"/>
                <a:cs typeface="+mn-cs"/>
              </a:rPr>
              <a:t>Newbies are in the “red zone” for violations and need to be made aware of the risks and given extra support and education about informed consent by community groups and events. </a:t>
            </a:r>
          </a:p>
          <a:p>
            <a:pPr lvl="0"/>
            <a:r>
              <a:rPr lang="en-US" sz="1200" kern="1200" dirty="0">
                <a:solidFill>
                  <a:schemeClr val="tx1"/>
                </a:solidFill>
                <a:effectLst/>
                <a:latin typeface="+mn-lt"/>
                <a:ea typeface="+mn-ea"/>
                <a:cs typeface="+mn-cs"/>
              </a:rPr>
              <a:t>¾ of the reported violations happened to someone before or in their first 3 years in the organized BDSM community. Therapists and educators are on the front lines - often helping people who aren’t in the BDSM community getting kink education.</a:t>
            </a:r>
          </a:p>
          <a:p>
            <a:pPr lvl="0"/>
            <a:r>
              <a:rPr lang="en-US" sz="1200" kern="1200" dirty="0">
                <a:solidFill>
                  <a:schemeClr val="tx1"/>
                </a:solidFill>
                <a:effectLst/>
                <a:latin typeface="+mn-lt"/>
                <a:ea typeface="+mn-ea"/>
                <a:cs typeface="+mn-cs"/>
              </a:rPr>
              <a:t>Note that this effect is exaggerated if we later find that only a small proportion of all people who do BDSM behaviors are part of the existing communities we surveyed, or if the existing BDSM social organizations get a sudden</a:t>
            </a:r>
            <a:r>
              <a:rPr lang="en-US" sz="1200" kern="1200" baseline="0" dirty="0">
                <a:solidFill>
                  <a:schemeClr val="tx1"/>
                </a:solidFill>
                <a:effectLst/>
                <a:latin typeface="+mn-lt"/>
                <a:ea typeface="+mn-ea"/>
                <a:cs typeface="+mn-cs"/>
              </a:rPr>
              <a:t> influx of new members whose primary preparation comes from sources like the </a:t>
            </a:r>
            <a:r>
              <a:rPr lang="en-US" sz="1200" i="1" kern="1200" baseline="0" dirty="0">
                <a:solidFill>
                  <a:schemeClr val="tx1"/>
                </a:solidFill>
                <a:effectLst/>
                <a:latin typeface="+mn-lt"/>
                <a:ea typeface="+mn-ea"/>
                <a:cs typeface="+mn-cs"/>
              </a:rPr>
              <a:t>50 Shade</a:t>
            </a:r>
            <a:r>
              <a:rPr lang="en-US" sz="1200" kern="1200" baseline="0" dirty="0">
                <a:solidFill>
                  <a:schemeClr val="tx1"/>
                </a:solidFill>
                <a:effectLst/>
                <a:latin typeface="+mn-lt"/>
                <a:ea typeface="+mn-ea"/>
                <a:cs typeface="+mn-cs"/>
              </a:rPr>
              <a:t>s series that are not good socialization to the existing community standards.</a:t>
            </a:r>
          </a:p>
          <a:p>
            <a:pPr lvl="0"/>
            <a:r>
              <a:rPr lang="en-US" sz="1200" kern="1200" baseline="0" dirty="0">
                <a:solidFill>
                  <a:schemeClr val="tx1"/>
                </a:solidFill>
                <a:effectLst/>
                <a:latin typeface="+mn-lt"/>
                <a:ea typeface="+mn-ea"/>
                <a:cs typeface="+mn-cs"/>
              </a:rPr>
              <a:t>This was the last slide we presented #AASECT16.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B7BBB9-B1D6-4D87-9132-C10A4E31F6D4}" type="slidenum">
              <a:rPr lang="en-US" smtClean="0"/>
              <a:pPr/>
              <a:t>44</a:t>
            </a:fld>
            <a:endParaRPr lang="en-US"/>
          </a:p>
        </p:txBody>
      </p:sp>
    </p:spTree>
    <p:extLst>
      <p:ext uri="{BB962C8B-B14F-4D97-AF65-F5344CB8AC3E}">
        <p14:creationId xmlns:p14="http://schemas.microsoft.com/office/powerpoint/2010/main" val="3388090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Serial predators – typically we call serial predators people who have been reported</a:t>
            </a:r>
            <a:r>
              <a:rPr lang="en-US" sz="1200" kern="1200" baseline="0" dirty="0">
                <a:solidFill>
                  <a:schemeClr val="tx1"/>
                </a:solidFill>
                <a:effectLst/>
                <a:latin typeface="+mn-lt"/>
                <a:ea typeface="+mn-ea"/>
                <a:cs typeface="+mn-cs"/>
              </a:rPr>
              <a:t> by multiple people as having violated their consent. It’s noteworthy that </a:t>
            </a:r>
            <a:r>
              <a:rPr lang="en-US" sz="1200" kern="1200" dirty="0">
                <a:solidFill>
                  <a:schemeClr val="tx1"/>
                </a:solidFill>
                <a:effectLst/>
                <a:latin typeface="+mn-lt"/>
                <a:ea typeface="+mn-ea"/>
                <a:cs typeface="+mn-cs"/>
              </a:rPr>
              <a:t>community organizers who are in a position of power</a:t>
            </a:r>
            <a:r>
              <a:rPr lang="en-US" sz="1200" kern="1200" baseline="0" dirty="0">
                <a:solidFill>
                  <a:schemeClr val="tx1"/>
                </a:solidFill>
                <a:effectLst/>
                <a:latin typeface="+mn-lt"/>
                <a:ea typeface="+mn-ea"/>
                <a:cs typeface="+mn-cs"/>
              </a:rPr>
              <a:t> can and do abuse that power.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Civil liability for group and events: see NCSF’s Liability Issues for Groups. This result indicates that self-policing efforts could be heightened to remove serial violators from kink events, and that those self-policing efforts should apply equally to volunteer organizers and presenters who have violated someone’s consent.</a:t>
            </a:r>
          </a:p>
          <a:p>
            <a:pPr lvl="0"/>
            <a:r>
              <a:rPr lang="en-US" sz="1200" kern="1200" dirty="0">
                <a:solidFill>
                  <a:schemeClr val="tx1"/>
                </a:solidFill>
                <a:effectLst/>
                <a:latin typeface="+mn-lt"/>
                <a:ea typeface="+mn-ea"/>
                <a:cs typeface="+mn-cs"/>
              </a:rPr>
              <a:t>In order for the community to work, it must work for everyone. That means that groups won’t hear about consent violations if complainants believe the violator holds closer personal relationships with the event organizers than themselves. This remains true even if the potential complainant is only imagining this and it isn’t actually true, so clear and impartial mechanisms for how groups deal with consent violations need to be set in place. (See NCSF’s Guide for Groups, Dealing with Consent Violations, and Drawing the Line.)</a:t>
            </a:r>
          </a:p>
          <a:p>
            <a:pPr lvl="0"/>
            <a:r>
              <a:rPr lang="en-US" sz="1200" kern="1200" dirty="0">
                <a:solidFill>
                  <a:schemeClr val="tx1"/>
                </a:solidFill>
                <a:effectLst/>
                <a:latin typeface="+mn-lt"/>
                <a:ea typeface="+mn-ea"/>
                <a:cs typeface="+mn-cs"/>
              </a:rPr>
              <a:t>We have no data from this</a:t>
            </a:r>
            <a:r>
              <a:rPr lang="en-US" sz="1200" kern="1200" baseline="0" dirty="0">
                <a:solidFill>
                  <a:schemeClr val="tx1"/>
                </a:solidFill>
                <a:effectLst/>
                <a:latin typeface="+mn-lt"/>
                <a:ea typeface="+mn-ea"/>
                <a:cs typeface="+mn-cs"/>
              </a:rPr>
              <a:t> survey, but it may be presumed that the more systematic power violation is, the more likely it is to leave lasting consequences that require treatment.  Therapists are on the front lines in responding to these types of events.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B7BBB9-B1D6-4D87-9132-C10A4E31F6D4}" type="slidenum">
              <a:rPr lang="en-US" smtClean="0"/>
              <a:pPr/>
              <a:t>45</a:t>
            </a:fld>
            <a:endParaRPr lang="en-US"/>
          </a:p>
        </p:txBody>
      </p:sp>
    </p:spTree>
    <p:extLst>
      <p:ext uri="{BB962C8B-B14F-4D97-AF65-F5344CB8AC3E}">
        <p14:creationId xmlns:p14="http://schemas.microsoft.com/office/powerpoint/2010/main" val="1492201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46</a:t>
            </a:fld>
            <a:endParaRPr lang="en-US"/>
          </a:p>
        </p:txBody>
      </p:sp>
    </p:spTree>
    <p:extLst>
      <p:ext uri="{BB962C8B-B14F-4D97-AF65-F5344CB8AC3E}">
        <p14:creationId xmlns:p14="http://schemas.microsoft.com/office/powerpoint/2010/main" val="2529108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See Figure 9. – 2 or more times. </a:t>
            </a:r>
            <a:r>
              <a:rPr lang="en-US" sz="1200" kern="1200" dirty="0">
                <a:solidFill>
                  <a:schemeClr val="tx1"/>
                </a:solidFill>
                <a:effectLst/>
                <a:latin typeface="+mn-lt"/>
                <a:ea typeface="+mn-ea"/>
                <a:cs typeface="+mn-cs"/>
              </a:rPr>
              <a:t>2/3 of the respondents who said their consent was violated said it had happened 2 or more times.</a:t>
            </a:r>
          </a:p>
          <a:p>
            <a:pPr lvl="0"/>
            <a:r>
              <a:rPr lang="en-US" sz="1200" kern="1200" dirty="0">
                <a:solidFill>
                  <a:schemeClr val="tx1"/>
                </a:solidFill>
                <a:effectLst/>
                <a:latin typeface="+mn-lt"/>
                <a:ea typeface="+mn-ea"/>
                <a:cs typeface="+mn-cs"/>
              </a:rPr>
              <a:t>Re-victimization – these are our most vulnerable people. The majority are a member of a marginalized group like transgender people or </a:t>
            </a:r>
            <a:r>
              <a:rPr lang="en-US" sz="1200" kern="1200" dirty="0" err="1">
                <a:solidFill>
                  <a:schemeClr val="tx1"/>
                </a:solidFill>
                <a:effectLst/>
                <a:latin typeface="+mn-lt"/>
                <a:ea typeface="+mn-ea"/>
                <a:cs typeface="+mn-cs"/>
              </a:rPr>
              <a:t>pansexuals</a:t>
            </a:r>
            <a:r>
              <a:rPr lang="en-US" sz="1200" kern="1200" dirty="0">
                <a:solidFill>
                  <a:schemeClr val="tx1"/>
                </a:solidFill>
                <a:effectLst/>
                <a:latin typeface="+mn-lt"/>
                <a:ea typeface="+mn-ea"/>
                <a:cs typeface="+mn-cs"/>
              </a:rPr>
              <a:t>. For more</a:t>
            </a:r>
            <a:r>
              <a:rPr lang="en-US" sz="1200" kern="1200" baseline="0" dirty="0">
                <a:solidFill>
                  <a:schemeClr val="tx1"/>
                </a:solidFill>
                <a:effectLst/>
                <a:latin typeface="+mn-lt"/>
                <a:ea typeface="+mn-ea"/>
                <a:cs typeface="+mn-cs"/>
              </a:rPr>
              <a:t> than 2 violations: </a:t>
            </a:r>
            <a:r>
              <a:rPr lang="en-US" sz="1200" kern="1200" dirty="0">
                <a:solidFill>
                  <a:schemeClr val="tx1"/>
                </a:solidFill>
                <a:effectLst/>
                <a:latin typeface="+mn-lt"/>
                <a:ea typeface="+mn-ea"/>
                <a:cs typeface="+mn-cs"/>
              </a:rPr>
              <a:t>only 28% were heterosexual compared to 41% in</a:t>
            </a:r>
            <a:r>
              <a:rPr lang="en-US" sz="1200" kern="1200" baseline="0" dirty="0">
                <a:solidFill>
                  <a:schemeClr val="tx1"/>
                </a:solidFill>
                <a:effectLst/>
                <a:latin typeface="+mn-lt"/>
                <a:ea typeface="+mn-ea"/>
                <a:cs typeface="+mn-cs"/>
              </a:rPr>
              <a:t> the general survey</a:t>
            </a:r>
            <a:r>
              <a:rPr lang="en-US" sz="1200" kern="1200" dirty="0">
                <a:solidFill>
                  <a:schemeClr val="tx1"/>
                </a:solidFill>
                <a:effectLst/>
                <a:latin typeface="+mn-lt"/>
                <a:ea typeface="+mn-ea"/>
                <a:cs typeface="+mn-cs"/>
              </a:rPr>
              <a:t>, and 10% were gender queer and 6% were trans compared to 5%</a:t>
            </a:r>
            <a:r>
              <a:rPr lang="en-US" sz="1200" kern="1200" baseline="0" dirty="0">
                <a:solidFill>
                  <a:schemeClr val="tx1"/>
                </a:solidFill>
                <a:effectLst/>
                <a:latin typeface="+mn-lt"/>
                <a:ea typeface="+mn-ea"/>
                <a:cs typeface="+mn-cs"/>
              </a:rPr>
              <a:t> and 4% in the general survey. </a:t>
            </a:r>
            <a:r>
              <a:rPr lang="en-US" sz="1200" kern="1200" dirty="0">
                <a:solidFill>
                  <a:schemeClr val="tx1"/>
                </a:solidFill>
                <a:effectLst/>
                <a:latin typeface="+mn-lt"/>
                <a:ea typeface="+mn-ea"/>
                <a:cs typeface="+mn-cs"/>
              </a:rPr>
              <a:t>More</a:t>
            </a:r>
            <a:r>
              <a:rPr lang="en-US" sz="1200" kern="1200" baseline="0" dirty="0">
                <a:solidFill>
                  <a:schemeClr val="tx1"/>
                </a:solidFill>
                <a:effectLst/>
                <a:latin typeface="+mn-lt"/>
                <a:ea typeface="+mn-ea"/>
                <a:cs typeface="+mn-cs"/>
              </a:rPr>
              <a:t> research is needed on this issue so educational and social groups can be of better service.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Groups are starting to assign a staff member to monitor the negotiations of people who report multiple consent violations to ensure equality is respected and reinforced by the group culture.</a:t>
            </a:r>
          </a:p>
          <a:p>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47</a:t>
            </a:fld>
            <a:endParaRPr lang="en-US"/>
          </a:p>
        </p:txBody>
      </p:sp>
    </p:spTree>
    <p:extLst>
      <p:ext uri="{BB962C8B-B14F-4D97-AF65-F5344CB8AC3E}">
        <p14:creationId xmlns:p14="http://schemas.microsoft.com/office/powerpoint/2010/main" val="1196731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Sexually assaulted as an adult (608/1,309 respondents) </a:t>
            </a:r>
          </a:p>
          <a:p>
            <a:r>
              <a:rPr lang="en-US" sz="1200" kern="1200" dirty="0">
                <a:solidFill>
                  <a:schemeClr val="tx1"/>
                </a:solidFill>
                <a:effectLst/>
                <a:latin typeface="+mn-lt"/>
                <a:ea typeface="+mn-ea"/>
                <a:cs typeface="+mn-cs"/>
              </a:rPr>
              <a:t>People who have had their consent violated 3 or more times in BDSM context are vulnerable in ways that are not being countered by educational messages, the SSC and RACK philosophies, safe calls, references,</a:t>
            </a:r>
            <a:r>
              <a:rPr lang="en-US" sz="1200" kern="1200" baseline="0" dirty="0">
                <a:solidFill>
                  <a:schemeClr val="tx1"/>
                </a:solidFill>
                <a:effectLst/>
                <a:latin typeface="+mn-lt"/>
                <a:ea typeface="+mn-ea"/>
                <a:cs typeface="+mn-cs"/>
              </a:rPr>
              <a:t> etc. </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Child abuse ups the odds of a violation, but adult sexual abuse is a bigger risk factor – Ask about prior instances of abuse and assault to help determine if boundary reinforcement and</a:t>
            </a:r>
            <a:r>
              <a:rPr lang="en-US" sz="1200" kern="1200" baseline="0" dirty="0">
                <a:solidFill>
                  <a:schemeClr val="tx1"/>
                </a:solidFill>
                <a:effectLst/>
                <a:latin typeface="+mn-lt"/>
                <a:ea typeface="+mn-ea"/>
                <a:cs typeface="+mn-cs"/>
              </a:rPr>
              <a:t> self-protection education</a:t>
            </a:r>
            <a:r>
              <a:rPr lang="en-US" sz="1200" kern="1200" dirty="0">
                <a:solidFill>
                  <a:schemeClr val="tx1"/>
                </a:solidFill>
                <a:effectLst/>
                <a:latin typeface="+mn-lt"/>
                <a:ea typeface="+mn-ea"/>
                <a:cs typeface="+mn-cs"/>
              </a:rPr>
              <a:t> can</a:t>
            </a:r>
            <a:r>
              <a:rPr lang="en-US" sz="1200" kern="1200" baseline="0" dirty="0">
                <a:solidFill>
                  <a:schemeClr val="tx1"/>
                </a:solidFill>
                <a:effectLst/>
                <a:latin typeface="+mn-lt"/>
                <a:ea typeface="+mn-ea"/>
                <a:cs typeface="+mn-cs"/>
              </a:rPr>
              <a:t> be helpful </a:t>
            </a:r>
            <a:r>
              <a:rPr lang="en-US" sz="1200" kern="1200" dirty="0">
                <a:solidFill>
                  <a:schemeClr val="tx1"/>
                </a:solidFill>
                <a:effectLst/>
                <a:latin typeface="+mn-lt"/>
                <a:ea typeface="+mn-ea"/>
                <a:cs typeface="+mn-cs"/>
              </a:rPr>
              <a:t>when clients are doing BDSM.</a:t>
            </a:r>
          </a:p>
          <a:p>
            <a:r>
              <a:rPr lang="en-US" sz="1200" kern="1200" dirty="0">
                <a:solidFill>
                  <a:schemeClr val="tx1"/>
                </a:solidFill>
                <a:latin typeface="+mn-lt"/>
                <a:ea typeface="+mn-ea"/>
                <a:cs typeface="+mn-cs"/>
              </a:rPr>
              <a:t>Van der </a:t>
            </a:r>
            <a:r>
              <a:rPr lang="en-US" sz="1200" kern="1200" dirty="0" err="1">
                <a:solidFill>
                  <a:schemeClr val="tx1"/>
                </a:solidFill>
                <a:latin typeface="+mn-lt"/>
                <a:ea typeface="+mn-ea"/>
                <a:cs typeface="+mn-cs"/>
              </a:rPr>
              <a:t>Kolk</a:t>
            </a:r>
            <a:r>
              <a:rPr lang="en-US" sz="1200" kern="1200" dirty="0">
                <a:solidFill>
                  <a:schemeClr val="tx1"/>
                </a:solidFill>
                <a:latin typeface="+mn-lt"/>
                <a:ea typeface="+mn-ea"/>
                <a:cs typeface="+mn-cs"/>
              </a:rPr>
              <a:t>, Bessel A. MD. "The Compulsion to Repeat the Trauma: Re-enactment, </a:t>
            </a:r>
            <a:r>
              <a:rPr lang="en-US" sz="1200" kern="1200" dirty="0" err="1">
                <a:solidFill>
                  <a:schemeClr val="tx1"/>
                </a:solidFill>
                <a:latin typeface="+mn-lt"/>
                <a:ea typeface="+mn-ea"/>
                <a:cs typeface="+mn-cs"/>
              </a:rPr>
              <a:t>Revictimization</a:t>
            </a:r>
            <a:r>
              <a:rPr lang="en-US" sz="1200" kern="1200" dirty="0">
                <a:solidFill>
                  <a:schemeClr val="tx1"/>
                </a:solidFill>
                <a:latin typeface="+mn-lt"/>
                <a:ea typeface="+mn-ea"/>
                <a:cs typeface="+mn-cs"/>
              </a:rPr>
              <a:t>, and Masochism", Psychiatric Clinics of North America, Volume 12, Number 2, Pages 389-411, June 1989.</a:t>
            </a:r>
            <a:r>
              <a:rPr lang="en-US" sz="1200" u="sng" kern="1200" dirty="0">
                <a:solidFill>
                  <a:schemeClr val="tx1"/>
                </a:solidFill>
                <a:latin typeface="+mn-lt"/>
                <a:ea typeface="+mn-ea"/>
                <a:cs typeface="+mn-cs"/>
                <a:hlinkClick r:id="rId3"/>
              </a:rPr>
              <a:t>http://</a:t>
            </a:r>
            <a:r>
              <a:rPr lang="en-US" sz="1200" u="sng" kern="1200" dirty="0" err="1">
                <a:solidFill>
                  <a:schemeClr val="tx1"/>
                </a:solidFill>
                <a:latin typeface="+mn-lt"/>
                <a:ea typeface="+mn-ea"/>
                <a:cs typeface="+mn-cs"/>
                <a:hlinkClick r:id="rId3"/>
              </a:rPr>
              <a:t>www.cirp.org</a:t>
            </a:r>
            <a:r>
              <a:rPr lang="en-US" sz="1200" u="sng" kern="1200" dirty="0">
                <a:solidFill>
                  <a:schemeClr val="tx1"/>
                </a:solidFill>
                <a:latin typeface="+mn-lt"/>
                <a:ea typeface="+mn-ea"/>
                <a:cs typeface="+mn-cs"/>
                <a:hlinkClick r:id="rId3"/>
              </a:rPr>
              <a:t>/library/psych/</a:t>
            </a:r>
            <a:r>
              <a:rPr lang="en-US" sz="1200" u="sng" kern="1200" dirty="0" err="1">
                <a:solidFill>
                  <a:schemeClr val="tx1"/>
                </a:solidFill>
                <a:latin typeface="+mn-lt"/>
                <a:ea typeface="+mn-ea"/>
                <a:cs typeface="+mn-cs"/>
                <a:hlinkClick r:id="rId3"/>
              </a:rPr>
              <a:t>vanderkolk</a:t>
            </a:r>
            <a:r>
              <a:rPr lang="en-US" sz="1200" u="sng" kern="1200" dirty="0">
                <a:solidFill>
                  <a:schemeClr val="tx1"/>
                </a:solidFill>
                <a:latin typeface="+mn-lt"/>
                <a:ea typeface="+mn-ea"/>
                <a:cs typeface="+mn-cs"/>
                <a:hlinkClick r:id="rId3"/>
              </a:rPr>
              <a:t>/</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48</a:t>
            </a:fld>
            <a:endParaRPr lang="en-US"/>
          </a:p>
        </p:txBody>
      </p:sp>
    </p:spTree>
    <p:extLst>
      <p:ext uri="{BB962C8B-B14F-4D97-AF65-F5344CB8AC3E}">
        <p14:creationId xmlns:p14="http://schemas.microsoft.com/office/powerpoint/2010/main" val="3517879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Males and trans child victims are more likely to experience consent violations in this sample.</a:t>
            </a:r>
          </a:p>
          <a:p>
            <a:pPr lvl="0"/>
            <a:r>
              <a:rPr lang="en-US" sz="1200" kern="1200" dirty="0">
                <a:solidFill>
                  <a:schemeClr val="tx1"/>
                </a:solidFill>
                <a:effectLst/>
                <a:latin typeface="+mn-lt"/>
                <a:ea typeface="+mn-ea"/>
                <a:cs typeface="+mn-cs"/>
              </a:rPr>
              <a:t>Heterosexuals report</a:t>
            </a:r>
            <a:r>
              <a:rPr lang="en-US" sz="1200" kern="1200" baseline="0" dirty="0">
                <a:solidFill>
                  <a:schemeClr val="tx1"/>
                </a:solidFill>
                <a:effectLst/>
                <a:latin typeface="+mn-lt"/>
                <a:ea typeface="+mn-ea"/>
                <a:cs typeface="+mn-cs"/>
              </a:rPr>
              <a:t> being</a:t>
            </a:r>
            <a:r>
              <a:rPr lang="en-US" sz="1200" kern="1200" dirty="0">
                <a:solidFill>
                  <a:schemeClr val="tx1"/>
                </a:solidFill>
                <a:effectLst/>
                <a:latin typeface="+mn-lt"/>
                <a:ea typeface="+mn-ea"/>
                <a:cs typeface="+mn-cs"/>
              </a:rPr>
              <a:t> at the highest risk when they’ve experienced child abuse –likely that serves to counter their inherent power from being “normative”</a:t>
            </a:r>
          </a:p>
          <a:p>
            <a:pPr lvl="0"/>
            <a:r>
              <a:rPr lang="en-US" sz="1200" kern="1200" dirty="0">
                <a:solidFill>
                  <a:schemeClr val="tx1"/>
                </a:solidFill>
                <a:effectLst/>
                <a:latin typeface="+mn-lt"/>
                <a:ea typeface="+mn-ea"/>
                <a:cs typeface="+mn-cs"/>
              </a:rPr>
              <a:t>Tops, for the same reason – perhaps it counters their inherent power position within the BDSM community</a:t>
            </a: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49</a:t>
            </a:fld>
            <a:endParaRPr lang="en-US"/>
          </a:p>
        </p:txBody>
      </p:sp>
    </p:spTree>
    <p:extLst>
      <p:ext uri="{BB962C8B-B14F-4D97-AF65-F5344CB8AC3E}">
        <p14:creationId xmlns:p14="http://schemas.microsoft.com/office/powerpoint/2010/main" val="3599285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Considering how often kinky educators recommend getting references as a way to screen partners, it’s notable that only 28% of those who were violated asked for references prior to the scene. </a:t>
            </a:r>
            <a:r>
              <a:rPr lang="en-US" sz="1200" kern="1200" dirty="0">
                <a:solidFill>
                  <a:schemeClr val="tx1"/>
                </a:solidFill>
                <a:effectLst/>
                <a:latin typeface="+mn-lt"/>
                <a:ea typeface="+mn-ea"/>
                <a:cs typeface="+mn-cs"/>
              </a:rPr>
              <a:t>Considering the importance the community places on references, this may indicate the danger of NOT asking others about your potential play partner.</a:t>
            </a:r>
          </a:p>
          <a:p>
            <a:r>
              <a:rPr lang="en-US" sz="1200" kern="1200" dirty="0">
                <a:solidFill>
                  <a:schemeClr val="tx1"/>
                </a:solidFill>
                <a:latin typeface="+mn-lt"/>
                <a:ea typeface="+mn-ea"/>
                <a:cs typeface="+mn-cs"/>
              </a:rPr>
              <a:t>Also of note is that the references they did get were not more useful in predicting consent violations: 82% of the total references were positive. However this survey doesn’t capture all of the scenes that didn’t take place because there were poor or bad references. </a:t>
            </a:r>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50</a:t>
            </a:fld>
            <a:endParaRPr lang="en-US"/>
          </a:p>
        </p:txBody>
      </p:sp>
    </p:spTree>
    <p:extLst>
      <p:ext uri="{BB962C8B-B14F-4D97-AF65-F5344CB8AC3E}">
        <p14:creationId xmlns:p14="http://schemas.microsoft.com/office/powerpoint/2010/main" val="111408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funding for this study,</a:t>
            </a:r>
            <a:r>
              <a:rPr lang="en-US" baseline="0" dirty="0"/>
              <a:t> such little of it there was, came from NCSF.  NCSF itself is funded by private donors and kink social organization fund raisers.</a:t>
            </a:r>
            <a:endParaRPr lang="en-US"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51</a:t>
            </a:fld>
            <a:endParaRPr lang="en-US"/>
          </a:p>
        </p:txBody>
      </p:sp>
    </p:spTree>
    <p:extLst>
      <p:ext uri="{BB962C8B-B14F-4D97-AF65-F5344CB8AC3E}">
        <p14:creationId xmlns:p14="http://schemas.microsoft.com/office/powerpoint/2010/main" val="3151665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 is much worse than traditional reporting rates: according to the Justice Department’s </a:t>
            </a:r>
            <a:r>
              <a:rPr lang="en-US" sz="1200" i="1" kern="1200" dirty="0">
                <a:solidFill>
                  <a:schemeClr val="tx1"/>
                </a:solidFill>
                <a:latin typeface="+mn-lt"/>
                <a:ea typeface="+mn-ea"/>
                <a:cs typeface="+mn-cs"/>
              </a:rPr>
              <a:t>National Crime Victimization Survey</a:t>
            </a:r>
            <a:r>
              <a:rPr lang="en-US" sz="1200" kern="1200" dirty="0">
                <a:solidFill>
                  <a:schemeClr val="tx1"/>
                </a:solidFill>
                <a:latin typeface="+mn-lt"/>
                <a:ea typeface="+mn-ea"/>
                <a:cs typeface="+mn-cs"/>
              </a:rPr>
              <a:t>: 2008-2012, sexual assault is one of the most under-reported crimes, with 68% of sexual assaults not reported. The under-reporting found in this survey may be due in part to the fact that the majority of kinky people are not out due to discrimination. The Justice Department, </a:t>
            </a:r>
            <a:r>
              <a:rPr lang="en-US" sz="1200" i="1" kern="1200" dirty="0">
                <a:solidFill>
                  <a:schemeClr val="tx1"/>
                </a:solidFill>
                <a:latin typeface="+mn-lt"/>
                <a:ea typeface="+mn-ea"/>
                <a:cs typeface="+mn-cs"/>
              </a:rPr>
              <a:t>National Crime Victimization Survey</a:t>
            </a:r>
            <a:r>
              <a:rPr lang="en-US" sz="1200" kern="1200" dirty="0">
                <a:solidFill>
                  <a:schemeClr val="tx1"/>
                </a:solidFill>
                <a:latin typeface="+mn-lt"/>
                <a:ea typeface="+mn-ea"/>
                <a:cs typeface="+mn-cs"/>
              </a:rPr>
              <a:t>: 2008-2012.</a:t>
            </a:r>
          </a:p>
          <a:p>
            <a:r>
              <a:rPr lang="en-US" sz="1200" kern="1200" dirty="0">
                <a:solidFill>
                  <a:schemeClr val="tx1"/>
                </a:solidFill>
                <a:latin typeface="+mn-lt"/>
                <a:ea typeface="+mn-ea"/>
                <a:cs typeface="+mn-cs"/>
              </a:rPr>
              <a:t>The largest percentage (23%) of NCSF’s 2015 Incident Reporting &amp; Response cases involved assisting kinky people in accessing victim services, reporting an assault, sexual assault, blackmail or stalking to the police, and obtaining restraining orders.</a:t>
            </a:r>
          </a:p>
          <a:p>
            <a:r>
              <a:rPr lang="en-US" sz="1200" kern="1200" dirty="0">
                <a:solidFill>
                  <a:schemeClr val="tx1"/>
                </a:solidFill>
                <a:latin typeface="+mn-lt"/>
                <a:ea typeface="+mn-ea"/>
                <a:cs typeface="+mn-cs"/>
              </a:rPr>
              <a:t>  NCSF: https://ncsfreedom.org/key-programs/incident-response/incident-response.html</a:t>
            </a: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52</a:t>
            </a:fld>
            <a:endParaRPr lang="en-US"/>
          </a:p>
        </p:txBody>
      </p:sp>
    </p:spTree>
    <p:extLst>
      <p:ext uri="{BB962C8B-B14F-4D97-AF65-F5344CB8AC3E}">
        <p14:creationId xmlns:p14="http://schemas.microsoft.com/office/powerpoint/2010/main" val="13067232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If you remove the respondents who stated the consent violation was not serious enough to report (460 people), 501 people chose not to report for other reasons. </a:t>
            </a: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53</a:t>
            </a:fld>
            <a:endParaRPr lang="en-US"/>
          </a:p>
        </p:txBody>
      </p:sp>
    </p:spTree>
    <p:extLst>
      <p:ext uri="{BB962C8B-B14F-4D97-AF65-F5344CB8AC3E}">
        <p14:creationId xmlns:p14="http://schemas.microsoft.com/office/powerpoint/2010/main" val="40668863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308 people said it happened at a party or event. Groups can do a better job to encourage attendees to report consent violations and in dealing with consent violations. </a:t>
            </a:r>
            <a:r>
              <a:rPr lang="en-US" sz="1200" kern="1200" dirty="0">
                <a:solidFill>
                  <a:schemeClr val="tx1"/>
                </a:solidFill>
                <a:effectLst/>
                <a:latin typeface="+mn-lt"/>
                <a:ea typeface="+mn-ea"/>
                <a:cs typeface="+mn-cs"/>
              </a:rPr>
              <a:t>This is much higher than we want to see. It could be because events are where people are meeting new people and experimenting with new skills/desires. NCSF educated 2 dozen groups last year on how to deal with consent violations in a way that doesn’t further re-victimize the person who was violated. We are currently releasing our Trauma Reaction</a:t>
            </a:r>
            <a:r>
              <a:rPr lang="en-US" sz="1200" kern="1200" baseline="0" dirty="0">
                <a:solidFill>
                  <a:schemeClr val="tx1"/>
                </a:solidFill>
                <a:effectLst/>
                <a:latin typeface="+mn-lt"/>
                <a:ea typeface="+mn-ea"/>
                <a:cs typeface="+mn-cs"/>
              </a:rPr>
              <a:t> booklet to educate about the various ways people respond to trauma.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54</a:t>
            </a:fld>
            <a:endParaRPr lang="en-US"/>
          </a:p>
        </p:txBody>
      </p:sp>
    </p:spTree>
    <p:extLst>
      <p:ext uri="{BB962C8B-B14F-4D97-AF65-F5344CB8AC3E}">
        <p14:creationId xmlns:p14="http://schemas.microsoft.com/office/powerpoint/2010/main" val="3797675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such a hot button topic within the BDSM community. People are quick to defend their friends against accusations of consent violations. As we know, even people who are well-respected</a:t>
            </a:r>
            <a:r>
              <a:rPr lang="en-US" sz="1200" kern="1200" baseline="0" dirty="0">
                <a:solidFill>
                  <a:schemeClr val="tx1"/>
                </a:solidFill>
                <a:effectLst/>
                <a:latin typeface="+mn-lt"/>
                <a:ea typeface="+mn-ea"/>
                <a:cs typeface="+mn-cs"/>
              </a:rPr>
              <a:t> can commit sexual violence. In fact, some perpetrators admitted they did it because they “thought they could get away with it.”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55</a:t>
            </a:fld>
            <a:endParaRPr lang="en-US"/>
          </a:p>
        </p:txBody>
      </p:sp>
    </p:spTree>
    <p:extLst>
      <p:ext uri="{BB962C8B-B14F-4D97-AF65-F5344CB8AC3E}">
        <p14:creationId xmlns:p14="http://schemas.microsoft.com/office/powerpoint/2010/main" val="17412421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That is a much smaller percentage than is commonly believed, likely because each false accusation attracts a lot of attention (much like the recent </a:t>
            </a:r>
            <a:r>
              <a:rPr lang="en-US" sz="1200" i="1" kern="1200" dirty="0">
                <a:solidFill>
                  <a:schemeClr val="tx1"/>
                </a:solidFill>
                <a:latin typeface="+mn-lt"/>
                <a:ea typeface="+mn-ea"/>
                <a:cs typeface="+mn-cs"/>
              </a:rPr>
              <a:t>Rolling Stone</a:t>
            </a:r>
            <a:r>
              <a:rPr lang="en-US" sz="1200" kern="1200" dirty="0">
                <a:solidFill>
                  <a:schemeClr val="tx1"/>
                </a:solidFill>
                <a:latin typeface="+mn-lt"/>
                <a:ea typeface="+mn-ea"/>
                <a:cs typeface="+mn-cs"/>
              </a:rPr>
              <a:t> article) while one in three of the kinky people who were violated say they never told anyone about what happened.</a:t>
            </a:r>
          </a:p>
          <a:p>
            <a:r>
              <a:rPr lang="en-US" sz="1200" kern="1200" dirty="0">
                <a:solidFill>
                  <a:schemeClr val="tx1"/>
                </a:solidFill>
                <a:latin typeface="+mn-lt"/>
                <a:ea typeface="+mn-ea"/>
                <a:cs typeface="+mn-cs"/>
              </a:rPr>
              <a:t>Coronel, Sheila; </a:t>
            </a:r>
            <a:r>
              <a:rPr lang="en-US" sz="1200" kern="1200" dirty="0" err="1">
                <a:solidFill>
                  <a:schemeClr val="tx1"/>
                </a:solidFill>
                <a:latin typeface="+mn-lt"/>
                <a:ea typeface="+mn-ea"/>
                <a:cs typeface="+mn-cs"/>
              </a:rPr>
              <a:t>Coll</a:t>
            </a:r>
            <a:r>
              <a:rPr lang="en-US" sz="1200" kern="1200" dirty="0">
                <a:solidFill>
                  <a:schemeClr val="tx1"/>
                </a:solidFill>
                <a:latin typeface="+mn-lt"/>
                <a:ea typeface="+mn-ea"/>
                <a:cs typeface="+mn-cs"/>
              </a:rPr>
              <a:t>, Steve; </a:t>
            </a:r>
            <a:r>
              <a:rPr lang="en-US" sz="1200" kern="1200" dirty="0" err="1">
                <a:solidFill>
                  <a:schemeClr val="tx1"/>
                </a:solidFill>
                <a:latin typeface="+mn-lt"/>
                <a:ea typeface="+mn-ea"/>
                <a:cs typeface="+mn-cs"/>
              </a:rPr>
              <a:t>Kravitz</a:t>
            </a:r>
            <a:r>
              <a:rPr lang="en-US" sz="1200" kern="1200" dirty="0">
                <a:solidFill>
                  <a:schemeClr val="tx1"/>
                </a:solidFill>
                <a:latin typeface="+mn-lt"/>
                <a:ea typeface="+mn-ea"/>
                <a:cs typeface="+mn-cs"/>
              </a:rPr>
              <a:t>, Derek, April 05, 2015, “Rolling Stone and UVA: The Columbia University Graduate School of Journalism Report: An anatomy of a journalistic failure” </a:t>
            </a:r>
            <a:r>
              <a:rPr lang="en-US" sz="1200" i="1" kern="1200" dirty="0">
                <a:solidFill>
                  <a:schemeClr val="tx1"/>
                </a:solidFill>
                <a:latin typeface="+mn-lt"/>
                <a:ea typeface="+mn-ea"/>
                <a:cs typeface="+mn-cs"/>
              </a:rPr>
              <a:t>Rolling Stone</a:t>
            </a:r>
            <a:r>
              <a:rPr lang="en-US" sz="1200" kern="1200" dirty="0">
                <a:solidFill>
                  <a:schemeClr val="tx1"/>
                </a:solidFill>
                <a:latin typeface="+mn-lt"/>
                <a:ea typeface="+mn-ea"/>
                <a:cs typeface="+mn-cs"/>
              </a:rPr>
              <a:t>.  </a:t>
            </a:r>
            <a:r>
              <a:rPr lang="en-US" sz="1200" u="sng" kern="1200" dirty="0">
                <a:solidFill>
                  <a:schemeClr val="tx1"/>
                </a:solidFill>
                <a:latin typeface="+mn-lt"/>
                <a:ea typeface="+mn-ea"/>
                <a:cs typeface="+mn-cs"/>
                <a:hlinkClick r:id="rId3"/>
              </a:rPr>
              <a:t>http://www.rollingstone.com/culture/features/a-rape-on-campus-what-went-wrong-20150405</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56</a:t>
            </a:fld>
            <a:endParaRPr lang="en-US"/>
          </a:p>
        </p:txBody>
      </p:sp>
    </p:spTree>
    <p:extLst>
      <p:ext uri="{BB962C8B-B14F-4D97-AF65-F5344CB8AC3E}">
        <p14:creationId xmlns:p14="http://schemas.microsoft.com/office/powerpoint/2010/main" val="2349768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 the seriousness of the accusation rises, the percentage of false reports shrinks exponentially. This indicates how rare multiple false accusations are</a:t>
            </a:r>
            <a:r>
              <a:rPr lang="en-US" sz="1200" kern="1200" baseline="0" dirty="0">
                <a:solidFill>
                  <a:schemeClr val="tx1"/>
                </a:solidFill>
                <a:latin typeface="+mn-lt"/>
                <a:ea typeface="+mn-ea"/>
                <a:cs typeface="+mn-cs"/>
              </a:rPr>
              <a:t> and that group organizers should take it very seriously when multiple people accuse one of your members.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 far as the respondents who reported their consent was violated, 14% (140 people) say they were accused of making a false accusation when they talked about what happened.	</a:t>
            </a:r>
          </a:p>
        </p:txBody>
      </p:sp>
      <p:sp>
        <p:nvSpPr>
          <p:cNvPr id="4" name="Slide Number Placeholder 3"/>
          <p:cNvSpPr>
            <a:spLocks noGrp="1"/>
          </p:cNvSpPr>
          <p:nvPr>
            <p:ph type="sldNum" sz="quarter" idx="10"/>
          </p:nvPr>
        </p:nvSpPr>
        <p:spPr/>
        <p:txBody>
          <a:bodyPr/>
          <a:lstStyle/>
          <a:p>
            <a:fld id="{98B7BBB9-B1D6-4D87-9132-C10A4E31F6D4}" type="slidenum">
              <a:rPr lang="en-US" smtClean="0"/>
              <a:pPr/>
              <a:t>57</a:t>
            </a:fld>
            <a:endParaRPr lang="en-US"/>
          </a:p>
        </p:txBody>
      </p:sp>
    </p:spTree>
    <p:extLst>
      <p:ext uri="{BB962C8B-B14F-4D97-AF65-F5344CB8AC3E}">
        <p14:creationId xmlns:p14="http://schemas.microsoft.com/office/powerpoint/2010/main" val="25157276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58</a:t>
            </a:fld>
            <a:endParaRPr lang="en-US"/>
          </a:p>
        </p:txBody>
      </p:sp>
    </p:spTree>
    <p:extLst>
      <p:ext uri="{BB962C8B-B14F-4D97-AF65-F5344CB8AC3E}">
        <p14:creationId xmlns:p14="http://schemas.microsoft.com/office/powerpoint/2010/main" val="3901275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slides and note are copyrighted material by Russell J </a:t>
            </a:r>
            <a:r>
              <a:rPr lang="en-US" baseline="0" dirty="0" err="1"/>
              <a:t>Stambaugh</a:t>
            </a:r>
            <a:r>
              <a:rPr lang="en-US" baseline="0" dirty="0"/>
              <a:t>, PhD, Susan Wright, MA, and Derrell Cox II, MA, and NCSF, June, 2016.  Automatic permission is automatically given for fair use and educational applications provided the authors are credited.</a:t>
            </a:r>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59</a:t>
            </a:fld>
            <a:endParaRPr lang="en-US"/>
          </a:p>
        </p:txBody>
      </p:sp>
    </p:spTree>
    <p:extLst>
      <p:ext uri="{BB962C8B-B14F-4D97-AF65-F5344CB8AC3E}">
        <p14:creationId xmlns:p14="http://schemas.microsoft.com/office/powerpoint/2010/main" val="50361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Consent</a:t>
            </a:r>
            <a:r>
              <a:rPr lang="en-US" baseline="0" dirty="0"/>
              <a:t> is a crucial concept in kink safety, but safety has many other dimensions.  We begin with a schematic description of how safe paly happens.</a:t>
            </a:r>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6</a:t>
            </a:fld>
            <a:endParaRPr lang="en-US"/>
          </a:p>
        </p:txBody>
      </p:sp>
    </p:spTree>
    <p:extLst>
      <p:ext uri="{BB962C8B-B14F-4D97-AF65-F5344CB8AC3E}">
        <p14:creationId xmlns:p14="http://schemas.microsoft.com/office/powerpoint/2010/main" val="141737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Negotiations are not just about safety, nor only about getting to consent.  They</a:t>
            </a:r>
            <a:r>
              <a:rPr lang="en-US" baseline="0" dirty="0"/>
              <a:t> are</a:t>
            </a:r>
            <a:r>
              <a:rPr lang="en-US" dirty="0"/>
              <a:t> also about desire, friendship, establishing trust, self-exploration, and lots of things that can contest with safety.</a:t>
            </a:r>
          </a:p>
          <a:p>
            <a:r>
              <a:rPr lang="en-US" dirty="0"/>
              <a:t>But</a:t>
            </a:r>
            <a:r>
              <a:rPr lang="en-US" baseline="0" dirty="0"/>
              <a:t> negotiations that work produce consent and a scope of planned play activities as their products.  Negotiations require communication, but not just any communication.  They work best for people who are self-aware, communicate clearly, care about their paly partners’ experiences, and trust others enough to expose their assumptions and check that their partner(s) really share them.</a:t>
            </a:r>
          </a:p>
          <a:p>
            <a:r>
              <a:rPr lang="en-US" baseline="0" dirty="0"/>
              <a:t>For Play to be safe, it must stay within the negotiated boundaries of consent, but for paly to be safe, there are many other conditions.  It must occur in safe space between partners that continuously stay within their expertise and limits, and technical skills.  For play to work, it must be sexy for both parties, and because kink is diverse, and there are lots of things to like and not like, it is often true that much discussion has to have occurred before partners elect to negotiate any scene.</a:t>
            </a:r>
          </a:p>
          <a:p>
            <a:r>
              <a:rPr lang="en-US" baseline="0" dirty="0"/>
              <a:t>Aftercare is about emotional safety, but it is also about seeking feedback and making this scene, and the next scene hotter.  Often, it is about building trust that the partner really understood and accepted what happened in the scene.  This is place where inner conflict about kink stigma gets discussed.  Example, in humiliation paly, a submissive may want hurtful things to be said to them.  In aftercare, metacommunication happens that helps diffuse the poison in humiliation paly that might make it harmful outside a carefully negotiated kink context.  Often, its fun to pretend there is no context, but it is safer to acknowledge it.</a:t>
            </a:r>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7</a:t>
            </a:fld>
            <a:endParaRPr lang="en-US"/>
          </a:p>
        </p:txBody>
      </p:sp>
    </p:spTree>
    <p:extLst>
      <p:ext uri="{BB962C8B-B14F-4D97-AF65-F5344CB8AC3E}">
        <p14:creationId xmlns:p14="http://schemas.microsoft.com/office/powerpoint/2010/main" val="141296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NCSF’s Consent Summary is our review of Consent 101; the most basic statement.</a:t>
            </a:r>
          </a:p>
          <a:p>
            <a:r>
              <a:rPr lang="en-US" dirty="0"/>
              <a:t>Ethical:</a:t>
            </a:r>
            <a:r>
              <a:rPr lang="en-US" baseline="0" dirty="0"/>
              <a:t>  RJS added ‘continuous’, but you will see, later in the presentation, in many kink practices the implementation of continuous consent is very elastic for some players.</a:t>
            </a:r>
          </a:p>
          <a:p>
            <a:r>
              <a:rPr lang="en-US" baseline="0" dirty="0"/>
              <a:t>Legal:  The first line of legal defense is to avoid the legal system altogether.  Failing that, that you had consent when a complaint happens is difficult to prove, and even then constitutes a weal protection.  </a:t>
            </a:r>
          </a:p>
          <a:p>
            <a:r>
              <a:rPr lang="en-US" baseline="0" dirty="0"/>
              <a:t>Many kink activities constitute assault in the eyes of the law.  In many jurisdictions, you have no right to consent to criminal assault.</a:t>
            </a:r>
          </a:p>
          <a:p>
            <a:r>
              <a:rPr lang="en-US" baseline="0" dirty="0"/>
              <a:t>The definition of what is protected by consent is a matter of case law.  There has not been much since </a:t>
            </a:r>
            <a:r>
              <a:rPr lang="en-US" i="1" baseline="0" dirty="0"/>
              <a:t>Lawrence v Texas (2003) </a:t>
            </a:r>
            <a:r>
              <a:rPr lang="en-US" i="0" baseline="0" dirty="0"/>
              <a:t>which decriminalized most non-commercial sexual conduct between consenting adults.</a:t>
            </a:r>
            <a:endParaRPr lang="en-US" i="0" dirty="0"/>
          </a:p>
          <a:p>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It’s a simple as tea.</a:t>
            </a:r>
            <a:r>
              <a:rPr lang="en-US" baseline="0" dirty="0"/>
              <a:t>  This illustration from the Boston tea Party museum shows our relationship between consent and tea is complex, not simple.  “No, I do not want to have any tea!”</a:t>
            </a:r>
            <a:endParaRPr lang="en-US" dirty="0"/>
          </a:p>
          <a:p>
            <a:endParaRPr lang="en-US" dirty="0"/>
          </a:p>
          <a:p>
            <a:r>
              <a:rPr lang="en-US" dirty="0"/>
              <a:t>Also, when asked if you want tea, the questions</a:t>
            </a:r>
            <a:r>
              <a:rPr lang="en-US" baseline="0" dirty="0"/>
              <a:t> naturally come next: “What kind of tea?” “Lemon or sugar?” “Hot or cold?” So why don’t we ask questions when it comes to sex, something much more important than tea?</a:t>
            </a:r>
            <a:endParaRPr lang="en-US" dirty="0"/>
          </a:p>
        </p:txBody>
      </p:sp>
      <p:sp>
        <p:nvSpPr>
          <p:cNvPr id="4" name="Slide Number Placeholder 3"/>
          <p:cNvSpPr>
            <a:spLocks noGrp="1"/>
          </p:cNvSpPr>
          <p:nvPr>
            <p:ph type="sldNum" sz="quarter" idx="10"/>
          </p:nvPr>
        </p:nvSpPr>
        <p:spPr/>
        <p:txBody>
          <a:bodyPr/>
          <a:lstStyle/>
          <a:p>
            <a:fld id="{98B7BBB9-B1D6-4D87-9132-C10A4E31F6D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8E1BC48-B0E5-4E5B-8BE3-CA2052978D88}" type="datetimeFigureOut">
              <a:rPr lang="en-US" smtClean="0"/>
              <a:pPr/>
              <a:t>4/17/2017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36278E6-B50E-4B03-A9FA-D7E69541A8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E1BC48-B0E5-4E5B-8BE3-CA2052978D88}"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278E6-B50E-4B03-A9FA-D7E69541A8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E1BC48-B0E5-4E5B-8BE3-CA2052978D88}"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278E6-B50E-4B03-A9FA-D7E69541A8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E1BC48-B0E5-4E5B-8BE3-CA2052978D88}"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278E6-B50E-4B03-A9FA-D7E69541A8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8E1BC48-B0E5-4E5B-8BE3-CA2052978D88}"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278E6-B50E-4B03-A9FA-D7E69541A8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E1BC48-B0E5-4E5B-8BE3-CA2052978D88}"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278E6-B50E-4B03-A9FA-D7E69541A8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8E1BC48-B0E5-4E5B-8BE3-CA2052978D88}" type="datetimeFigureOut">
              <a:rPr lang="en-US" smtClean="0"/>
              <a:pPr/>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278E6-B50E-4B03-A9FA-D7E69541A8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8E1BC48-B0E5-4E5B-8BE3-CA2052978D88}" type="datetimeFigureOut">
              <a:rPr lang="en-US" smtClean="0"/>
              <a:pPr/>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278E6-B50E-4B03-A9FA-D7E69541A8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1BC48-B0E5-4E5B-8BE3-CA2052978D88}" type="datetimeFigureOut">
              <a:rPr lang="en-US" smtClean="0"/>
              <a:pPr/>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278E6-B50E-4B03-A9FA-D7E69541A8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E1BC48-B0E5-4E5B-8BE3-CA2052978D88}"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278E6-B50E-4B03-A9FA-D7E69541A8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8E1BC48-B0E5-4E5B-8BE3-CA2052978D88}"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C36278E6-B50E-4B03-A9FA-D7E69541A813}"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E1BC48-B0E5-4E5B-8BE3-CA2052978D88}" type="datetimeFigureOut">
              <a:rPr lang="en-US" smtClean="0"/>
              <a:pPr/>
              <a:t>4/17/2017</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6278E6-B50E-4B03-A9FA-D7E69541A813}"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Leopold_von_Sacher-Masoc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gutenberg.org/ebooks/685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pannertrust.org/documents/spannerhistory.a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hyperlink" Target="http://www.boybear.us/ssc.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elephantinthehottub.blogspot.com/2013/05/normal-0-false-false-false-en-us-x-none.html" TargetMode="External"/><Relationship Id="rId7" Type="http://schemas.openxmlformats.org/officeDocument/2006/relationships/hyperlink" Target="https://www.kinkly.com/definition/1176/personal-responsibility-informed-consensual-kink-pric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beasexeducator.com/2013/04/30/ssc-rack-prick/" TargetMode="External"/><Relationship Id="rId5" Type="http://schemas.openxmlformats.org/officeDocument/2006/relationships/hyperlink" Target="http://www.evilmonk.org/a/rack.cfm" TargetMode="External"/><Relationship Id="rId4" Type="http://schemas.openxmlformats.org/officeDocument/2006/relationships/hyperlink" Target="http://www.leathernroses.com/generalbdsm/garyswitchrack.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Safewor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ncsfreedom.org/images/stories/pdfs/Consent%20Counts/Power_Exchange_20131020/Power_Exchange_Statement.pdf" TargetMode="External"/><Relationship Id="rId3" Type="http://schemas.openxmlformats.org/officeDocument/2006/relationships/hyperlink" Target="https://en.wikipedia.org/wiki/Trust_fall" TargetMode="External"/><Relationship Id="rId7" Type="http://schemas.openxmlformats.org/officeDocument/2006/relationships/hyperlink" Target="https://sexgeek.wordpress.com/2010/07/08/10-principles-for-healthy-247-ds-and-m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urbandictionary.com/define.php?term=mindfuck" TargetMode="External"/><Relationship Id="rId5" Type="http://schemas.openxmlformats.org/officeDocument/2006/relationships/hyperlink" Target="http://www.teramis.com/kink/nature_of_opr.htm" TargetMode="External"/><Relationship Id="rId4" Type="http://schemas.openxmlformats.org/officeDocument/2006/relationships/hyperlink" Target="http://kinkipedia.wikidot.com/wiki:consensual-non-consen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nlm.nih.gov/pubmed/2712000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ncsfreedom.org/images/stories/2015_Survey_PDFs_ETC/Consent%20Violations%20Survey%20Analysis%20final.pdf" TargetMode="External"/><Relationship Id="rId4" Type="http://schemas.openxmlformats.org/officeDocument/2006/relationships/hyperlink" Target="https://ncsfreedom.org/images/stories/2015_Survey_PDFs_ETC/NCSF%20Technical%20Report%20Mental%20Health%20Survey.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carasresearch.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Susan@ncsfreedom.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russell.stambaugh@g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9.xml.rels><?xml version="1.0" encoding="UTF-8" standalone="yes"?>
<Relationships xmlns="http://schemas.openxmlformats.org/package/2006/relationships"><Relationship Id="rId3" Type="http://schemas.openxmlformats.org/officeDocument/2006/relationships/hyperlink" Target="https://upload.wikimedia.org/wikipedia/commons/f/ff/Leopold_von_Sacher-Masoch,_portrait_2.jp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www.leatherati.com/legacy-images/6a0120a64cc92c970c01543513ecda970c-pi.jpg" TargetMode="External"/><Relationship Id="rId4" Type="http://schemas.openxmlformats.org/officeDocument/2006/relationships/hyperlink" Target="https://upload.wikimedia.org/wikipedia/commons/7/7c/Leopold_von_Sacher-Masoch_with_Fannie.gi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csfreedom.org/home-mainmenu-1.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ncsfreedom.org/images/stories/pdfs/Consent%20Counts/CC_Docs_New_011513/ConsentStatement.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Consent 301: Consent, Its Discontents, and Safety</a:t>
            </a:r>
          </a:p>
        </p:txBody>
      </p:sp>
      <p:sp>
        <p:nvSpPr>
          <p:cNvPr id="3" name="Subtitle 2"/>
          <p:cNvSpPr>
            <a:spLocks noGrp="1"/>
          </p:cNvSpPr>
          <p:nvPr>
            <p:ph type="subTitle" idx="1"/>
          </p:nvPr>
        </p:nvSpPr>
        <p:spPr/>
        <p:txBody>
          <a:bodyPr/>
          <a:lstStyle/>
          <a:p>
            <a:r>
              <a:rPr lang="en-US" dirty="0"/>
              <a:t>Russell J. </a:t>
            </a:r>
            <a:r>
              <a:rPr lang="en-US" dirty="0" err="1"/>
              <a:t>Stambaugh</a:t>
            </a:r>
            <a:r>
              <a:rPr lang="en-US" dirty="0"/>
              <a:t>, Ph.D.,  </a:t>
            </a:r>
          </a:p>
          <a:p>
            <a:r>
              <a:rPr lang="en-US" dirty="0"/>
              <a:t>Susan Wright, M. A., </a:t>
            </a:r>
          </a:p>
          <a:p>
            <a:r>
              <a:rPr lang="en-US" dirty="0"/>
              <a:t> Derrell Cox, M. A.</a:t>
            </a:r>
          </a:p>
        </p:txBody>
      </p:sp>
      <p:pic>
        <p:nvPicPr>
          <p:cNvPr id="4" name="Picture 3"/>
          <p:cNvPicPr>
            <a:picLocks noChangeAspect="1"/>
          </p:cNvPicPr>
          <p:nvPr/>
        </p:nvPicPr>
        <p:blipFill>
          <a:blip r:embed="rId3" cstate="print"/>
          <a:stretch>
            <a:fillRect/>
          </a:stretch>
        </p:blipFill>
        <p:spPr>
          <a:xfrm>
            <a:off x="381000" y="5181600"/>
            <a:ext cx="2695951" cy="1324160"/>
          </a:xfrm>
          <a:prstGeom prst="rect">
            <a:avLst/>
          </a:prstGeom>
        </p:spPr>
      </p:pic>
    </p:spTree>
    <p:extLst>
      <p:ext uri="{BB962C8B-B14F-4D97-AF65-F5344CB8AC3E}">
        <p14:creationId xmlns:p14="http://schemas.microsoft.com/office/powerpoint/2010/main" val="236253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04088"/>
            <a:ext cx="9982200" cy="743712"/>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History</a:t>
            </a:r>
          </a:p>
        </p:txBody>
      </p:sp>
      <p:sp>
        <p:nvSpPr>
          <p:cNvPr id="3" name="Content Placeholder 2"/>
          <p:cNvSpPr>
            <a:spLocks noGrp="1"/>
          </p:cNvSpPr>
          <p:nvPr>
            <p:ph idx="1"/>
          </p:nvPr>
        </p:nvSpPr>
        <p:spPr>
          <a:xfrm>
            <a:off x="457200" y="1600200"/>
            <a:ext cx="8610600" cy="1066800"/>
          </a:xfrm>
        </p:spPr>
        <p:txBody>
          <a:bodyPr>
            <a:noAutofit/>
          </a:bodyPr>
          <a:lstStyle/>
          <a:p>
            <a:r>
              <a:rPr lang="en-US" sz="2800" dirty="0">
                <a:ln w="0"/>
                <a:effectLst>
                  <a:outerShdw blurRad="38100" dist="19050" dir="2700000" algn="tl" rotWithShape="0">
                    <a:schemeClr val="dk1">
                      <a:alpha val="40000"/>
                    </a:schemeClr>
                  </a:outerShdw>
                </a:effectLst>
                <a:hlinkClick r:id="rId3"/>
              </a:rPr>
              <a:t>Leopold von </a:t>
            </a:r>
            <a:r>
              <a:rPr lang="en-US" sz="2800" dirty="0" err="1">
                <a:ln w="0"/>
                <a:effectLst>
                  <a:outerShdw blurRad="38100" dist="19050" dir="2700000" algn="tl" rotWithShape="0">
                    <a:schemeClr val="dk1">
                      <a:alpha val="40000"/>
                    </a:schemeClr>
                  </a:outerShdw>
                </a:effectLst>
                <a:hlinkClick r:id="rId3"/>
              </a:rPr>
              <a:t>Sacher-Masoch</a:t>
            </a:r>
            <a:r>
              <a:rPr lang="en-US" sz="2800" dirty="0">
                <a:ln w="0"/>
                <a:effectLst>
                  <a:outerShdw blurRad="38100" dist="19050" dir="2700000" algn="tl" rotWithShape="0">
                    <a:schemeClr val="dk1">
                      <a:alpha val="40000"/>
                    </a:schemeClr>
                  </a:outerShdw>
                </a:effectLst>
                <a:hlinkClick r:id="rId3"/>
              </a:rPr>
              <a:t> </a:t>
            </a:r>
            <a:r>
              <a:rPr lang="en-US" sz="2800" i="1" dirty="0">
                <a:ln w="0"/>
                <a:effectLst>
                  <a:outerShdw blurRad="38100" dist="19050" dir="2700000" algn="tl" rotWithShape="0">
                    <a:schemeClr val="dk1">
                      <a:alpha val="40000"/>
                    </a:schemeClr>
                  </a:outerShdw>
                </a:effectLst>
                <a:hlinkClick r:id="rId4"/>
              </a:rPr>
              <a:t>Venus in Furs </a:t>
            </a:r>
            <a:r>
              <a:rPr lang="en-US" sz="2800" dirty="0">
                <a:ln w="0"/>
                <a:effectLst>
                  <a:outerShdw blurRad="38100" dist="19050" dir="2700000" algn="tl" rotWithShape="0">
                    <a:schemeClr val="dk1">
                      <a:alpha val="40000"/>
                    </a:schemeClr>
                  </a:outerShdw>
                </a:effectLst>
              </a:rPr>
              <a:t>(1870) First contract between Fanny and Leopold</a:t>
            </a:r>
          </a:p>
        </p:txBody>
      </p:sp>
      <p:pic>
        <p:nvPicPr>
          <p:cNvPr id="4" name="Picture 3"/>
          <p:cNvPicPr>
            <a:picLocks noChangeAspect="1"/>
          </p:cNvPicPr>
          <p:nvPr/>
        </p:nvPicPr>
        <p:blipFill>
          <a:blip r:embed="rId5" cstate="print"/>
          <a:stretch>
            <a:fillRect/>
          </a:stretch>
        </p:blipFill>
        <p:spPr>
          <a:xfrm>
            <a:off x="4191000" y="2819400"/>
            <a:ext cx="5197451" cy="35342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6" cstate="print"/>
          <a:stretch>
            <a:fillRect/>
          </a:stretch>
        </p:blipFill>
        <p:spPr>
          <a:xfrm>
            <a:off x="762000" y="2743200"/>
            <a:ext cx="2743200" cy="3610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2313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43712"/>
          </a:xfrm>
        </p:spPr>
        <p:txBody>
          <a:bodyPr>
            <a:normAutofit/>
          </a:bodyPr>
          <a:lstStyle/>
          <a:p>
            <a:pPr algn="ctr"/>
            <a:r>
              <a:rPr lang="en-US" sz="4400" dirty="0">
                <a:ln w="0"/>
                <a:solidFill>
                  <a:schemeClr val="tx1"/>
                </a:solidFill>
                <a:effectLst>
                  <a:outerShdw blurRad="38100" dist="19050" dir="2700000" algn="tl" rotWithShape="0">
                    <a:schemeClr val="dk1">
                      <a:alpha val="40000"/>
                    </a:schemeClr>
                  </a:outerShdw>
                </a:effectLst>
              </a:rPr>
              <a:t>History—</a:t>
            </a:r>
            <a:r>
              <a:rPr lang="en-US" sz="4400" dirty="0" err="1">
                <a:ln w="0"/>
                <a:solidFill>
                  <a:schemeClr val="tx1"/>
                </a:solidFill>
                <a:effectLst>
                  <a:outerShdw blurRad="38100" dist="19050" dir="2700000" algn="tl" rotWithShape="0">
                    <a:schemeClr val="dk1">
                      <a:alpha val="40000"/>
                    </a:schemeClr>
                  </a:outerShdw>
                </a:effectLst>
              </a:rPr>
              <a:t>Cheque</a:t>
            </a:r>
            <a:r>
              <a:rPr lang="en-US" sz="4400" dirty="0">
                <a:ln w="0"/>
                <a:solidFill>
                  <a:schemeClr val="tx1"/>
                </a:solidFill>
                <a:effectLst>
                  <a:outerShdw blurRad="38100" dist="19050" dir="2700000" algn="tl" rotWithShape="0">
                    <a:schemeClr val="dk1">
                      <a:alpha val="40000"/>
                    </a:schemeClr>
                  </a:outerShdw>
                </a:effectLst>
              </a:rPr>
              <a:t> to </a:t>
            </a:r>
            <a:r>
              <a:rPr lang="en-US" sz="4400" dirty="0">
                <a:ln w="0"/>
                <a:solidFill>
                  <a:schemeClr val="tx1"/>
                </a:solidFill>
                <a:effectLst>
                  <a:outerShdw blurRad="38100" dist="19050" dir="2700000" algn="tl" rotWithShape="0">
                    <a:schemeClr val="dk1">
                      <a:alpha val="40000"/>
                    </a:schemeClr>
                  </a:outerShdw>
                </a:effectLst>
                <a:hlinkClick r:id="rId3"/>
              </a:rPr>
              <a:t>The Spanner Trust</a:t>
            </a:r>
            <a:endParaRPr lang="en-US" sz="4400" dirty="0">
              <a:ln w="0"/>
              <a:solidFill>
                <a:schemeClr val="tx1"/>
              </a:solidFill>
              <a:effectLst>
                <a:outerShdw blurRad="38100" dist="19050" dir="2700000" algn="tl" rotWithShape="0">
                  <a:schemeClr val="dk1">
                    <a:alpha val="40000"/>
                  </a:schemeClr>
                </a:outerShdw>
              </a:effectLst>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739546" y="1828800"/>
            <a:ext cx="6712908" cy="4404874"/>
          </a:xfrm>
        </p:spPr>
      </p:pic>
    </p:spTree>
    <p:extLst>
      <p:ext uri="{BB962C8B-B14F-4D97-AF65-F5344CB8AC3E}">
        <p14:creationId xmlns:p14="http://schemas.microsoft.com/office/powerpoint/2010/main" val="369810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04088"/>
            <a:ext cx="9982200" cy="743712"/>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History</a:t>
            </a:r>
          </a:p>
        </p:txBody>
      </p:sp>
      <p:sp>
        <p:nvSpPr>
          <p:cNvPr id="3" name="Content Placeholder 2"/>
          <p:cNvSpPr>
            <a:spLocks noGrp="1"/>
          </p:cNvSpPr>
          <p:nvPr>
            <p:ph idx="1"/>
          </p:nvPr>
        </p:nvSpPr>
        <p:spPr>
          <a:xfrm>
            <a:off x="1066800" y="1600200"/>
            <a:ext cx="4267200" cy="2133600"/>
          </a:xfrm>
        </p:spPr>
        <p:txBody>
          <a:bodyPr>
            <a:noAutofit/>
          </a:bodyPr>
          <a:lstStyle/>
          <a:p>
            <a:endParaRPr lang="en-US" sz="2800" dirty="0">
              <a:ln w="0"/>
              <a:effectLst>
                <a:outerShdw blurRad="38100" dist="19050" dir="2700000" algn="tl" rotWithShape="0">
                  <a:schemeClr val="dk1">
                    <a:alpha val="40000"/>
                  </a:schemeClr>
                </a:outerShdw>
              </a:effectLst>
            </a:endParaRPr>
          </a:p>
          <a:p>
            <a:r>
              <a:rPr lang="en-US" sz="2800" dirty="0" err="1">
                <a:ln w="0"/>
                <a:effectLst>
                  <a:outerShdw blurRad="38100" dist="19050" dir="2700000" algn="tl" rotWithShape="0">
                    <a:schemeClr val="dk1">
                      <a:alpha val="40000"/>
                    </a:schemeClr>
                  </a:outerShdw>
                </a:effectLst>
              </a:rPr>
              <a:t>david</a:t>
            </a:r>
            <a:r>
              <a:rPr lang="en-US" sz="2800" dirty="0">
                <a:ln w="0"/>
                <a:effectLst>
                  <a:outerShdw blurRad="38100" dist="19050" dir="2700000" algn="tl" rotWithShape="0">
                    <a:schemeClr val="dk1">
                      <a:alpha val="40000"/>
                    </a:schemeClr>
                  </a:outerShdw>
                </a:effectLst>
              </a:rPr>
              <a:t> stein  </a:t>
            </a:r>
            <a:r>
              <a:rPr lang="en-US" sz="2800" dirty="0">
                <a:ln w="0"/>
                <a:effectLst>
                  <a:outerShdw blurRad="38100" dist="19050" dir="2700000" algn="tl" rotWithShape="0">
                    <a:schemeClr val="dk1">
                      <a:alpha val="40000"/>
                    </a:schemeClr>
                  </a:outerShdw>
                </a:effectLst>
                <a:hlinkClick r:id="rId3"/>
              </a:rPr>
              <a:t>Safe Sane and Consensual</a:t>
            </a:r>
            <a:r>
              <a:rPr lang="en-US" sz="2800" dirty="0">
                <a:ln w="0"/>
                <a:effectLst>
                  <a:outerShdw blurRad="38100" dist="19050" dir="2700000" algn="tl" rotWithShape="0">
                    <a:schemeClr val="dk1">
                      <a:alpha val="40000"/>
                    </a:schemeClr>
                  </a:outerShdw>
                </a:effectLst>
              </a:rPr>
              <a:t> (SSC) (1983)</a:t>
            </a:r>
          </a:p>
        </p:txBody>
      </p:sp>
      <p:pic>
        <p:nvPicPr>
          <p:cNvPr id="5" name="Picture 4"/>
          <p:cNvPicPr>
            <a:picLocks noChangeAspect="1"/>
          </p:cNvPicPr>
          <p:nvPr/>
        </p:nvPicPr>
        <p:blipFill>
          <a:blip r:embed="rId4" cstate="print"/>
          <a:stretch>
            <a:fillRect/>
          </a:stretch>
        </p:blipFill>
        <p:spPr>
          <a:xfrm>
            <a:off x="7620000" y="1097900"/>
            <a:ext cx="3810000" cy="5098195"/>
          </a:xfrm>
          <a:prstGeom prst="rect">
            <a:avLst/>
          </a:prstGeom>
        </p:spPr>
      </p:pic>
    </p:spTree>
    <p:extLst>
      <p:ext uri="{BB962C8B-B14F-4D97-AF65-F5344CB8AC3E}">
        <p14:creationId xmlns:p14="http://schemas.microsoft.com/office/powerpoint/2010/main" val="277116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04088"/>
            <a:ext cx="9982200" cy="743712"/>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History</a:t>
            </a:r>
          </a:p>
        </p:txBody>
      </p:sp>
      <p:sp>
        <p:nvSpPr>
          <p:cNvPr id="3" name="Content Placeholder 2"/>
          <p:cNvSpPr>
            <a:spLocks noGrp="1"/>
          </p:cNvSpPr>
          <p:nvPr>
            <p:ph idx="1"/>
          </p:nvPr>
        </p:nvSpPr>
        <p:spPr>
          <a:xfrm>
            <a:off x="1066800" y="1600200"/>
            <a:ext cx="9982200" cy="5105400"/>
          </a:xfrm>
        </p:spPr>
        <p:txBody>
          <a:bodyPr>
            <a:noAutofit/>
          </a:bodyPr>
          <a:lstStyle/>
          <a:p>
            <a:endParaRPr lang="en-US" sz="2800" dirty="0">
              <a:ln w="0"/>
              <a:effectLst>
                <a:outerShdw blurRad="38100" dist="19050" dir="2700000" algn="tl" rotWithShape="0">
                  <a:schemeClr val="dk1">
                    <a:alpha val="40000"/>
                  </a:schemeClr>
                </a:outerShdw>
              </a:effectLst>
            </a:endParaRPr>
          </a:p>
          <a:p>
            <a:r>
              <a:rPr lang="en-US" sz="2800" dirty="0">
                <a:ln w="0"/>
                <a:effectLst>
                  <a:outerShdw blurRad="38100" dist="19050" dir="2700000" algn="tl" rotWithShape="0">
                    <a:schemeClr val="dk1">
                      <a:alpha val="40000"/>
                    </a:schemeClr>
                  </a:outerShdw>
                </a:effectLst>
                <a:hlinkClick r:id="rId3"/>
              </a:rPr>
              <a:t>‘Operation Spanner’ Case </a:t>
            </a:r>
            <a:r>
              <a:rPr lang="en-US" sz="2800" dirty="0">
                <a:ln w="0"/>
                <a:effectLst>
                  <a:outerShdw blurRad="38100" dist="19050" dir="2700000" algn="tl" rotWithShape="0">
                    <a:schemeClr val="dk1">
                      <a:alpha val="40000"/>
                    </a:schemeClr>
                  </a:outerShdw>
                </a:effectLst>
              </a:rPr>
              <a:t>in the UK (1987 - 1997)</a:t>
            </a:r>
          </a:p>
          <a:p>
            <a:endParaRPr lang="en-US" sz="2800" dirty="0">
              <a:ln w="0"/>
              <a:effectLst>
                <a:outerShdw blurRad="38100" dist="19050" dir="2700000" algn="tl" rotWithShape="0">
                  <a:schemeClr val="dk1">
                    <a:alpha val="40000"/>
                  </a:schemeClr>
                </a:outerShdw>
              </a:effectLst>
            </a:endParaRPr>
          </a:p>
          <a:p>
            <a:r>
              <a:rPr lang="en-US" sz="2800" dirty="0">
                <a:ln w="0"/>
                <a:effectLst>
                  <a:outerShdw blurRad="38100" dist="19050" dir="2700000" algn="tl" rotWithShape="0">
                    <a:schemeClr val="dk1">
                      <a:alpha val="40000"/>
                    </a:schemeClr>
                  </a:outerShdw>
                </a:effectLst>
              </a:rPr>
              <a:t>Gary Switch’s </a:t>
            </a:r>
            <a:r>
              <a:rPr lang="en-US" sz="2800" dirty="0">
                <a:ln w="0"/>
                <a:effectLst>
                  <a:outerShdw blurRad="38100" dist="19050" dir="2700000" algn="tl" rotWithShape="0">
                    <a:schemeClr val="dk1">
                      <a:alpha val="40000"/>
                    </a:schemeClr>
                  </a:outerShdw>
                </a:effectLst>
                <a:hlinkClick r:id="rId4"/>
              </a:rPr>
              <a:t>Risk-Aware Consensual Kink </a:t>
            </a:r>
            <a:r>
              <a:rPr lang="en-US" sz="2800" dirty="0">
                <a:ln w="0"/>
                <a:effectLst>
                  <a:outerShdw blurRad="38100" dist="19050" dir="2700000" algn="tl" rotWithShape="0">
                    <a:schemeClr val="dk1">
                      <a:alpha val="40000"/>
                    </a:schemeClr>
                  </a:outerShdw>
                </a:effectLst>
              </a:rPr>
              <a:t>(</a:t>
            </a:r>
            <a:r>
              <a:rPr lang="en-US" sz="2800" dirty="0">
                <a:ln w="0"/>
                <a:effectLst>
                  <a:outerShdw blurRad="38100" dist="19050" dir="2700000" algn="tl" rotWithShape="0">
                    <a:schemeClr val="dk1">
                      <a:alpha val="40000"/>
                    </a:schemeClr>
                  </a:outerShdw>
                </a:effectLst>
                <a:hlinkClick r:id="rId5"/>
              </a:rPr>
              <a:t>RACK</a:t>
            </a:r>
            <a:r>
              <a:rPr lang="en-US" sz="2800" dirty="0">
                <a:ln w="0"/>
                <a:effectLst>
                  <a:outerShdw blurRad="38100" dist="19050" dir="2700000" algn="tl" rotWithShape="0">
                    <a:schemeClr val="dk1">
                      <a:alpha val="40000"/>
                    </a:schemeClr>
                  </a:outerShdw>
                </a:effectLst>
              </a:rPr>
              <a:t>) (1999)</a:t>
            </a:r>
          </a:p>
          <a:p>
            <a:endParaRPr lang="en-US" sz="2800" dirty="0">
              <a:ln w="0"/>
              <a:effectLst>
                <a:outerShdw blurRad="38100" dist="19050" dir="2700000" algn="tl" rotWithShape="0">
                  <a:schemeClr val="dk1">
                    <a:alpha val="40000"/>
                  </a:schemeClr>
                </a:outerShdw>
              </a:effectLst>
            </a:endParaRPr>
          </a:p>
          <a:p>
            <a:r>
              <a:rPr lang="en-US" sz="2800" dirty="0">
                <a:ln w="0"/>
                <a:effectLst>
                  <a:outerShdw blurRad="38100" dist="19050" dir="2700000" algn="tl" rotWithShape="0">
                    <a:schemeClr val="dk1">
                      <a:alpha val="40000"/>
                    </a:schemeClr>
                  </a:outerShdw>
                </a:effectLst>
                <a:hlinkClick r:id="rId6"/>
              </a:rPr>
              <a:t>Personal Responsibility in Consensual Kink </a:t>
            </a:r>
            <a:r>
              <a:rPr lang="en-US" sz="2800" dirty="0">
                <a:ln w="0"/>
                <a:effectLst>
                  <a:outerShdw blurRad="38100" dist="19050" dir="2700000" algn="tl" rotWithShape="0">
                    <a:schemeClr val="dk1">
                      <a:alpha val="40000"/>
                    </a:schemeClr>
                  </a:outerShdw>
                </a:effectLst>
              </a:rPr>
              <a:t>(</a:t>
            </a:r>
            <a:r>
              <a:rPr lang="en-US" sz="2800" dirty="0">
                <a:ln w="0"/>
                <a:effectLst>
                  <a:outerShdw blurRad="38100" dist="19050" dir="2700000" algn="tl" rotWithShape="0">
                    <a:schemeClr val="dk1">
                      <a:alpha val="40000"/>
                    </a:schemeClr>
                  </a:outerShdw>
                </a:effectLst>
                <a:hlinkClick r:id="rId7"/>
              </a:rPr>
              <a:t>PRICK</a:t>
            </a:r>
            <a:r>
              <a:rPr lang="en-US" sz="2800" dirty="0">
                <a:ln w="0"/>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327456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04088"/>
            <a:ext cx="9906000" cy="819912"/>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Qualified Consent</a:t>
            </a:r>
          </a:p>
        </p:txBody>
      </p:sp>
      <p:sp>
        <p:nvSpPr>
          <p:cNvPr id="3" name="Content Placeholder 2"/>
          <p:cNvSpPr>
            <a:spLocks noGrp="1"/>
          </p:cNvSpPr>
          <p:nvPr>
            <p:ph idx="1"/>
          </p:nvPr>
        </p:nvSpPr>
        <p:spPr>
          <a:xfrm>
            <a:off x="609600" y="1935480"/>
            <a:ext cx="5029200" cy="4389120"/>
          </a:xfrm>
        </p:spPr>
        <p:txBody>
          <a:bodyPr>
            <a:noAutofit/>
          </a:bodyPr>
          <a:lstStyle/>
          <a:p>
            <a:r>
              <a:rPr lang="en-US" sz="3600" dirty="0">
                <a:ln w="0"/>
                <a:effectLst>
                  <a:outerShdw blurRad="38100" dist="19050" dir="2700000" algn="tl" rotWithShape="0">
                    <a:schemeClr val="dk1">
                      <a:alpha val="40000"/>
                    </a:schemeClr>
                  </a:outerShdw>
                </a:effectLst>
                <a:hlinkClick r:id="rId3"/>
              </a:rPr>
              <a:t>Safewords</a:t>
            </a:r>
            <a:endParaRPr lang="en-US" sz="3600" dirty="0">
              <a:ln w="0"/>
              <a:effectLst>
                <a:outerShdw blurRad="38100" dist="19050" dir="2700000" algn="tl" rotWithShape="0">
                  <a:schemeClr val="dk1">
                    <a:alpha val="40000"/>
                  </a:schemeClr>
                </a:outerShdw>
              </a:effectLst>
            </a:endParaRPr>
          </a:p>
          <a:p>
            <a:endParaRPr lang="en-US" sz="3600" dirty="0">
              <a:ln w="0"/>
              <a:effectLst>
                <a:outerShdw blurRad="38100" dist="19050" dir="2700000" algn="tl" rotWithShape="0">
                  <a:schemeClr val="dk1">
                    <a:alpha val="40000"/>
                  </a:schemeClr>
                </a:outerShdw>
              </a:effectLst>
            </a:endParaRPr>
          </a:p>
          <a:p>
            <a:r>
              <a:rPr lang="en-US" sz="3600" dirty="0">
                <a:ln w="0"/>
                <a:effectLst>
                  <a:outerShdw blurRad="38100" dist="19050" dir="2700000" algn="tl" rotWithShape="0">
                    <a:schemeClr val="dk1">
                      <a:alpha val="40000"/>
                    </a:schemeClr>
                  </a:outerShdw>
                </a:effectLst>
              </a:rPr>
              <a:t>Renegotiation during a scene?</a:t>
            </a:r>
          </a:p>
          <a:p>
            <a:endParaRPr lang="en-US" sz="3600" dirty="0">
              <a:ln w="0"/>
              <a:effectLst>
                <a:outerShdw blurRad="38100" dist="19050" dir="2700000" algn="tl" rotWithShape="0">
                  <a:schemeClr val="dk1">
                    <a:alpha val="40000"/>
                  </a:schemeClr>
                </a:outerShdw>
              </a:effectLst>
            </a:endParaRPr>
          </a:p>
          <a:p>
            <a:endParaRPr lang="en-US" sz="3600" dirty="0">
              <a:ln w="0"/>
              <a:effectLst>
                <a:outerShdw blurRad="38100" dist="19050" dir="2700000" algn="tl" rotWithShape="0">
                  <a:schemeClr val="dk1">
                    <a:alpha val="40000"/>
                  </a:schemeClr>
                </a:outerShdw>
              </a:effectLst>
            </a:endParaRPr>
          </a:p>
        </p:txBody>
      </p:sp>
      <p:sp>
        <p:nvSpPr>
          <p:cNvPr id="4" name="TextBox 3"/>
          <p:cNvSpPr txBox="1"/>
          <p:nvPr/>
        </p:nvSpPr>
        <p:spPr>
          <a:xfrm>
            <a:off x="5715000" y="1905000"/>
            <a:ext cx="6019800" cy="3010055"/>
          </a:xfrm>
          <a:prstGeom prst="rect">
            <a:avLst/>
          </a:prstGeom>
          <a:noFill/>
        </p:spPr>
        <p:txBody>
          <a:bodyPr wrap="square" rtlCol="0">
            <a:spAutoFit/>
          </a:bodyPr>
          <a:lstStyle/>
          <a:p>
            <a:pPr marL="274320" lvl="0" indent="-274320">
              <a:spcBef>
                <a:spcPct val="20000"/>
              </a:spcBef>
              <a:buClr>
                <a:srgbClr val="A04DA3"/>
              </a:buClr>
              <a:buSzPct val="95000"/>
              <a:buFont typeface="Wingdings 2"/>
              <a:buChar char=""/>
            </a:pPr>
            <a:r>
              <a:rPr lang="en-US" sz="3600" dirty="0">
                <a:ln w="0"/>
                <a:solidFill>
                  <a:prstClr val="black"/>
                </a:solidFill>
                <a:effectLst>
                  <a:outerShdw blurRad="38100" dist="19050" dir="2700000" algn="tl" rotWithShape="0">
                    <a:prstClr val="black">
                      <a:alpha val="40000"/>
                    </a:prstClr>
                  </a:outerShdw>
                </a:effectLst>
              </a:rPr>
              <a:t>Consent and Altered States:</a:t>
            </a:r>
          </a:p>
          <a:p>
            <a:pPr marL="640080" lvl="1" indent="-246888">
              <a:spcBef>
                <a:spcPct val="20000"/>
              </a:spcBef>
              <a:buClr>
                <a:srgbClr val="53548A"/>
              </a:buClr>
              <a:buSzPct val="85000"/>
              <a:buFont typeface="Wingdings 2"/>
              <a:buChar char=""/>
            </a:pPr>
            <a:r>
              <a:rPr lang="en-US" sz="3200" dirty="0">
                <a:ln w="0"/>
                <a:solidFill>
                  <a:prstClr val="black"/>
                </a:solidFill>
                <a:effectLst>
                  <a:outerShdw blurRad="38100" dist="19050" dir="2700000" algn="tl" rotWithShape="0">
                    <a:prstClr val="black">
                      <a:alpha val="40000"/>
                    </a:prstClr>
                  </a:outerShdw>
                </a:effectLst>
              </a:rPr>
              <a:t>Drugs</a:t>
            </a:r>
          </a:p>
          <a:p>
            <a:pPr marL="640080" lvl="1" indent="-246888">
              <a:spcBef>
                <a:spcPct val="20000"/>
              </a:spcBef>
              <a:buClr>
                <a:srgbClr val="53548A"/>
              </a:buClr>
              <a:buSzPct val="85000"/>
              <a:buFont typeface="Wingdings 2"/>
              <a:buChar char=""/>
            </a:pPr>
            <a:r>
              <a:rPr lang="en-US" sz="3200" dirty="0">
                <a:ln w="0"/>
                <a:solidFill>
                  <a:prstClr val="black"/>
                </a:solidFill>
                <a:effectLst>
                  <a:outerShdw blurRad="38100" dist="19050" dir="2700000" algn="tl" rotWithShape="0">
                    <a:prstClr val="black">
                      <a:alpha val="40000"/>
                    </a:prstClr>
                  </a:outerShdw>
                </a:effectLst>
              </a:rPr>
              <a:t>Subspace</a:t>
            </a:r>
          </a:p>
          <a:p>
            <a:pPr marL="640080" lvl="1" indent="-246888">
              <a:spcBef>
                <a:spcPct val="20000"/>
              </a:spcBef>
              <a:buClr>
                <a:srgbClr val="53548A"/>
              </a:buClr>
              <a:buSzPct val="85000"/>
              <a:buFont typeface="Wingdings 2"/>
              <a:buChar char=""/>
            </a:pPr>
            <a:r>
              <a:rPr lang="en-US" sz="3200" dirty="0">
                <a:ln w="0"/>
                <a:solidFill>
                  <a:prstClr val="black"/>
                </a:solidFill>
                <a:effectLst>
                  <a:outerShdw blurRad="38100" dist="19050" dir="2700000" algn="tl" rotWithShape="0">
                    <a:prstClr val="black">
                      <a:alpha val="40000"/>
                    </a:prstClr>
                  </a:outerShdw>
                </a:effectLst>
              </a:rPr>
              <a:t>Top Space</a:t>
            </a:r>
          </a:p>
          <a:p>
            <a:pPr marL="640080" lvl="1" indent="-246888">
              <a:spcBef>
                <a:spcPct val="20000"/>
              </a:spcBef>
              <a:buClr>
                <a:srgbClr val="53548A"/>
              </a:buClr>
              <a:buSzPct val="85000"/>
              <a:buFont typeface="Wingdings 2"/>
              <a:buChar char=""/>
            </a:pPr>
            <a:r>
              <a:rPr lang="en-US" sz="3200" dirty="0">
                <a:ln w="0"/>
                <a:solidFill>
                  <a:prstClr val="black"/>
                </a:solidFill>
                <a:effectLst>
                  <a:outerShdw blurRad="38100" dist="19050" dir="2700000" algn="tl" rotWithShape="0">
                    <a:prstClr val="black">
                      <a:alpha val="40000"/>
                    </a:prstClr>
                  </a:outerShdw>
                </a:effectLst>
              </a:rPr>
              <a:t>Triggering</a:t>
            </a:r>
          </a:p>
        </p:txBody>
      </p:sp>
    </p:spTree>
    <p:extLst>
      <p:ext uri="{BB962C8B-B14F-4D97-AF65-F5344CB8AC3E}">
        <p14:creationId xmlns:p14="http://schemas.microsoft.com/office/powerpoint/2010/main" val="128656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19912"/>
          </a:xfrm>
        </p:spPr>
        <p:txBody>
          <a:bodyPr>
            <a:normAutofit/>
          </a:bodyPr>
          <a:lstStyle/>
          <a:p>
            <a:pPr marL="685800" indent="-685800">
              <a:buFont typeface="Arial" panose="020B0604020202020204" pitchFamily="34" charset="0"/>
              <a:buChar char="•"/>
            </a:pPr>
            <a:r>
              <a:rPr lang="en-US" sz="4400" dirty="0">
                <a:ln w="0"/>
                <a:solidFill>
                  <a:schemeClr val="tx1"/>
                </a:solidFill>
                <a:effectLst>
                  <a:outerShdw blurRad="38100" dist="19050" dir="2700000" algn="tl" rotWithShape="0">
                    <a:schemeClr val="dk1">
                      <a:alpha val="40000"/>
                    </a:schemeClr>
                  </a:outerShdw>
                </a:effectLst>
              </a:rPr>
              <a:t>Seduced Consent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3806" y="1905000"/>
            <a:ext cx="6244387" cy="4389437"/>
          </a:xfrm>
        </p:spPr>
      </p:pic>
    </p:spTree>
    <p:extLst>
      <p:ext uri="{BB962C8B-B14F-4D97-AF65-F5344CB8AC3E}">
        <p14:creationId xmlns:p14="http://schemas.microsoft.com/office/powerpoint/2010/main" val="274260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088"/>
            <a:ext cx="10439400" cy="743712"/>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Consent Variations</a:t>
            </a:r>
          </a:p>
        </p:txBody>
      </p:sp>
      <p:sp>
        <p:nvSpPr>
          <p:cNvPr id="3" name="Content Placeholder 2"/>
          <p:cNvSpPr>
            <a:spLocks noGrp="1"/>
          </p:cNvSpPr>
          <p:nvPr>
            <p:ph idx="1"/>
          </p:nvPr>
        </p:nvSpPr>
        <p:spPr>
          <a:xfrm>
            <a:off x="609600" y="1828800"/>
            <a:ext cx="5791200" cy="4600930"/>
          </a:xfrm>
        </p:spPr>
        <p:txBody>
          <a:bodyPr>
            <a:noAutofit/>
          </a:bodyPr>
          <a:lstStyle/>
          <a:p>
            <a:r>
              <a:rPr lang="en-US" sz="3200" dirty="0">
                <a:ln w="0"/>
                <a:effectLst>
                  <a:outerShdw blurRad="38100" dist="19050" dir="2700000" algn="tl" rotWithShape="0">
                    <a:schemeClr val="dk1">
                      <a:alpha val="40000"/>
                    </a:schemeClr>
                  </a:outerShdw>
                </a:effectLst>
              </a:rPr>
              <a:t>Kink as ‘</a:t>
            </a:r>
            <a:r>
              <a:rPr lang="en-US" sz="3200" dirty="0">
                <a:ln w="0"/>
                <a:effectLst>
                  <a:outerShdw blurRad="38100" dist="19050" dir="2700000" algn="tl" rotWithShape="0">
                    <a:schemeClr val="dk1">
                      <a:alpha val="40000"/>
                    </a:schemeClr>
                  </a:outerShdw>
                </a:effectLst>
                <a:hlinkClick r:id="rId3"/>
              </a:rPr>
              <a:t>Trust fall</a:t>
            </a:r>
            <a:r>
              <a:rPr lang="en-US" sz="3200" dirty="0">
                <a:ln w="0"/>
                <a:effectLst>
                  <a:outerShdw blurRad="38100" dist="19050" dir="2700000" algn="tl" rotWithShape="0">
                    <a:schemeClr val="dk1">
                      <a:alpha val="40000"/>
                    </a:schemeClr>
                  </a:outerShdw>
                </a:effectLst>
              </a:rPr>
              <a:t>’  </a:t>
            </a:r>
          </a:p>
          <a:p>
            <a:pPr lvl="1"/>
            <a:r>
              <a:rPr lang="en-US" sz="3200" dirty="0">
                <a:ln w="0"/>
                <a:effectLst>
                  <a:outerShdw blurRad="38100" dist="19050" dir="2700000" algn="tl" rotWithShape="0">
                    <a:schemeClr val="dk1">
                      <a:alpha val="40000"/>
                    </a:schemeClr>
                  </a:outerShdw>
                </a:effectLst>
              </a:rPr>
              <a:t>How do you know trust when you feel it?</a:t>
            </a:r>
          </a:p>
          <a:p>
            <a:r>
              <a:rPr lang="en-US" sz="3200" dirty="0">
                <a:ln w="0"/>
                <a:effectLst>
                  <a:outerShdw blurRad="38100" dist="19050" dir="2700000" algn="tl" rotWithShape="0">
                    <a:schemeClr val="dk1">
                      <a:alpha val="40000"/>
                    </a:schemeClr>
                  </a:outerShdw>
                </a:effectLst>
                <a:hlinkClick r:id="rId4"/>
              </a:rPr>
              <a:t>Consensual Non-Consent</a:t>
            </a:r>
            <a:r>
              <a:rPr lang="en-US" sz="3200" dirty="0">
                <a:ln w="0"/>
                <a:effectLst>
                  <a:outerShdw blurRad="38100" dist="19050" dir="2700000" algn="tl" rotWithShape="0">
                    <a:schemeClr val="dk1">
                      <a:alpha val="40000"/>
                    </a:schemeClr>
                  </a:outerShdw>
                </a:effectLst>
              </a:rPr>
              <a:t> </a:t>
            </a:r>
          </a:p>
          <a:p>
            <a:pPr lvl="1"/>
            <a:r>
              <a:rPr lang="en-US" sz="3200" dirty="0">
                <a:ln w="0"/>
                <a:effectLst>
                  <a:outerShdw blurRad="38100" dist="19050" dir="2700000" algn="tl" rotWithShape="0">
                    <a:schemeClr val="dk1">
                      <a:alpha val="40000"/>
                    </a:schemeClr>
                  </a:outerShdw>
                </a:effectLst>
              </a:rPr>
              <a:t>Risk is exciting</a:t>
            </a:r>
          </a:p>
          <a:p>
            <a:pPr lvl="1"/>
            <a:r>
              <a:rPr lang="en-US" sz="3200" dirty="0">
                <a:ln w="0"/>
                <a:effectLst>
                  <a:outerShdw blurRad="38100" dist="19050" dir="2700000" algn="tl" rotWithShape="0">
                    <a:schemeClr val="dk1">
                      <a:alpha val="40000"/>
                    </a:schemeClr>
                  </a:outerShdw>
                </a:effectLst>
              </a:rPr>
              <a:t>Surrender is proof of trust</a:t>
            </a:r>
          </a:p>
          <a:p>
            <a:pPr lvl="1"/>
            <a:r>
              <a:rPr lang="en-US" sz="3200" dirty="0">
                <a:ln w="0"/>
                <a:effectLst>
                  <a:outerShdw blurRad="38100" dist="19050" dir="2700000" algn="tl" rotWithShape="0">
                    <a:schemeClr val="dk1">
                      <a:alpha val="40000"/>
                    </a:schemeClr>
                  </a:outerShdw>
                </a:effectLst>
              </a:rPr>
              <a:t>Kink can be about pushing limits</a:t>
            </a:r>
          </a:p>
          <a:p>
            <a:endParaRPr lang="en-US" sz="3200" dirty="0">
              <a:ln w="0"/>
              <a:effectLst>
                <a:outerShdw blurRad="38100" dist="19050" dir="2700000" algn="tl" rotWithShape="0">
                  <a:schemeClr val="dk1">
                    <a:alpha val="40000"/>
                  </a:schemeClr>
                </a:outerShdw>
              </a:effectLst>
            </a:endParaRPr>
          </a:p>
          <a:p>
            <a:endParaRPr lang="en-US" sz="3200" dirty="0">
              <a:ln w="0"/>
              <a:effectLst>
                <a:outerShdw blurRad="38100" dist="19050" dir="2700000" algn="tl" rotWithShape="0">
                  <a:schemeClr val="dk1">
                    <a:alpha val="40000"/>
                  </a:schemeClr>
                </a:outerShdw>
              </a:effectLst>
            </a:endParaRPr>
          </a:p>
        </p:txBody>
      </p:sp>
      <p:sp>
        <p:nvSpPr>
          <p:cNvPr id="4" name="TextBox 3"/>
          <p:cNvSpPr txBox="1"/>
          <p:nvPr/>
        </p:nvSpPr>
        <p:spPr>
          <a:xfrm>
            <a:off x="7086600" y="1828800"/>
            <a:ext cx="4572000" cy="3834896"/>
          </a:xfrm>
          <a:prstGeom prst="rect">
            <a:avLst/>
          </a:prstGeom>
          <a:noFill/>
        </p:spPr>
        <p:txBody>
          <a:bodyPr wrap="square" rtlCol="0">
            <a:spAutoFit/>
          </a:bodyPr>
          <a:lstStyle/>
          <a:p>
            <a:pPr marL="274320" lvl="0" indent="-274320">
              <a:spcBef>
                <a:spcPct val="20000"/>
              </a:spcBef>
              <a:buClr>
                <a:srgbClr val="A04DA3"/>
              </a:buClr>
              <a:buSzPct val="95000"/>
              <a:buFont typeface="Wingdings 2"/>
              <a:buChar char=""/>
            </a:pPr>
            <a:r>
              <a:rPr lang="en-US" sz="3200" dirty="0">
                <a:ln w="0"/>
                <a:solidFill>
                  <a:prstClr val="black"/>
                </a:solidFill>
                <a:effectLst>
                  <a:outerShdw blurRad="38100" dist="19050" dir="2700000" algn="tl" rotWithShape="0">
                    <a:prstClr val="black">
                      <a:alpha val="40000"/>
                    </a:prstClr>
                  </a:outerShdw>
                </a:effectLst>
                <a:hlinkClick r:id="rId5"/>
              </a:rPr>
              <a:t>Master/slave Relationships</a:t>
            </a:r>
            <a:endParaRPr lang="en-US" sz="3200" dirty="0">
              <a:ln w="0"/>
              <a:solidFill>
                <a:prstClr val="black"/>
              </a:solidFill>
              <a:effectLst>
                <a:outerShdw blurRad="38100" dist="19050" dir="2700000" algn="tl" rotWithShape="0">
                  <a:prstClr val="black">
                    <a:alpha val="40000"/>
                  </a:prstClr>
                </a:outerShdw>
              </a:effectLst>
            </a:endParaRPr>
          </a:p>
          <a:p>
            <a:pPr marL="274320" lvl="0" indent="-274320">
              <a:spcBef>
                <a:spcPct val="20000"/>
              </a:spcBef>
              <a:buClr>
                <a:srgbClr val="A04DA3"/>
              </a:buClr>
              <a:buSzPct val="95000"/>
              <a:buFont typeface="Wingdings 2"/>
              <a:buChar char=""/>
            </a:pPr>
            <a:r>
              <a:rPr lang="en-US" sz="3200" dirty="0">
                <a:ln w="0"/>
                <a:solidFill>
                  <a:prstClr val="black"/>
                </a:solidFill>
                <a:effectLst>
                  <a:outerShdw blurRad="38100" dist="19050" dir="2700000" algn="tl" rotWithShape="0">
                    <a:prstClr val="black">
                      <a:alpha val="40000"/>
                    </a:prstClr>
                  </a:outerShdw>
                </a:effectLst>
              </a:rPr>
              <a:t>The “</a:t>
            </a:r>
            <a:r>
              <a:rPr lang="en-US" sz="3200" dirty="0">
                <a:ln w="0"/>
                <a:solidFill>
                  <a:prstClr val="black"/>
                </a:solidFill>
                <a:effectLst>
                  <a:outerShdw blurRad="38100" dist="19050" dir="2700000" algn="tl" rotWithShape="0">
                    <a:prstClr val="black">
                      <a:alpha val="40000"/>
                    </a:prstClr>
                  </a:outerShdw>
                </a:effectLst>
                <a:hlinkClick r:id="rId6"/>
              </a:rPr>
              <a:t>Mindfuck</a:t>
            </a:r>
            <a:r>
              <a:rPr lang="en-US" sz="3200" dirty="0">
                <a:ln w="0"/>
                <a:solidFill>
                  <a:prstClr val="black"/>
                </a:solidFill>
                <a:effectLst>
                  <a:outerShdw blurRad="38100" dist="19050" dir="2700000" algn="tl" rotWithShape="0">
                    <a:prstClr val="black">
                      <a:alpha val="40000"/>
                    </a:prstClr>
                  </a:outerShdw>
                </a:effectLst>
              </a:rPr>
              <a:t>”</a:t>
            </a:r>
          </a:p>
          <a:p>
            <a:pPr marL="274320" lvl="0" indent="-274320">
              <a:spcBef>
                <a:spcPct val="20000"/>
              </a:spcBef>
              <a:buClr>
                <a:srgbClr val="A04DA3"/>
              </a:buClr>
              <a:buSzPct val="95000"/>
              <a:buFont typeface="Wingdings 2"/>
              <a:buChar char=""/>
            </a:pPr>
            <a:r>
              <a:rPr lang="en-US" sz="3200" dirty="0">
                <a:ln w="0"/>
                <a:solidFill>
                  <a:prstClr val="black"/>
                </a:solidFill>
                <a:effectLst>
                  <a:outerShdw blurRad="38100" dist="19050" dir="2700000" algn="tl" rotWithShape="0">
                    <a:prstClr val="black">
                      <a:alpha val="40000"/>
                    </a:prstClr>
                  </a:outerShdw>
                </a:effectLst>
                <a:hlinkClick r:id="rId7"/>
              </a:rPr>
              <a:t>24/7 Lifestyle Relationships</a:t>
            </a:r>
            <a:endParaRPr lang="en-US" sz="3200" dirty="0">
              <a:ln w="0"/>
              <a:solidFill>
                <a:prstClr val="black"/>
              </a:solidFill>
              <a:effectLst>
                <a:outerShdw blurRad="38100" dist="19050" dir="2700000" algn="tl" rotWithShape="0">
                  <a:prstClr val="black">
                    <a:alpha val="40000"/>
                  </a:prstClr>
                </a:outerShdw>
              </a:effectLst>
            </a:endParaRPr>
          </a:p>
          <a:p>
            <a:pPr marL="274320" lvl="0" indent="-274320">
              <a:spcBef>
                <a:spcPct val="20000"/>
              </a:spcBef>
              <a:buClr>
                <a:srgbClr val="A04DA3"/>
              </a:buClr>
              <a:buSzPct val="95000"/>
              <a:buFont typeface="Wingdings 2"/>
              <a:buChar char=""/>
            </a:pPr>
            <a:r>
              <a:rPr lang="en-US" sz="3200" dirty="0">
                <a:ln w="0"/>
                <a:solidFill>
                  <a:prstClr val="black"/>
                </a:solidFill>
                <a:effectLst>
                  <a:outerShdw blurRad="38100" dist="19050" dir="2700000" algn="tl" rotWithShape="0">
                    <a:prstClr val="black">
                      <a:alpha val="40000"/>
                    </a:prstClr>
                  </a:outerShdw>
                </a:effectLst>
                <a:hlinkClick r:id="rId8"/>
              </a:rPr>
              <a:t>NCSF support for varied relationships</a:t>
            </a:r>
            <a:endParaRPr lang="en-US" sz="3200" dirty="0">
              <a:ln w="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183897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819912"/>
          </a:xfrm>
        </p:spPr>
        <p:txBody>
          <a:bodyPr>
            <a:normAutofit/>
          </a:bodyPr>
          <a:lstStyle/>
          <a:p>
            <a:pPr algn="ctr"/>
            <a:r>
              <a:rPr lang="en-US" sz="4400" dirty="0">
                <a:ln w="0"/>
                <a:solidFill>
                  <a:schemeClr val="tx1"/>
                </a:solidFill>
                <a:effectLst>
                  <a:outerShdw blurRad="38100" dist="19050" dir="2700000" algn="tl" rotWithShape="0">
                    <a:schemeClr val="dk1">
                      <a:alpha val="40000"/>
                    </a:schemeClr>
                  </a:outerShdw>
                </a:effectLst>
              </a:rPr>
              <a:t>Misconceptions of 24/7 M/s Relationships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53043" y="1905000"/>
            <a:ext cx="5285913" cy="4462696"/>
          </a:xfrm>
        </p:spPr>
      </p:pic>
    </p:spTree>
    <p:extLst>
      <p:ext uri="{BB962C8B-B14F-4D97-AF65-F5344CB8AC3E}">
        <p14:creationId xmlns:p14="http://schemas.microsoft.com/office/powerpoint/2010/main" val="666538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43712"/>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Community Attitudes</a:t>
            </a:r>
          </a:p>
        </p:txBody>
      </p:sp>
      <p:sp>
        <p:nvSpPr>
          <p:cNvPr id="3" name="Content Placeholder 2"/>
          <p:cNvSpPr>
            <a:spLocks noGrp="1"/>
          </p:cNvSpPr>
          <p:nvPr>
            <p:ph idx="1"/>
          </p:nvPr>
        </p:nvSpPr>
        <p:spPr/>
        <p:txBody>
          <a:bodyPr>
            <a:normAutofit/>
          </a:bodyPr>
          <a:lstStyle/>
          <a:p>
            <a:r>
              <a:rPr lang="en-US" sz="3200" dirty="0" err="1">
                <a:ln w="0"/>
                <a:effectLst>
                  <a:outerShdw blurRad="38100" dist="19050" dir="2700000" algn="tl" rotWithShape="0">
                    <a:schemeClr val="dk1">
                      <a:alpha val="40000"/>
                    </a:schemeClr>
                  </a:outerShdw>
                </a:effectLst>
              </a:rPr>
              <a:t>Klement</a:t>
            </a:r>
            <a:r>
              <a:rPr lang="en-US" sz="3200" dirty="0">
                <a:ln w="0"/>
                <a:effectLst>
                  <a:outerShdw blurRad="38100" dist="19050" dir="2700000" algn="tl" rotWithShape="0">
                    <a:schemeClr val="dk1">
                      <a:alpha val="40000"/>
                    </a:schemeClr>
                  </a:outerShdw>
                </a:effectLst>
              </a:rPr>
              <a:t>, K, </a:t>
            </a:r>
            <a:r>
              <a:rPr lang="en-US" sz="3200" dirty="0" err="1">
                <a:ln w="0"/>
                <a:effectLst>
                  <a:outerShdw blurRad="38100" dist="19050" dir="2700000" algn="tl" rotWithShape="0">
                    <a:schemeClr val="dk1">
                      <a:alpha val="40000"/>
                    </a:schemeClr>
                  </a:outerShdw>
                </a:effectLst>
              </a:rPr>
              <a:t>Sagarin</a:t>
            </a:r>
            <a:r>
              <a:rPr lang="en-US" sz="3200" dirty="0">
                <a:ln w="0"/>
                <a:effectLst>
                  <a:outerShdw blurRad="38100" dist="19050" dir="2700000" algn="tl" rotWithShape="0">
                    <a:schemeClr val="dk1">
                      <a:alpha val="40000"/>
                    </a:schemeClr>
                  </a:outerShdw>
                </a:effectLst>
              </a:rPr>
              <a:t>, B, and Lee, E  “</a:t>
            </a:r>
            <a:r>
              <a:rPr lang="en-US" sz="3200" dirty="0">
                <a:ln w="0"/>
                <a:effectLst>
                  <a:outerShdw blurRad="38100" dist="19050" dir="2700000" algn="tl" rotWithShape="0">
                    <a:schemeClr val="dk1">
                      <a:alpha val="40000"/>
                    </a:schemeClr>
                  </a:outerShdw>
                </a:effectLst>
                <a:hlinkClick r:id="rId3"/>
              </a:rPr>
              <a:t>Participating in a Culture of Consent May be Associated with Lower Rape-Supportive Beliefs</a:t>
            </a:r>
            <a:r>
              <a:rPr lang="en-US" sz="3200" dirty="0">
                <a:ln w="0"/>
                <a:effectLst>
                  <a:outerShdw blurRad="38100" dist="19050" dir="2700000" algn="tl" rotWithShape="0">
                    <a:schemeClr val="dk1">
                      <a:alpha val="40000"/>
                    </a:schemeClr>
                  </a:outerShdw>
                </a:effectLst>
              </a:rPr>
              <a:t>.”  </a:t>
            </a:r>
            <a:r>
              <a:rPr lang="en-US" sz="3200" i="1" dirty="0">
                <a:ln w="0"/>
                <a:effectLst>
                  <a:outerShdw blurRad="38100" dist="19050" dir="2700000" algn="tl" rotWithShape="0">
                    <a:schemeClr val="dk1">
                      <a:alpha val="40000"/>
                    </a:schemeClr>
                  </a:outerShdw>
                </a:effectLst>
              </a:rPr>
              <a:t>The Journal of Sex Research</a:t>
            </a:r>
            <a:r>
              <a:rPr lang="en-US" sz="3200" dirty="0">
                <a:ln w="0"/>
                <a:effectLst>
                  <a:outerShdw blurRad="38100" dist="19050" dir="2700000" algn="tl" rotWithShape="0">
                    <a:schemeClr val="dk1">
                      <a:alpha val="40000"/>
                    </a:schemeClr>
                  </a:outerShdw>
                </a:effectLst>
              </a:rPr>
              <a:t>, April 2016</a:t>
            </a:r>
          </a:p>
          <a:p>
            <a:r>
              <a:rPr lang="en-US" sz="3200" dirty="0">
                <a:ln w="0"/>
                <a:effectLst>
                  <a:outerShdw blurRad="38100" dist="19050" dir="2700000" algn="tl" rotWithShape="0">
                    <a:schemeClr val="dk1">
                      <a:alpha val="40000"/>
                    </a:schemeClr>
                  </a:outerShdw>
                </a:effectLst>
                <a:hlinkClick r:id="rId4"/>
              </a:rPr>
              <a:t>NCSF’s Mental Health Survey</a:t>
            </a:r>
            <a:r>
              <a:rPr lang="en-US" sz="3200" dirty="0">
                <a:ln w="0"/>
                <a:effectLst>
                  <a:outerShdw blurRad="38100" dist="19050" dir="2700000" algn="tl" rotWithShape="0">
                    <a:schemeClr val="dk1">
                      <a:alpha val="40000"/>
                    </a:schemeClr>
                  </a:outerShdw>
                </a:effectLst>
              </a:rPr>
              <a:t> </a:t>
            </a:r>
          </a:p>
          <a:p>
            <a:r>
              <a:rPr lang="en-US" sz="3200" dirty="0">
                <a:ln w="0"/>
                <a:effectLst>
                  <a:outerShdw blurRad="38100" dist="19050" dir="2700000" algn="tl" rotWithShape="0">
                    <a:schemeClr val="dk1">
                      <a:alpha val="40000"/>
                    </a:schemeClr>
                  </a:outerShdw>
                </a:effectLst>
              </a:rPr>
              <a:t>2012 Consent Counts Survey</a:t>
            </a:r>
          </a:p>
          <a:p>
            <a:r>
              <a:rPr lang="en-US" sz="3200" dirty="0">
                <a:ln w="0"/>
                <a:effectLst>
                  <a:outerShdw blurRad="38100" dist="19050" dir="2700000" algn="tl" rotWithShape="0">
                    <a:schemeClr val="dk1">
                      <a:alpha val="40000"/>
                    </a:schemeClr>
                  </a:outerShdw>
                </a:effectLst>
                <a:hlinkClick r:id="rId5"/>
              </a:rPr>
              <a:t>2014 Consent Violations Survey</a:t>
            </a:r>
            <a:endParaRPr lang="en-US"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21501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in Kink</a:t>
            </a:r>
          </a:p>
        </p:txBody>
      </p:sp>
      <p:sp>
        <p:nvSpPr>
          <p:cNvPr id="3" name="Content Placeholder 2"/>
          <p:cNvSpPr>
            <a:spLocks noGrp="1"/>
          </p:cNvSpPr>
          <p:nvPr>
            <p:ph idx="1"/>
          </p:nvPr>
        </p:nvSpPr>
        <p:spPr/>
        <p:txBody>
          <a:bodyPr/>
          <a:lstStyle/>
          <a:p>
            <a:r>
              <a:rPr lang="en-US" dirty="0"/>
              <a:t>Safety around being out and joining</a:t>
            </a:r>
          </a:p>
          <a:p>
            <a:r>
              <a:rPr lang="en-US" dirty="0"/>
              <a:t>Safety around contracting consent and play</a:t>
            </a:r>
          </a:p>
          <a:p>
            <a:r>
              <a:rPr lang="en-US" dirty="0"/>
              <a:t>Safety discourse in the community</a:t>
            </a:r>
          </a:p>
          <a:p>
            <a:r>
              <a:rPr lang="en-US" dirty="0"/>
              <a:t>Specific safety mechanisms in BDSM social organizations</a:t>
            </a:r>
          </a:p>
        </p:txBody>
      </p:sp>
    </p:spTree>
    <p:extLst>
      <p:ext uri="{BB962C8B-B14F-4D97-AF65-F5344CB8AC3E}">
        <p14:creationId xmlns:p14="http://schemas.microsoft.com/office/powerpoint/2010/main" val="334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90600"/>
            <a:ext cx="8229600" cy="914400"/>
          </a:xfrm>
        </p:spPr>
        <p:txBody>
          <a:bodyPr>
            <a:normAutofit fontScale="90000"/>
          </a:bodyPr>
          <a:lstStyle/>
          <a:p>
            <a:br>
              <a:rPr lang="en-US" dirty="0">
                <a:ln w="0"/>
                <a:solidFill>
                  <a:schemeClr val="tx1"/>
                </a:solidFill>
                <a:effectLst>
                  <a:outerShdw blurRad="38100" dist="19050" dir="2700000" algn="tl" rotWithShape="0">
                    <a:schemeClr val="dk1">
                      <a:alpha val="40000"/>
                    </a:schemeClr>
                  </a:outerShdw>
                </a:effectLst>
              </a:rPr>
            </a:br>
            <a:br>
              <a:rPr lang="en-US" dirty="0">
                <a:ln w="0"/>
                <a:solidFill>
                  <a:schemeClr val="tx1"/>
                </a:solidFill>
                <a:effectLst>
                  <a:outerShdw blurRad="38100" dist="19050" dir="2700000" algn="tl" rotWithShape="0">
                    <a:schemeClr val="dk1">
                      <a:alpha val="40000"/>
                    </a:schemeClr>
                  </a:outerShdw>
                </a:effectLst>
              </a:rPr>
            </a:br>
            <a:r>
              <a:rPr lang="en-US" sz="4900" dirty="0">
                <a:ln w="0"/>
                <a:solidFill>
                  <a:schemeClr val="tx1"/>
                </a:solidFill>
                <a:effectLst>
                  <a:outerShdw blurRad="38100" dist="19050" dir="2700000" algn="tl" rotWithShape="0">
                    <a:schemeClr val="dk1">
                      <a:alpha val="40000"/>
                    </a:schemeClr>
                  </a:outerShdw>
                </a:effectLst>
              </a:rPr>
              <a:t>Prepared</a:t>
            </a:r>
            <a:r>
              <a:rPr lang="en-US" dirty="0">
                <a:ln w="0"/>
                <a:solidFill>
                  <a:schemeClr val="tx1"/>
                </a:solidFill>
                <a:effectLst>
                  <a:outerShdw blurRad="38100" dist="19050" dir="2700000" algn="tl" rotWithShape="0">
                    <a:schemeClr val="dk1">
                      <a:alpha val="40000"/>
                    </a:schemeClr>
                  </a:outerShdw>
                </a:effectLst>
              </a:rPr>
              <a:t> by:</a:t>
            </a:r>
          </a:p>
        </p:txBody>
      </p:sp>
      <p:sp>
        <p:nvSpPr>
          <p:cNvPr id="3" name="Content Placeholder 2"/>
          <p:cNvSpPr>
            <a:spLocks noGrp="1"/>
          </p:cNvSpPr>
          <p:nvPr>
            <p:ph idx="1"/>
          </p:nvPr>
        </p:nvSpPr>
        <p:spPr>
          <a:xfrm>
            <a:off x="990600" y="1905000"/>
            <a:ext cx="10134600" cy="4389120"/>
          </a:xfrm>
        </p:spPr>
        <p:txBody>
          <a:bodyPr>
            <a:normAutofit/>
          </a:bodyPr>
          <a:lstStyle/>
          <a:p>
            <a:pPr lvl="2">
              <a:buNone/>
            </a:pPr>
            <a:r>
              <a:rPr lang="en-US" dirty="0">
                <a:ln w="0"/>
                <a:effectLst>
                  <a:outerShdw blurRad="38100" dist="19050" dir="2700000" algn="tl" rotWithShape="0">
                    <a:schemeClr val="dk1">
                      <a:alpha val="40000"/>
                    </a:schemeClr>
                  </a:outerShdw>
                </a:effectLst>
              </a:rPr>
              <a:t> </a:t>
            </a:r>
          </a:p>
          <a:p>
            <a:pPr lvl="2"/>
            <a:r>
              <a:rPr lang="en-US" dirty="0">
                <a:ln w="0"/>
                <a:effectLst>
                  <a:outerShdw blurRad="38100" dist="19050" dir="2700000" algn="tl" rotWithShape="0">
                    <a:schemeClr val="dk1">
                      <a:alpha val="40000"/>
                    </a:schemeClr>
                  </a:outerShdw>
                </a:effectLst>
              </a:rPr>
              <a:t>Susan Wright, M.A.</a:t>
            </a:r>
          </a:p>
          <a:p>
            <a:pPr lvl="2">
              <a:buNone/>
            </a:pPr>
            <a:r>
              <a:rPr lang="en-US" dirty="0">
                <a:ln w="0"/>
                <a:effectLst>
                  <a:outerShdw blurRad="38100" dist="19050" dir="2700000" algn="tl" rotWithShape="0">
                    <a:schemeClr val="dk1">
                      <a:alpha val="40000"/>
                    </a:schemeClr>
                  </a:outerShdw>
                </a:effectLst>
              </a:rPr>
              <a:t>  </a:t>
            </a:r>
            <a:r>
              <a:rPr lang="en-US" sz="1800" dirty="0">
                <a:ln w="0"/>
                <a:effectLst>
                  <a:outerShdw blurRad="38100" dist="19050" dir="2700000" algn="tl" rotWithShape="0">
                    <a:schemeClr val="dk1">
                      <a:alpha val="40000"/>
                    </a:schemeClr>
                  </a:outerShdw>
                </a:effectLst>
              </a:rPr>
              <a:t>Co-Principal Investigator</a:t>
            </a:r>
          </a:p>
          <a:p>
            <a:pPr lvl="2">
              <a:buNone/>
            </a:pPr>
            <a:r>
              <a:rPr lang="en-US" sz="1800" dirty="0">
                <a:ln w="0"/>
                <a:effectLst>
                  <a:outerShdw blurRad="38100" dist="19050" dir="2700000" algn="tl" rotWithShape="0">
                    <a:schemeClr val="dk1">
                      <a:alpha val="40000"/>
                    </a:schemeClr>
                  </a:outerShdw>
                </a:effectLst>
              </a:rPr>
              <a:t>   National Coalition for Sexual Freedom</a:t>
            </a:r>
          </a:p>
          <a:p>
            <a:pPr marL="667512" lvl="2" indent="0">
              <a:buNone/>
            </a:pPr>
            <a:endParaRPr lang="en-US" dirty="0">
              <a:ln w="0"/>
              <a:effectLst>
                <a:outerShdw blurRad="38100" dist="19050" dir="2700000" algn="tl" rotWithShape="0">
                  <a:schemeClr val="dk1">
                    <a:alpha val="40000"/>
                  </a:schemeClr>
                </a:outerShdw>
              </a:effectLst>
            </a:endParaRPr>
          </a:p>
          <a:p>
            <a:pPr lvl="2"/>
            <a:r>
              <a:rPr lang="en-US" dirty="0">
                <a:ln w="0"/>
                <a:effectLst>
                  <a:outerShdw blurRad="38100" dist="19050" dir="2700000" algn="tl" rotWithShape="0">
                    <a:schemeClr val="dk1">
                      <a:alpha val="40000"/>
                    </a:schemeClr>
                  </a:outerShdw>
                </a:effectLst>
              </a:rPr>
              <a:t>Russell J. </a:t>
            </a:r>
            <a:r>
              <a:rPr lang="en-US" dirty="0" err="1">
                <a:ln w="0"/>
                <a:effectLst>
                  <a:outerShdw blurRad="38100" dist="19050" dir="2700000" algn="tl" rotWithShape="0">
                    <a:schemeClr val="dk1">
                      <a:alpha val="40000"/>
                    </a:schemeClr>
                  </a:outerShdw>
                </a:effectLst>
              </a:rPr>
              <a:t>Stambaugh</a:t>
            </a:r>
            <a:r>
              <a:rPr lang="en-US" dirty="0">
                <a:ln w="0"/>
                <a:effectLst>
                  <a:outerShdw blurRad="38100" dist="19050" dir="2700000" algn="tl" rotWithShape="0">
                    <a:schemeClr val="dk1">
                      <a:alpha val="40000"/>
                    </a:schemeClr>
                  </a:outerShdw>
                </a:effectLst>
              </a:rPr>
              <a:t>, Ph.D.</a:t>
            </a:r>
          </a:p>
          <a:p>
            <a:pPr lvl="2">
              <a:buNone/>
            </a:pPr>
            <a:r>
              <a:rPr lang="en-US" dirty="0">
                <a:ln w="0"/>
                <a:effectLst>
                  <a:outerShdw blurRad="38100" dist="19050" dir="2700000" algn="tl" rotWithShape="0">
                    <a:schemeClr val="dk1">
                      <a:alpha val="40000"/>
                    </a:schemeClr>
                  </a:outerShdw>
                </a:effectLst>
              </a:rPr>
              <a:t>    </a:t>
            </a:r>
            <a:r>
              <a:rPr lang="en-US" sz="1800" dirty="0">
                <a:ln w="0"/>
                <a:effectLst>
                  <a:outerShdw blurRad="38100" dist="19050" dir="2700000" algn="tl" rotWithShape="0">
                    <a:schemeClr val="dk1">
                      <a:alpha val="40000"/>
                    </a:schemeClr>
                  </a:outerShdw>
                </a:effectLst>
              </a:rPr>
              <a:t>Co-Principal Investigator</a:t>
            </a:r>
          </a:p>
        </p:txBody>
      </p:sp>
      <p:pic>
        <p:nvPicPr>
          <p:cNvPr id="4" name="Picture 3"/>
          <p:cNvPicPr>
            <a:picLocks noChangeAspect="1"/>
          </p:cNvPicPr>
          <p:nvPr/>
        </p:nvPicPr>
        <p:blipFill>
          <a:blip r:embed="rId3" cstate="print"/>
          <a:stretch>
            <a:fillRect/>
          </a:stretch>
        </p:blipFill>
        <p:spPr>
          <a:xfrm>
            <a:off x="9220200" y="5257800"/>
            <a:ext cx="2695951" cy="13241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Around Being Out</a:t>
            </a:r>
          </a:p>
        </p:txBody>
      </p:sp>
      <p:sp>
        <p:nvSpPr>
          <p:cNvPr id="3" name="Content Placeholder 2"/>
          <p:cNvSpPr>
            <a:spLocks noGrp="1"/>
          </p:cNvSpPr>
          <p:nvPr>
            <p:ph idx="1"/>
          </p:nvPr>
        </p:nvSpPr>
        <p:spPr/>
        <p:txBody>
          <a:bodyPr/>
          <a:lstStyle/>
          <a:p>
            <a:r>
              <a:rPr lang="en-US" dirty="0"/>
              <a:t>Not being out at all.</a:t>
            </a:r>
          </a:p>
          <a:p>
            <a:r>
              <a:rPr lang="en-US" dirty="0"/>
              <a:t>Out to a tiny groups of sexual partners</a:t>
            </a:r>
          </a:p>
          <a:p>
            <a:r>
              <a:rPr lang="en-US" dirty="0"/>
              <a:t>Double lives:  out to some but not others, and not out to primary partners.</a:t>
            </a:r>
          </a:p>
          <a:p>
            <a:r>
              <a:rPr lang="en-US" dirty="0"/>
              <a:t>Joining BDSM social organizations</a:t>
            </a:r>
          </a:p>
          <a:p>
            <a:pPr lvl="1"/>
            <a:r>
              <a:rPr lang="en-US" dirty="0"/>
              <a:t>Overcoming resistance to voyeurism, exhibitionism, poly, and group rules.</a:t>
            </a:r>
          </a:p>
          <a:p>
            <a:pPr lvl="1"/>
            <a:r>
              <a:rPr lang="en-US" dirty="0"/>
              <a:t>Profiting form social opportunities, kink education, group safety procedures.</a:t>
            </a:r>
          </a:p>
          <a:p>
            <a:pPr lvl="1"/>
            <a:r>
              <a:rPr lang="en-US" dirty="0"/>
              <a:t>Safety risks and benefits from being fully out greatly depend on geography, occupational, ideological, and familial contexts.</a:t>
            </a:r>
          </a:p>
        </p:txBody>
      </p:sp>
    </p:spTree>
    <p:extLst>
      <p:ext uri="{BB962C8B-B14F-4D97-AF65-F5344CB8AC3E}">
        <p14:creationId xmlns:p14="http://schemas.microsoft.com/office/powerpoint/2010/main" val="391662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Consent Violations Survey</a:t>
            </a:r>
            <a:endParaRPr lang="en-US" dirty="0"/>
          </a:p>
        </p:txBody>
      </p:sp>
      <p:sp>
        <p:nvSpPr>
          <p:cNvPr id="3" name="Subtitle 2"/>
          <p:cNvSpPr>
            <a:spLocks noGrp="1"/>
          </p:cNvSpPr>
          <p:nvPr>
            <p:ph type="subTitle" idx="1"/>
          </p:nvPr>
        </p:nvSpPr>
        <p:spPr/>
        <p:txBody>
          <a:bodyPr/>
          <a:lstStyle/>
          <a:p>
            <a:r>
              <a:rPr lang="en-US" dirty="0">
                <a:ln w="0"/>
                <a:effectLst>
                  <a:outerShdw blurRad="38100" dist="19050" dir="2700000" algn="tl" rotWithShape="0">
                    <a:schemeClr val="dk1">
                      <a:alpha val="40000"/>
                    </a:schemeClr>
                  </a:outerShdw>
                </a:effectLst>
              </a:rPr>
              <a:t>National Coalition for Sexual Freedom</a:t>
            </a:r>
          </a:p>
        </p:txBody>
      </p:sp>
      <p:pic>
        <p:nvPicPr>
          <p:cNvPr id="4" name="Picture 3"/>
          <p:cNvPicPr>
            <a:picLocks noChangeAspect="1"/>
          </p:cNvPicPr>
          <p:nvPr/>
        </p:nvPicPr>
        <p:blipFill>
          <a:blip r:embed="rId3" cstate="print"/>
          <a:stretch>
            <a:fillRect/>
          </a:stretch>
        </p:blipFill>
        <p:spPr>
          <a:xfrm>
            <a:off x="304800" y="5257800"/>
            <a:ext cx="2695951" cy="13241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133600"/>
            <a:ext cx="8229600" cy="4191000"/>
          </a:xfrm>
        </p:spPr>
        <p:txBody>
          <a:bodyPr/>
          <a:lstStyle/>
          <a:p>
            <a:r>
              <a:rPr lang="en-US" dirty="0">
                <a:ln w="0"/>
                <a:effectLst>
                  <a:outerShdw blurRad="38100" dist="19050" dir="2700000" algn="tl" rotWithShape="0">
                    <a:schemeClr val="dk1">
                      <a:alpha val="40000"/>
                    </a:schemeClr>
                  </a:outerShdw>
                </a:effectLst>
              </a:rPr>
              <a:t>This project has been reviewed and endorsed by a community advisory board of the Community-Academic Consortium for Research on Alternative Sexualities (CARAS). This project has scientific merit, follows ethical guidelines for research, and avoids community harm in its design and methods.  </a:t>
            </a:r>
          </a:p>
          <a:p>
            <a:pPr>
              <a:buNone/>
            </a:pPr>
            <a:r>
              <a:rPr lang="en-US" dirty="0">
                <a:ln w="0"/>
                <a:effectLst>
                  <a:outerShdw blurRad="38100" dist="19050" dir="2700000" algn="tl" rotWithShape="0">
                    <a:schemeClr val="dk1">
                      <a:alpha val="40000"/>
                    </a:schemeClr>
                  </a:outerShdw>
                </a:effectLst>
              </a:rPr>
              <a:t>   CARAS: </a:t>
            </a:r>
            <a:r>
              <a:rPr lang="en-US" u="sng" dirty="0">
                <a:ln w="0"/>
                <a:effectLst>
                  <a:outerShdw blurRad="38100" dist="19050" dir="2700000" algn="tl" rotWithShape="0">
                    <a:schemeClr val="dk1">
                      <a:alpha val="40000"/>
                    </a:schemeClr>
                  </a:outerShdw>
                </a:effectLst>
                <a:hlinkClick r:id="rId3"/>
              </a:rPr>
              <a:t>https://carasresearch.org</a:t>
            </a:r>
            <a:r>
              <a:rPr lang="en-US" dirty="0">
                <a:ln w="0"/>
                <a:effectLst>
                  <a:outerShdw blurRad="38100" dist="19050" dir="2700000" algn="tl" rotWithShape="0">
                    <a:schemeClr val="dk1">
                      <a:alpha val="40000"/>
                    </a:schemeClr>
                  </a:outerShdw>
                </a:effectLst>
              </a:rPr>
              <a:t> </a:t>
            </a:r>
          </a:p>
          <a:p>
            <a:endParaRPr lang="en-US" dirty="0">
              <a:ln w="0"/>
              <a:effectLst>
                <a:outerShdw blurRad="38100" dist="19050" dir="2700000" algn="tl" rotWithShape="0">
                  <a:schemeClr val="dk1">
                    <a:alpha val="40000"/>
                  </a:scheme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Violations in a BDSM Context</a:t>
            </a:r>
          </a:p>
        </p:txBody>
      </p:sp>
      <p:sp>
        <p:nvSpPr>
          <p:cNvPr id="3" name="Content Placeholder 2"/>
          <p:cNvSpPr>
            <a:spLocks noGrp="1"/>
          </p:cNvSpPr>
          <p:nvPr>
            <p:ph idx="1"/>
          </p:nvPr>
        </p:nvSpPr>
        <p:spPr/>
        <p:txBody>
          <a:bodyPr/>
          <a:lstStyle/>
          <a:p>
            <a:r>
              <a:rPr lang="en-US" dirty="0"/>
              <a:t>Our respondents overcame safety considerations about being out.</a:t>
            </a:r>
          </a:p>
          <a:p>
            <a:pPr lvl="1"/>
            <a:r>
              <a:rPr lang="en-US" dirty="0"/>
              <a:t>Fears of exposure</a:t>
            </a:r>
          </a:p>
          <a:p>
            <a:pPr lvl="1"/>
            <a:r>
              <a:rPr lang="en-US" dirty="0"/>
              <a:t>Concerns about voyeurism/exhibitionism</a:t>
            </a:r>
          </a:p>
          <a:p>
            <a:pPr lvl="1"/>
            <a:r>
              <a:rPr lang="en-US" dirty="0"/>
              <a:t>Social skills</a:t>
            </a:r>
          </a:p>
          <a:p>
            <a:pPr lvl="1"/>
            <a:r>
              <a:rPr lang="en-US" dirty="0"/>
              <a:t>Double life</a:t>
            </a:r>
          </a:p>
          <a:p>
            <a:pPr lvl="1"/>
            <a:r>
              <a:rPr lang="en-US" dirty="0"/>
              <a:t>Community affiliation</a:t>
            </a:r>
          </a:p>
          <a:p>
            <a:pPr marL="393192" lvl="1" indent="0">
              <a:buNone/>
            </a:pPr>
            <a:r>
              <a:rPr lang="en-US" dirty="0"/>
              <a:t>Unknown demographics of social organization participation</a:t>
            </a:r>
          </a:p>
        </p:txBody>
      </p:sp>
    </p:spTree>
    <p:extLst>
      <p:ext uri="{BB962C8B-B14F-4D97-AF65-F5344CB8AC3E}">
        <p14:creationId xmlns:p14="http://schemas.microsoft.com/office/powerpoint/2010/main" val="1225106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10134600" cy="1219200"/>
          </a:xfrm>
        </p:spPr>
        <p:txBody>
          <a:bodyPr>
            <a:noAutofit/>
          </a:bodyPr>
          <a:lstStyle/>
          <a:p>
            <a:r>
              <a:rPr lang="en-US" sz="4000" dirty="0">
                <a:ln w="0"/>
                <a:solidFill>
                  <a:schemeClr val="tx1"/>
                </a:solidFill>
                <a:effectLst>
                  <a:outerShdw blurRad="38100" dist="19050" dir="2700000" algn="tl" rotWithShape="0">
                    <a:schemeClr val="dk1">
                      <a:alpha val="40000"/>
                    </a:schemeClr>
                  </a:outerShdw>
                </a:effectLst>
              </a:rPr>
              <a:t>The Consent Violations Survey asked about consent violations in a BDSM context including: </a:t>
            </a:r>
          </a:p>
        </p:txBody>
      </p:sp>
      <p:sp>
        <p:nvSpPr>
          <p:cNvPr id="3" name="Content Placeholder 2"/>
          <p:cNvSpPr>
            <a:spLocks noGrp="1"/>
          </p:cNvSpPr>
          <p:nvPr>
            <p:ph idx="1"/>
          </p:nvPr>
        </p:nvSpPr>
        <p:spPr>
          <a:xfrm>
            <a:off x="1219200" y="2362200"/>
            <a:ext cx="9906000" cy="3962400"/>
          </a:xfrm>
        </p:spPr>
        <p:txBody>
          <a:bodyPr>
            <a:normAutofit lnSpcReduction="10000"/>
          </a:bodyPr>
          <a:lstStyle/>
          <a:p>
            <a:pPr>
              <a:buNone/>
            </a:pPr>
            <a:r>
              <a:rPr lang="en-US" dirty="0">
                <a:ln w="0"/>
                <a:effectLst>
                  <a:outerShdw blurRad="38100" dist="19050" dir="2700000" algn="tl" rotWithShape="0">
                    <a:schemeClr val="dk1">
                      <a:alpha val="40000"/>
                    </a:schemeClr>
                  </a:outerShdw>
                </a:effectLst>
              </a:rPr>
              <a:t>   </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          </a:t>
            </a:r>
            <a:r>
              <a:rPr lang="en-US" sz="2400" dirty="0">
                <a:ln w="0"/>
                <a:effectLst>
                  <a:outerShdw blurRad="38100" dist="19050" dir="2700000" algn="tl" rotWithShape="0">
                    <a:schemeClr val="dk1">
                      <a:alpha val="40000"/>
                    </a:schemeClr>
                  </a:outerShdw>
                </a:effectLst>
              </a:rPr>
              <a:t>The severity of the violations</a:t>
            </a:r>
          </a:p>
          <a:p>
            <a:r>
              <a:rPr lang="en-US" sz="2400" dirty="0">
                <a:ln w="0"/>
                <a:effectLst>
                  <a:outerShdw blurRad="38100" dist="19050" dir="2700000" algn="tl" rotWithShape="0">
                    <a:schemeClr val="dk1">
                      <a:alpha val="40000"/>
                    </a:schemeClr>
                  </a:outerShdw>
                </a:effectLst>
              </a:rPr>
              <a:t>	Who is being violated</a:t>
            </a:r>
          </a:p>
          <a:p>
            <a:r>
              <a:rPr lang="en-US" sz="2400" dirty="0">
                <a:ln w="0"/>
                <a:effectLst>
                  <a:outerShdw blurRad="38100" dist="19050" dir="2700000" algn="tl" rotWithShape="0">
                    <a:schemeClr val="dk1">
                      <a:alpha val="40000"/>
                    </a:schemeClr>
                  </a:outerShdw>
                </a:effectLst>
              </a:rPr>
              <a:t>	Where they were violated</a:t>
            </a:r>
          </a:p>
          <a:p>
            <a:r>
              <a:rPr lang="en-US" sz="2400" dirty="0">
                <a:ln w="0"/>
                <a:effectLst>
                  <a:outerShdw blurRad="38100" dist="19050" dir="2700000" algn="tl" rotWithShape="0">
                    <a:schemeClr val="dk1">
                      <a:alpha val="40000"/>
                    </a:schemeClr>
                  </a:outerShdw>
                </a:effectLst>
              </a:rPr>
              <a:t>	The relationship of those involved</a:t>
            </a:r>
          </a:p>
          <a:p>
            <a:r>
              <a:rPr lang="en-US" sz="2400" dirty="0">
                <a:ln w="0"/>
                <a:effectLst>
                  <a:outerShdw blurRad="38100" dist="19050" dir="2700000" algn="tl" rotWithShape="0">
                    <a:schemeClr val="dk1">
                      <a:alpha val="40000"/>
                    </a:schemeClr>
                  </a:outerShdw>
                </a:effectLst>
              </a:rPr>
              <a:t>	The intent of those involved</a:t>
            </a:r>
          </a:p>
          <a:p>
            <a:r>
              <a:rPr lang="en-US" sz="2400" dirty="0">
                <a:ln w="0"/>
                <a:effectLst>
                  <a:outerShdw blurRad="38100" dist="19050" dir="2700000" algn="tl" rotWithShape="0">
                    <a:schemeClr val="dk1">
                      <a:alpha val="40000"/>
                    </a:schemeClr>
                  </a:outerShdw>
                </a:effectLst>
              </a:rPr>
              <a:t>	The power dynamic at the time of the violation</a:t>
            </a:r>
          </a:p>
          <a:p>
            <a:r>
              <a:rPr lang="en-US" sz="2400" dirty="0">
                <a:ln w="0"/>
                <a:effectLst>
                  <a:outerShdw blurRad="38100" dist="19050" dir="2700000" algn="tl" rotWithShape="0">
                    <a:schemeClr val="dk1">
                      <a:alpha val="40000"/>
                    </a:schemeClr>
                  </a:outerShdw>
                </a:effectLst>
              </a:rPr>
              <a:t>	Information from people who have been falsely accused </a:t>
            </a:r>
          </a:p>
          <a:p>
            <a:r>
              <a:rPr lang="en-US" sz="2400" dirty="0">
                <a:ln w="0"/>
                <a:effectLst>
                  <a:outerShdw blurRad="38100" dist="19050" dir="2700000" algn="tl" rotWithShape="0">
                    <a:schemeClr val="dk1">
                      <a:alpha val="40000"/>
                    </a:schemeClr>
                  </a:outerShdw>
                </a:effectLst>
              </a:rPr>
              <a:t>	Information from people who have committed consent violations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9200"/>
            <a:ext cx="8229600" cy="716280"/>
          </a:xfrm>
        </p:spPr>
        <p:txBody>
          <a:bodyPr>
            <a:noAutofit/>
          </a:bodyPr>
          <a:lstStyle/>
          <a:p>
            <a:r>
              <a:rPr lang="en-US" sz="4400" dirty="0">
                <a:ln w="0"/>
                <a:solidFill>
                  <a:schemeClr val="tx1"/>
                </a:solidFill>
                <a:effectLst>
                  <a:outerShdw blurRad="38100" dist="19050" dir="2700000" algn="tl" rotWithShape="0">
                    <a:schemeClr val="dk1">
                      <a:alpha val="40000"/>
                    </a:schemeClr>
                  </a:outerShdw>
                </a:effectLst>
              </a:rPr>
              <a:t>4,598 people began the survey…</a:t>
            </a:r>
          </a:p>
        </p:txBody>
      </p:sp>
      <p:sp>
        <p:nvSpPr>
          <p:cNvPr id="3" name="Content Placeholder 2"/>
          <p:cNvSpPr>
            <a:spLocks noGrp="1"/>
          </p:cNvSpPr>
          <p:nvPr>
            <p:ph idx="1"/>
          </p:nvPr>
        </p:nvSpPr>
        <p:spPr>
          <a:xfrm>
            <a:off x="3200400" y="1935480"/>
            <a:ext cx="7010400" cy="4389120"/>
          </a:xfrm>
        </p:spPr>
        <p:txBody>
          <a:bodyPr>
            <a:normAutofit/>
          </a:bodyPr>
          <a:lstStyle/>
          <a:p>
            <a:pPr>
              <a:buNone/>
            </a:pPr>
            <a:r>
              <a:rPr lang="en-US" dirty="0">
                <a:ln w="0"/>
                <a:effectLst>
                  <a:outerShdw blurRad="38100" dist="19050" dir="2700000" algn="tl" rotWithShape="0">
                    <a:schemeClr val="dk1">
                      <a:alpha val="40000"/>
                    </a:schemeClr>
                  </a:outerShdw>
                </a:effectLst>
              </a:rPr>
              <a:t>   </a:t>
            </a:r>
          </a:p>
          <a:p>
            <a:pPr>
              <a:buNone/>
            </a:pPr>
            <a:r>
              <a:rPr lang="en-US" sz="2000" dirty="0">
                <a:ln w="0"/>
                <a:effectLst>
                  <a:outerShdw blurRad="38100" dist="19050" dir="2700000" algn="tl" rotWithShape="0">
                    <a:schemeClr val="dk1">
                      <a:alpha val="40000"/>
                    </a:schemeClr>
                  </a:outerShdw>
                </a:effectLst>
              </a:rPr>
              <a:t>		</a:t>
            </a:r>
          </a:p>
          <a:p>
            <a:pPr>
              <a:buNone/>
            </a:pPr>
            <a:r>
              <a:rPr lang="en-US" sz="2000" dirty="0">
                <a:ln w="0"/>
                <a:effectLst>
                  <a:outerShdw blurRad="38100" dist="19050" dir="2700000" algn="tl" rotWithShape="0">
                    <a:schemeClr val="dk1">
                      <a:alpha val="40000"/>
                    </a:schemeClr>
                  </a:outerShdw>
                </a:effectLst>
              </a:rPr>
              <a:t> </a:t>
            </a:r>
            <a:endParaRPr lang="en-US" sz="2400" dirty="0">
              <a:ln w="0"/>
              <a:effectLst>
                <a:outerShdw blurRad="38100" dist="19050" dir="2700000" algn="tl" rotWithShape="0">
                  <a:schemeClr val="dk1">
                    <a:alpha val="40000"/>
                  </a:schemeClr>
                </a:outerShdw>
              </a:effectLst>
            </a:endParaRPr>
          </a:p>
          <a:p>
            <a:pPr>
              <a:buNone/>
            </a:pPr>
            <a:r>
              <a:rPr lang="en-US" sz="2400" dirty="0">
                <a:ln w="0"/>
                <a:effectLst>
                  <a:outerShdw blurRad="38100" dist="19050" dir="2700000" algn="tl" rotWithShape="0">
                    <a:schemeClr val="dk1">
                      <a:alpha val="40000"/>
                    </a:schemeClr>
                  </a:outerShdw>
                </a:effectLst>
              </a:rPr>
              <a:t>Up to 210 people choose to not respond to some of the questions in the main question set. </a:t>
            </a:r>
          </a:p>
          <a:p>
            <a:pPr>
              <a:buNone/>
            </a:pPr>
            <a:endParaRPr lang="en-US" sz="2400" dirty="0">
              <a:ln w="0"/>
              <a:effectLst>
                <a:outerShdw blurRad="38100" dist="19050" dir="2700000" algn="tl" rotWithShape="0">
                  <a:schemeClr val="dk1">
                    <a:alpha val="40000"/>
                  </a:schemeClr>
                </a:outerShdw>
              </a:effectLst>
            </a:endParaRPr>
          </a:p>
          <a:p>
            <a:pPr>
              <a:buNone/>
            </a:pPr>
            <a:r>
              <a:rPr lang="en-US" sz="2400" dirty="0">
                <a:ln w="0"/>
                <a:effectLst>
                  <a:outerShdw blurRad="38100" dist="19050" dir="2700000" algn="tl" rotWithShape="0">
                    <a:schemeClr val="dk1">
                      <a:alpha val="40000"/>
                    </a:schemeClr>
                  </a:outerShdw>
                </a:effectLst>
              </a:rPr>
              <a:t>This excellent click-through rate (95.5%) indicates people were highly motivated to respond on the issue of consent violations.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Demographics</a:t>
            </a:r>
            <a:endParaRPr lang="en-US" dirty="0"/>
          </a:p>
        </p:txBody>
      </p:sp>
      <p:sp>
        <p:nvSpPr>
          <p:cNvPr id="3" name="Subtitle 2"/>
          <p:cNvSpPr>
            <a:spLocks noGrp="1"/>
          </p:cNvSpPr>
          <p:nvPr>
            <p:ph type="subTitle" idx="1"/>
          </p:nvPr>
        </p:nvSpPr>
        <p:spPr/>
        <p:txBody>
          <a:bodyPr/>
          <a:lstStyle/>
          <a:p>
            <a:r>
              <a:rPr lang="en-US" dirty="0">
                <a:ln w="0"/>
                <a:effectLst>
                  <a:outerShdw blurRad="38100" dist="19050" dir="2700000" algn="tl" rotWithShape="0">
                    <a:schemeClr val="dk1">
                      <a:alpha val="40000"/>
                    </a:schemeClr>
                  </a:outerShdw>
                </a:effectLst>
              </a:rPr>
              <a:t>Consent Violations Survey</a:t>
            </a:r>
          </a:p>
        </p:txBody>
      </p:sp>
      <p:pic>
        <p:nvPicPr>
          <p:cNvPr id="4" name="Picture 3"/>
          <p:cNvPicPr>
            <a:picLocks noChangeAspect="1"/>
          </p:cNvPicPr>
          <p:nvPr/>
        </p:nvPicPr>
        <p:blipFill>
          <a:blip r:embed="rId3" cstate="print"/>
          <a:stretch>
            <a:fillRect/>
          </a:stretch>
        </p:blipFill>
        <p:spPr>
          <a:xfrm>
            <a:off x="304800" y="5257800"/>
            <a:ext cx="2695951" cy="13241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04088"/>
            <a:ext cx="9677400" cy="1143000"/>
          </a:xfrm>
        </p:spPr>
        <p:txBody>
          <a:bodyPr>
            <a:noAutofit/>
          </a:bodyPr>
          <a:lstStyle/>
          <a:p>
            <a:r>
              <a:rPr lang="en-US" sz="4400" dirty="0">
                <a:ln w="0"/>
                <a:solidFill>
                  <a:schemeClr val="tx1"/>
                </a:solidFill>
                <a:effectLst>
                  <a:outerShdw blurRad="38100" dist="19050" dir="2700000" algn="tl" rotWithShape="0">
                    <a:schemeClr val="dk1">
                      <a:alpha val="40000"/>
                    </a:schemeClr>
                  </a:outerShdw>
                </a:effectLst>
              </a:rPr>
              <a:t>Consistent</a:t>
            </a:r>
            <a:r>
              <a:rPr lang="en-US" sz="4800" dirty="0">
                <a:ln w="0"/>
                <a:solidFill>
                  <a:schemeClr val="tx1"/>
                </a:solidFill>
                <a:effectLst>
                  <a:outerShdw blurRad="38100" dist="19050" dir="2700000" algn="tl" rotWithShape="0">
                    <a:schemeClr val="dk1">
                      <a:alpha val="40000"/>
                    </a:schemeClr>
                  </a:outerShdw>
                </a:effectLst>
              </a:rPr>
              <a:t> with other NCSF surveys:</a:t>
            </a:r>
          </a:p>
        </p:txBody>
      </p:sp>
      <p:sp>
        <p:nvSpPr>
          <p:cNvPr id="3" name="Content Placeholder 2"/>
          <p:cNvSpPr>
            <a:spLocks noGrp="1"/>
          </p:cNvSpPr>
          <p:nvPr>
            <p:ph idx="1"/>
          </p:nvPr>
        </p:nvSpPr>
        <p:spPr>
          <a:xfrm>
            <a:off x="1981200" y="2209800"/>
            <a:ext cx="8229600" cy="4114800"/>
          </a:xfrm>
        </p:spPr>
        <p:txBody>
          <a:bodyPr/>
          <a:lstStyle/>
          <a:p>
            <a:r>
              <a:rPr lang="en-US" dirty="0">
                <a:ln w="0"/>
                <a:effectLst>
                  <a:outerShdw blurRad="38100" dist="19050" dir="2700000" algn="tl" rotWithShape="0">
                    <a:schemeClr val="dk1">
                      <a:alpha val="40000"/>
                    </a:schemeClr>
                  </a:outerShdw>
                </a:effectLst>
              </a:rPr>
              <a:t>Nearly 90% of the respondents live in the United States</a:t>
            </a:r>
          </a:p>
          <a:p>
            <a:r>
              <a:rPr lang="en-US" dirty="0">
                <a:ln w="0"/>
                <a:effectLst>
                  <a:outerShdw blurRad="38100" dist="19050" dir="2700000" algn="tl" rotWithShape="0">
                    <a:schemeClr val="dk1">
                      <a:alpha val="40000"/>
                    </a:schemeClr>
                  </a:outerShdw>
                </a:effectLst>
              </a:rPr>
              <a:t>Nearly 90% were Caucasian </a:t>
            </a:r>
          </a:p>
          <a:p>
            <a:r>
              <a:rPr lang="en-US" dirty="0">
                <a:ln w="0"/>
                <a:effectLst>
                  <a:outerShdw blurRad="38100" dist="19050" dir="2700000" algn="tl" rotWithShape="0">
                    <a:schemeClr val="dk1">
                      <a:alpha val="40000"/>
                    </a:schemeClr>
                  </a:outerShdw>
                </a:effectLst>
              </a:rPr>
              <a:t>70% aren’t out to their family or coworkers about their BDSM activities. </a:t>
            </a:r>
          </a:p>
          <a:p>
            <a:r>
              <a:rPr lang="en-US" dirty="0">
                <a:ln w="0"/>
                <a:effectLst>
                  <a:outerShdw blurRad="38100" dist="19050" dir="2700000" algn="tl" rotWithShape="0">
                    <a:schemeClr val="dk1">
                      <a:alpha val="40000"/>
                    </a:schemeClr>
                  </a:outerShdw>
                </a:effectLst>
              </a:rPr>
              <a:t>65% between the ages of 25-50</a:t>
            </a:r>
          </a:p>
          <a:p>
            <a:r>
              <a:rPr lang="en-US" dirty="0">
                <a:ln w="0"/>
                <a:effectLst>
                  <a:outerShdw blurRad="38100" dist="19050" dir="2700000" algn="tl" rotWithShape="0">
                    <a:schemeClr val="dk1">
                      <a:alpha val="40000"/>
                    </a:schemeClr>
                  </a:outerShdw>
                </a:effectLst>
              </a:rPr>
              <a:t>40% identified as heterosexual while 60% of the participants identified as a sexual minority,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10363200" cy="685800"/>
          </a:xfrm>
        </p:spPr>
        <p:txBody>
          <a:bodyPr>
            <a:noAutofit/>
          </a:bodyPr>
          <a:lstStyle/>
          <a:p>
            <a:r>
              <a:rPr lang="en-US" sz="4400" dirty="0">
                <a:ln w="0"/>
                <a:solidFill>
                  <a:schemeClr val="tx1"/>
                </a:solidFill>
                <a:effectLst>
                  <a:outerShdw blurRad="38100" dist="19050" dir="2700000" algn="tl" rotWithShape="0">
                    <a:schemeClr val="dk1">
                      <a:alpha val="40000"/>
                    </a:schemeClr>
                  </a:outerShdw>
                </a:effectLst>
              </a:rPr>
              <a:t>However, more women than men responded: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7350987"/>
              </p:ext>
            </p:extLst>
          </p:nvPr>
        </p:nvGraphicFramePr>
        <p:xfrm>
          <a:off x="2286000" y="1905000"/>
          <a:ext cx="78486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05000"/>
            <a:ext cx="7851648" cy="1828800"/>
          </a:xfrm>
        </p:spPr>
        <p:txBody>
          <a:bodyPr/>
          <a:lstStyle/>
          <a:p>
            <a:r>
              <a:rPr lang="en-US" b="1" dirty="0"/>
              <a:t>Nonconsensual Touching at BDSM Events</a:t>
            </a:r>
            <a:endParaRPr lang="en-US" dirty="0"/>
          </a:p>
        </p:txBody>
      </p:sp>
      <p:sp>
        <p:nvSpPr>
          <p:cNvPr id="3" name="Subtitle 2"/>
          <p:cNvSpPr>
            <a:spLocks noGrp="1"/>
          </p:cNvSpPr>
          <p:nvPr>
            <p:ph type="subTitle" idx="1"/>
          </p:nvPr>
        </p:nvSpPr>
        <p:spPr>
          <a:xfrm>
            <a:off x="2057400" y="3810000"/>
            <a:ext cx="7854696" cy="1752600"/>
          </a:xfrm>
        </p:spPr>
        <p:txBody>
          <a:bodyPr/>
          <a:lstStyle/>
          <a:p>
            <a:r>
              <a:rPr lang="en-US" dirty="0">
                <a:ln w="0"/>
                <a:effectLst>
                  <a:outerShdw blurRad="38100" dist="19050" dir="2700000" algn="tl" rotWithShape="0">
                    <a:schemeClr val="dk1">
                      <a:alpha val="40000"/>
                    </a:schemeClr>
                  </a:outerShdw>
                </a:effectLst>
              </a:rPr>
              <a:t>Consent Violations Survey</a:t>
            </a:r>
          </a:p>
        </p:txBody>
      </p:sp>
      <p:pic>
        <p:nvPicPr>
          <p:cNvPr id="4" name="Picture 3"/>
          <p:cNvPicPr>
            <a:picLocks noChangeAspect="1"/>
          </p:cNvPicPr>
          <p:nvPr/>
        </p:nvPicPr>
        <p:blipFill>
          <a:blip r:embed="rId3" cstate="print"/>
          <a:stretch>
            <a:fillRect/>
          </a:stretch>
        </p:blipFill>
        <p:spPr>
          <a:xfrm>
            <a:off x="304800" y="5257800"/>
            <a:ext cx="2695951" cy="13241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9144000" cy="762000"/>
          </a:xfrm>
        </p:spPr>
        <p:txBody>
          <a:bodyPr>
            <a:noAutofit/>
          </a:bodyPr>
          <a:lstStyle/>
          <a:p>
            <a:pPr lvl="2" algn="l" rtl="0">
              <a:spcBef>
                <a:spcPct val="0"/>
              </a:spcBef>
            </a:pPr>
            <a:br>
              <a:rPr lang="en-US" sz="4400" dirty="0">
                <a:ln w="0"/>
                <a:solidFill>
                  <a:schemeClr val="tx1"/>
                </a:solidFill>
                <a:effectLst>
                  <a:outerShdw blurRad="38100" dist="19050" dir="2700000" algn="tl" rotWithShape="0">
                    <a:schemeClr val="dk1">
                      <a:alpha val="40000"/>
                    </a:schemeClr>
                  </a:outerShdw>
                </a:effectLst>
              </a:rPr>
            </a:br>
            <a:br>
              <a:rPr lang="en-US" sz="4400" dirty="0">
                <a:ln w="0"/>
                <a:solidFill>
                  <a:schemeClr val="tx1"/>
                </a:solidFill>
                <a:effectLst>
                  <a:outerShdw blurRad="38100" dist="19050" dir="2700000" algn="tl" rotWithShape="0">
                    <a:schemeClr val="dk1">
                      <a:alpha val="40000"/>
                    </a:schemeClr>
                  </a:outerShdw>
                </a:effectLst>
              </a:rPr>
            </a:br>
            <a:r>
              <a:rPr lang="en-US" sz="4400" dirty="0">
                <a:ln w="0"/>
                <a:solidFill>
                  <a:schemeClr val="tx1"/>
                </a:solidFill>
                <a:effectLst>
                  <a:outerShdw blurRad="38100" dist="19050" dir="2700000" algn="tl" rotWithShape="0">
                    <a:schemeClr val="dk1">
                      <a:alpha val="40000"/>
                    </a:schemeClr>
                  </a:outerShdw>
                </a:effectLst>
              </a:rPr>
              <a:t>Susan Wright, M.A.</a:t>
            </a:r>
          </a:p>
        </p:txBody>
      </p:sp>
      <p:sp>
        <p:nvSpPr>
          <p:cNvPr id="3" name="Content Placeholder 2"/>
          <p:cNvSpPr>
            <a:spLocks noGrp="1"/>
          </p:cNvSpPr>
          <p:nvPr>
            <p:ph idx="1"/>
          </p:nvPr>
        </p:nvSpPr>
        <p:spPr>
          <a:xfrm>
            <a:off x="685800" y="1905000"/>
            <a:ext cx="5669280" cy="4389120"/>
          </a:xfrm>
        </p:spPr>
        <p:txBody>
          <a:bodyPr>
            <a:normAutofit/>
          </a:bodyPr>
          <a:lstStyle/>
          <a:p>
            <a:pPr lvl="2">
              <a:buNone/>
            </a:pPr>
            <a:r>
              <a:rPr lang="en-US" dirty="0">
                <a:ln w="0"/>
                <a:effectLst>
                  <a:outerShdw blurRad="38100" dist="19050" dir="2700000" algn="tl" rotWithShape="0">
                    <a:schemeClr val="dk1">
                      <a:alpha val="40000"/>
                    </a:schemeClr>
                  </a:outerShdw>
                </a:effectLst>
              </a:rPr>
              <a:t>Susan is the spokesperson for the </a:t>
            </a:r>
            <a:r>
              <a:rPr lang="en-US" b="1" dirty="0">
                <a:ln w="0"/>
                <a:effectLst>
                  <a:outerShdw blurRad="38100" dist="19050" dir="2700000" algn="tl" rotWithShape="0">
                    <a:schemeClr val="dk1">
                      <a:alpha val="40000"/>
                    </a:schemeClr>
                  </a:outerShdw>
                </a:effectLst>
              </a:rPr>
              <a:t>National Coalition for Sexual Freedom</a:t>
            </a:r>
            <a:r>
              <a:rPr lang="en-US" dirty="0">
                <a:ln w="0"/>
                <a:effectLst>
                  <a:outerShdw blurRad="38100" dist="19050" dir="2700000" algn="tl" rotWithShape="0">
                    <a:schemeClr val="dk1">
                      <a:alpha val="40000"/>
                    </a:schemeClr>
                  </a:outerShdw>
                </a:effectLst>
              </a:rPr>
              <a:t>. She researches and publishes on violence and discrimination against BDSM practitioners, and she successfully directed the DSM-5 Revision Project that helped convince the American Psychiatric Association to </a:t>
            </a:r>
            <a:r>
              <a:rPr lang="en-US" dirty="0" err="1">
                <a:ln w="0"/>
                <a:effectLst>
                  <a:outerShdw blurRad="38100" dist="19050" dir="2700000" algn="tl" rotWithShape="0">
                    <a:schemeClr val="dk1">
                      <a:alpha val="40000"/>
                    </a:schemeClr>
                  </a:outerShdw>
                </a:effectLst>
              </a:rPr>
              <a:t>depathologize</a:t>
            </a:r>
            <a:r>
              <a:rPr lang="en-US" dirty="0">
                <a:ln w="0"/>
                <a:effectLst>
                  <a:outerShdw blurRad="38100" dist="19050" dir="2700000" algn="tl" rotWithShape="0">
                    <a:schemeClr val="dk1">
                      <a:alpha val="40000"/>
                    </a:schemeClr>
                  </a:outerShdw>
                </a:effectLst>
              </a:rPr>
              <a:t> consensual BDSM behaviors in 2013. </a:t>
            </a:r>
          </a:p>
          <a:p>
            <a:pPr lvl="2">
              <a:buNone/>
            </a:pPr>
            <a:r>
              <a:rPr lang="en-US" dirty="0">
                <a:ln w="0"/>
                <a:effectLst>
                  <a:outerShdw blurRad="38100" dist="19050" dir="2700000" algn="tl" rotWithShape="0">
                    <a:schemeClr val="dk1">
                      <a:alpha val="40000"/>
                    </a:schemeClr>
                  </a:outerShdw>
                </a:effectLst>
              </a:rPr>
              <a:t>She can be reached at:  </a:t>
            </a:r>
            <a:r>
              <a:rPr lang="en-US" u="sng" dirty="0">
                <a:ln w="0"/>
                <a:effectLst>
                  <a:outerShdw blurRad="38100" dist="19050" dir="2700000" algn="tl" rotWithShape="0">
                    <a:schemeClr val="dk1">
                      <a:alpha val="40000"/>
                    </a:schemeClr>
                  </a:outerShdw>
                </a:effectLst>
                <a:hlinkClick r:id="rId3"/>
              </a:rPr>
              <a:t>Susan@ncsfreedom.org</a:t>
            </a:r>
            <a:endParaRPr lang="en-US" sz="1800" dirty="0">
              <a:ln w="0"/>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4" cstate="print"/>
          <a:stretch>
            <a:fillRect/>
          </a:stretch>
        </p:blipFill>
        <p:spPr>
          <a:xfrm>
            <a:off x="7358578" y="1752600"/>
            <a:ext cx="4033322" cy="4541520"/>
          </a:xfrm>
          <a:prstGeom prst="rect">
            <a:avLst/>
          </a:prstGeom>
        </p:spPr>
      </p:pic>
    </p:spTree>
    <p:extLst>
      <p:ext uri="{BB962C8B-B14F-4D97-AF65-F5344CB8AC3E}">
        <p14:creationId xmlns:p14="http://schemas.microsoft.com/office/powerpoint/2010/main" val="1015008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676400"/>
            <a:ext cx="8077200" cy="4389120"/>
          </a:xfrm>
        </p:spPr>
        <p:txBody>
          <a:bodyPr>
            <a:normAutofit/>
          </a:bodyPr>
          <a:lstStyle/>
          <a:p>
            <a:pPr>
              <a:buNone/>
            </a:pPr>
            <a:endParaRPr lang="en-US" sz="2000" dirty="0">
              <a:ln w="0"/>
              <a:effectLst>
                <a:outerShdw blurRad="38100" dist="19050" dir="2700000" algn="tl" rotWithShape="0">
                  <a:schemeClr val="dk1">
                    <a:alpha val="40000"/>
                  </a:schemeClr>
                </a:outerShdw>
              </a:effectLst>
            </a:endParaRPr>
          </a:p>
          <a:p>
            <a:pPr>
              <a:buNone/>
            </a:pPr>
            <a:r>
              <a:rPr lang="en-US" sz="3200" dirty="0">
                <a:ln w="0"/>
                <a:effectLst>
                  <a:outerShdw blurRad="38100" dist="19050" dir="2700000" algn="tl" rotWithShape="0">
                    <a:schemeClr val="dk1">
                      <a:alpha val="40000"/>
                    </a:schemeClr>
                  </a:outerShdw>
                </a:effectLst>
              </a:rPr>
              <a:t>Nearly 36% of the respondents reported being touched without permission at a BDSM meeting, club, munch, party or event.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19400" y="1295400"/>
          <a:ext cx="5943600" cy="3996690"/>
        </p:xfrm>
        <a:graphic>
          <a:graphicData uri="http://schemas.openxmlformats.org/drawingml/2006/table">
            <a:tbl>
              <a:tblPr firstRow="1" bandRow="1">
                <a:tableStyleId>{5C22544A-7EE6-4342-B048-85BDC9FD1C3A}</a:tableStyleId>
              </a:tblPr>
              <a:tblGrid>
                <a:gridCol w="3698240">
                  <a:extLst>
                    <a:ext uri="{9D8B030D-6E8A-4147-A177-3AD203B41FA5}">
                      <a16:colId xmlns:a16="http://schemas.microsoft.com/office/drawing/2014/main" val="20000"/>
                    </a:ext>
                  </a:extLst>
                </a:gridCol>
                <a:gridCol w="2245360">
                  <a:extLst>
                    <a:ext uri="{9D8B030D-6E8A-4147-A177-3AD203B41FA5}">
                      <a16:colId xmlns:a16="http://schemas.microsoft.com/office/drawing/2014/main" val="20001"/>
                    </a:ext>
                  </a:extLst>
                </a:gridCol>
              </a:tblGrid>
              <a:tr h="411628">
                <a:tc>
                  <a:txBody>
                    <a:bodyPr/>
                    <a:lstStyle/>
                    <a:p>
                      <a:pPr marL="0" marR="0">
                        <a:spcBef>
                          <a:spcPts val="0"/>
                        </a:spcBef>
                        <a:spcAft>
                          <a:spcPts val="0"/>
                        </a:spcAft>
                      </a:pPr>
                      <a:r>
                        <a:rPr lang="en-US" sz="2400" b="1" dirty="0">
                          <a:latin typeface="Calibri"/>
                          <a:ea typeface="Calibri"/>
                          <a:cs typeface="Times New Roman"/>
                        </a:rPr>
                        <a:t>Table 1. Touched without</a:t>
                      </a:r>
                      <a:endParaRPr lang="en-US" sz="2400" dirty="0">
                        <a:latin typeface="Calibri"/>
                        <a:ea typeface="Calibri"/>
                        <a:cs typeface="Times New Roman"/>
                      </a:endParaRPr>
                    </a:p>
                    <a:p>
                      <a:pPr marL="0" marR="0">
                        <a:spcBef>
                          <a:spcPts val="0"/>
                        </a:spcBef>
                        <a:spcAft>
                          <a:spcPts val="0"/>
                        </a:spcAft>
                      </a:pPr>
                      <a:r>
                        <a:rPr lang="en-US" sz="2400" b="1" dirty="0">
                          <a:latin typeface="Calibri"/>
                          <a:ea typeface="Calibri"/>
                          <a:cs typeface="Times New Roman"/>
                        </a:rPr>
                        <a:t> permission at an event</a:t>
                      </a:r>
                      <a:endParaRPr lang="en-US" sz="2400" dirty="0">
                        <a:latin typeface="Calibri"/>
                        <a:ea typeface="Calibri"/>
                        <a:cs typeface="Times New Roman"/>
                      </a:endParaRPr>
                    </a:p>
                  </a:txBody>
                  <a:tcPr marL="9525" marR="9525" marT="9525" marB="9525"/>
                </a:tc>
                <a:tc>
                  <a:txBody>
                    <a:bodyPr/>
                    <a:lstStyle/>
                    <a:p>
                      <a:pPr marL="0" marR="0">
                        <a:spcBef>
                          <a:spcPts val="0"/>
                        </a:spcBef>
                        <a:spcAft>
                          <a:spcPts val="0"/>
                        </a:spcAft>
                      </a:pPr>
                      <a:r>
                        <a:rPr lang="en-US" sz="2400" b="1" dirty="0">
                          <a:latin typeface="Calibri"/>
                          <a:ea typeface="Calibri"/>
                          <a:cs typeface="Times New Roman"/>
                        </a:rPr>
                        <a:t>Responses–1,603</a:t>
                      </a:r>
                      <a:endParaRPr lang="en-US" sz="2400" dirty="0">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378851">
                <a:tc>
                  <a:txBody>
                    <a:bodyPr/>
                    <a:lstStyle/>
                    <a:p>
                      <a:pPr marL="0" marR="0">
                        <a:spcBef>
                          <a:spcPts val="0"/>
                        </a:spcBef>
                        <a:spcAft>
                          <a:spcPts val="0"/>
                        </a:spcAft>
                      </a:pPr>
                      <a:r>
                        <a:rPr lang="en-US" sz="2400">
                          <a:latin typeface="Calibri"/>
                          <a:ea typeface="Calibri"/>
                          <a:cs typeface="Times New Roman"/>
                        </a:rPr>
                        <a:t>Hair touching</a:t>
                      </a:r>
                    </a:p>
                  </a:txBody>
                  <a:tcPr marL="95250" marR="190500" marT="57150" marB="57150"/>
                </a:tc>
                <a:tc>
                  <a:txBody>
                    <a:bodyPr/>
                    <a:lstStyle/>
                    <a:p>
                      <a:pPr marL="0" marR="0">
                        <a:spcBef>
                          <a:spcPts val="0"/>
                        </a:spcBef>
                        <a:spcAft>
                          <a:spcPts val="0"/>
                        </a:spcAft>
                      </a:pPr>
                      <a:r>
                        <a:rPr lang="en-US" sz="2400">
                          <a:latin typeface="Calibri"/>
                          <a:ea typeface="Calibri"/>
                          <a:cs typeface="Times New Roman"/>
                        </a:rPr>
                        <a:t>  1% (22)</a:t>
                      </a:r>
                    </a:p>
                  </a:txBody>
                  <a:tcPr marL="95250" marR="190500" marT="57150" marB="57150"/>
                </a:tc>
                <a:extLst>
                  <a:ext uri="{0D108BD9-81ED-4DB2-BD59-A6C34878D82A}">
                    <a16:rowId xmlns:a16="http://schemas.microsoft.com/office/drawing/2014/main" val="10001"/>
                  </a:ext>
                </a:extLst>
              </a:tr>
              <a:tr h="378851">
                <a:tc>
                  <a:txBody>
                    <a:bodyPr/>
                    <a:lstStyle/>
                    <a:p>
                      <a:pPr marL="0" marR="0">
                        <a:spcBef>
                          <a:spcPts val="0"/>
                        </a:spcBef>
                        <a:spcAft>
                          <a:spcPts val="0"/>
                        </a:spcAft>
                      </a:pPr>
                      <a:r>
                        <a:rPr lang="en-US" sz="2400" dirty="0">
                          <a:latin typeface="Calibri"/>
                          <a:ea typeface="Calibri"/>
                          <a:cs typeface="Times New Roman"/>
                        </a:rPr>
                        <a:t>Hug</a:t>
                      </a:r>
                    </a:p>
                  </a:txBody>
                  <a:tcPr marL="95250" marR="190500" marT="57150" marB="57150"/>
                </a:tc>
                <a:tc>
                  <a:txBody>
                    <a:bodyPr/>
                    <a:lstStyle/>
                    <a:p>
                      <a:pPr marL="0" marR="0">
                        <a:spcBef>
                          <a:spcPts val="0"/>
                        </a:spcBef>
                        <a:spcAft>
                          <a:spcPts val="0"/>
                        </a:spcAft>
                      </a:pPr>
                      <a:r>
                        <a:rPr lang="en-US" sz="2400">
                          <a:latin typeface="Calibri"/>
                          <a:ea typeface="Calibri"/>
                          <a:cs typeface="Times New Roman"/>
                        </a:rPr>
                        <a:t>  6% (91)</a:t>
                      </a:r>
                    </a:p>
                  </a:txBody>
                  <a:tcPr marL="95250" marR="190500" marT="57150" marB="57150"/>
                </a:tc>
                <a:extLst>
                  <a:ext uri="{0D108BD9-81ED-4DB2-BD59-A6C34878D82A}">
                    <a16:rowId xmlns:a16="http://schemas.microsoft.com/office/drawing/2014/main" val="10002"/>
                  </a:ext>
                </a:extLst>
              </a:tr>
              <a:tr h="513516">
                <a:tc>
                  <a:txBody>
                    <a:bodyPr/>
                    <a:lstStyle/>
                    <a:p>
                      <a:pPr marL="0" marR="0">
                        <a:spcBef>
                          <a:spcPts val="0"/>
                        </a:spcBef>
                        <a:spcAft>
                          <a:spcPts val="0"/>
                        </a:spcAft>
                      </a:pPr>
                      <a:r>
                        <a:rPr lang="en-US" sz="2400" dirty="0">
                          <a:latin typeface="Calibri"/>
                          <a:ea typeface="Calibri"/>
                          <a:cs typeface="Times New Roman"/>
                        </a:rPr>
                        <a:t>Multiple violations/</a:t>
                      </a:r>
                    </a:p>
                    <a:p>
                      <a:pPr marL="0" marR="0">
                        <a:spcBef>
                          <a:spcPts val="0"/>
                        </a:spcBef>
                        <a:spcAft>
                          <a:spcPts val="0"/>
                        </a:spcAft>
                      </a:pPr>
                      <a:r>
                        <a:rPr lang="en-US" sz="2400" dirty="0">
                          <a:latin typeface="Calibri"/>
                          <a:ea typeface="Calibri"/>
                          <a:cs typeface="Times New Roman"/>
                        </a:rPr>
                        <a:t>multiple times</a:t>
                      </a:r>
                    </a:p>
                  </a:txBody>
                  <a:tcPr marL="95250" marR="190500" marT="57150" marB="57150"/>
                </a:tc>
                <a:tc>
                  <a:txBody>
                    <a:bodyPr/>
                    <a:lstStyle/>
                    <a:p>
                      <a:pPr marL="0" marR="0">
                        <a:spcBef>
                          <a:spcPts val="0"/>
                        </a:spcBef>
                        <a:spcAft>
                          <a:spcPts val="0"/>
                        </a:spcAft>
                      </a:pPr>
                      <a:r>
                        <a:rPr lang="en-US" sz="2400">
                          <a:latin typeface="Calibri"/>
                          <a:ea typeface="Calibri"/>
                          <a:cs typeface="Times New Roman"/>
                        </a:rPr>
                        <a:t>10% (162)</a:t>
                      </a:r>
                    </a:p>
                  </a:txBody>
                  <a:tcPr marL="95250" marR="190500" marT="57150" marB="57150"/>
                </a:tc>
                <a:extLst>
                  <a:ext uri="{0D108BD9-81ED-4DB2-BD59-A6C34878D82A}">
                    <a16:rowId xmlns:a16="http://schemas.microsoft.com/office/drawing/2014/main" val="10003"/>
                  </a:ext>
                </a:extLst>
              </a:tr>
              <a:tr h="378851">
                <a:tc>
                  <a:txBody>
                    <a:bodyPr/>
                    <a:lstStyle/>
                    <a:p>
                      <a:pPr marL="0" marR="0">
                        <a:spcBef>
                          <a:spcPts val="0"/>
                        </a:spcBef>
                        <a:spcAft>
                          <a:spcPts val="0"/>
                        </a:spcAft>
                      </a:pPr>
                      <a:r>
                        <a:rPr lang="en-US" sz="2400">
                          <a:latin typeface="Calibri"/>
                          <a:ea typeface="Calibri"/>
                          <a:cs typeface="Times New Roman"/>
                        </a:rPr>
                        <a:t>Hit by a toy/hand</a:t>
                      </a:r>
                    </a:p>
                  </a:txBody>
                  <a:tcPr marL="95250" marR="190500" marT="57150" marB="57150"/>
                </a:tc>
                <a:tc>
                  <a:txBody>
                    <a:bodyPr/>
                    <a:lstStyle/>
                    <a:p>
                      <a:pPr marL="0" marR="0">
                        <a:spcBef>
                          <a:spcPts val="0"/>
                        </a:spcBef>
                        <a:spcAft>
                          <a:spcPts val="0"/>
                        </a:spcAft>
                      </a:pPr>
                      <a:r>
                        <a:rPr lang="en-US" sz="2400">
                          <a:latin typeface="Calibri"/>
                          <a:ea typeface="Calibri"/>
                          <a:cs typeface="Times New Roman"/>
                        </a:rPr>
                        <a:t>13% (212)</a:t>
                      </a:r>
                    </a:p>
                  </a:txBody>
                  <a:tcPr marL="95250" marR="190500" marT="57150" marB="57150"/>
                </a:tc>
                <a:extLst>
                  <a:ext uri="{0D108BD9-81ED-4DB2-BD59-A6C34878D82A}">
                    <a16:rowId xmlns:a16="http://schemas.microsoft.com/office/drawing/2014/main" val="10004"/>
                  </a:ext>
                </a:extLst>
              </a:tr>
              <a:tr h="378851">
                <a:tc>
                  <a:txBody>
                    <a:bodyPr/>
                    <a:lstStyle/>
                    <a:p>
                      <a:pPr marL="0" marR="0">
                        <a:spcBef>
                          <a:spcPts val="0"/>
                        </a:spcBef>
                        <a:spcAft>
                          <a:spcPts val="0"/>
                        </a:spcAft>
                      </a:pPr>
                      <a:r>
                        <a:rPr lang="en-US" sz="2400">
                          <a:latin typeface="Calibri"/>
                          <a:ea typeface="Calibri"/>
                          <a:cs typeface="Times New Roman"/>
                        </a:rPr>
                        <a:t>Nonsexual touch</a:t>
                      </a:r>
                    </a:p>
                  </a:txBody>
                  <a:tcPr marL="95250" marR="190500" marT="57150" marB="57150"/>
                </a:tc>
                <a:tc>
                  <a:txBody>
                    <a:bodyPr/>
                    <a:lstStyle/>
                    <a:p>
                      <a:pPr marL="0" marR="0">
                        <a:spcBef>
                          <a:spcPts val="0"/>
                        </a:spcBef>
                        <a:spcAft>
                          <a:spcPts val="0"/>
                        </a:spcAft>
                      </a:pPr>
                      <a:r>
                        <a:rPr lang="en-US" sz="2400">
                          <a:latin typeface="Calibri"/>
                          <a:ea typeface="Calibri"/>
                          <a:cs typeface="Times New Roman"/>
                        </a:rPr>
                        <a:t>32% (506)</a:t>
                      </a:r>
                    </a:p>
                  </a:txBody>
                  <a:tcPr marL="95250" marR="190500" marT="57150" marB="57150"/>
                </a:tc>
                <a:extLst>
                  <a:ext uri="{0D108BD9-81ED-4DB2-BD59-A6C34878D82A}">
                    <a16:rowId xmlns:a16="http://schemas.microsoft.com/office/drawing/2014/main" val="10005"/>
                  </a:ext>
                </a:extLst>
              </a:tr>
              <a:tr h="378851">
                <a:tc>
                  <a:txBody>
                    <a:bodyPr/>
                    <a:lstStyle/>
                    <a:p>
                      <a:pPr marL="0" marR="0">
                        <a:spcBef>
                          <a:spcPts val="0"/>
                        </a:spcBef>
                        <a:spcAft>
                          <a:spcPts val="0"/>
                        </a:spcAft>
                      </a:pPr>
                      <a:r>
                        <a:rPr lang="en-US" sz="2400">
                          <a:latin typeface="Calibri"/>
                          <a:ea typeface="Calibri"/>
                          <a:cs typeface="Times New Roman"/>
                        </a:rPr>
                        <a:t>Sexual touch</a:t>
                      </a:r>
                    </a:p>
                  </a:txBody>
                  <a:tcPr marL="95250" marR="190500" marT="57150" marB="57150"/>
                </a:tc>
                <a:tc>
                  <a:txBody>
                    <a:bodyPr/>
                    <a:lstStyle/>
                    <a:p>
                      <a:pPr marL="0" marR="0">
                        <a:spcBef>
                          <a:spcPts val="0"/>
                        </a:spcBef>
                        <a:spcAft>
                          <a:spcPts val="0"/>
                        </a:spcAft>
                      </a:pPr>
                      <a:r>
                        <a:rPr lang="en-US" sz="2400" dirty="0">
                          <a:latin typeface="Calibri"/>
                          <a:ea typeface="Calibri"/>
                          <a:cs typeface="Times New Roman"/>
                        </a:rPr>
                        <a:t>38% (610)</a:t>
                      </a:r>
                    </a:p>
                  </a:txBody>
                  <a:tcPr marL="95250" marR="190500" marT="57150" marB="57150"/>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05000"/>
            <a:ext cx="7851648" cy="1828800"/>
          </a:xfrm>
        </p:spPr>
        <p:txBody>
          <a:bodyPr/>
          <a:lstStyle/>
          <a:p>
            <a:r>
              <a:rPr lang="en-US" dirty="0"/>
              <a:t>Consent Violations during BDSM Activities</a:t>
            </a:r>
          </a:p>
        </p:txBody>
      </p:sp>
      <p:sp>
        <p:nvSpPr>
          <p:cNvPr id="3" name="Subtitle 2"/>
          <p:cNvSpPr>
            <a:spLocks noGrp="1"/>
          </p:cNvSpPr>
          <p:nvPr>
            <p:ph type="subTitle" idx="1"/>
          </p:nvPr>
        </p:nvSpPr>
        <p:spPr>
          <a:xfrm>
            <a:off x="2057400" y="3810000"/>
            <a:ext cx="7854696" cy="1752600"/>
          </a:xfrm>
        </p:spPr>
        <p:txBody>
          <a:bodyPr/>
          <a:lstStyle/>
          <a:p>
            <a:r>
              <a:rPr lang="en-US" dirty="0"/>
              <a:t>Consent Violations Survey</a:t>
            </a:r>
          </a:p>
        </p:txBody>
      </p:sp>
      <p:pic>
        <p:nvPicPr>
          <p:cNvPr id="4" name="Picture 3"/>
          <p:cNvPicPr>
            <a:picLocks noChangeAspect="1"/>
          </p:cNvPicPr>
          <p:nvPr/>
        </p:nvPicPr>
        <p:blipFill>
          <a:blip r:embed="rId3" cstate="print"/>
          <a:stretch>
            <a:fillRect/>
          </a:stretch>
        </p:blipFill>
        <p:spPr>
          <a:xfrm>
            <a:off x="228600" y="5334000"/>
            <a:ext cx="2695951" cy="132416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n w="0"/>
                <a:effectLst>
                  <a:outerShdw blurRad="38100" dist="19050" dir="2700000" algn="tl" rotWithShape="0">
                    <a:schemeClr val="dk1">
                      <a:alpha val="40000"/>
                    </a:schemeClr>
                  </a:outerShdw>
                </a:effectLst>
              </a:rPr>
              <a:t>29% of the respondents reported their pre-negotiated limits and/or their </a:t>
            </a:r>
            <a:r>
              <a:rPr lang="en-US" dirty="0" err="1">
                <a:ln w="0"/>
                <a:effectLst>
                  <a:outerShdw blurRad="38100" dist="19050" dir="2700000" algn="tl" rotWithShape="0">
                    <a:schemeClr val="dk1">
                      <a:alpha val="40000"/>
                    </a:schemeClr>
                  </a:outerShdw>
                </a:effectLst>
              </a:rPr>
              <a:t>safeword</a:t>
            </a:r>
            <a:r>
              <a:rPr lang="en-US" dirty="0">
                <a:ln w="0"/>
                <a:effectLst>
                  <a:outerShdw blurRad="38100" dist="19050" dir="2700000" algn="tl" rotWithShape="0">
                    <a:schemeClr val="dk1">
                      <a:alpha val="40000"/>
                    </a:schemeClr>
                  </a:outerShdw>
                </a:effectLst>
              </a:rPr>
              <a:t> have been violated in a BDSM context.</a:t>
            </a:r>
          </a:p>
          <a:p>
            <a:pPr>
              <a:buNone/>
            </a:pPr>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31% of the self-identified females reported their consent was violated, while 13% of the males reported their consent was violated.</a:t>
            </a:r>
          </a:p>
          <a:p>
            <a:pPr lvl="1"/>
            <a:r>
              <a:rPr lang="en-US" dirty="0">
                <a:ln w="0"/>
                <a:effectLst>
                  <a:outerShdw blurRad="38100" dist="19050" dir="2700000" algn="tl" rotWithShape="0">
                    <a:schemeClr val="dk1">
                      <a:alpha val="40000"/>
                    </a:schemeClr>
                  </a:outerShdw>
                </a:effectLst>
              </a:rPr>
              <a:t>Females were 1.65 times more likely to have had a consent violation in a BDSM context than were males (</a:t>
            </a:r>
            <a:r>
              <a:rPr lang="en-US" i="1" dirty="0">
                <a:ln w="0"/>
                <a:effectLst>
                  <a:outerShdw blurRad="38100" dist="19050" dir="2700000" algn="tl" rotWithShape="0">
                    <a:schemeClr val="dk1">
                      <a:alpha val="40000"/>
                    </a:schemeClr>
                  </a:outerShdw>
                </a:effectLst>
              </a:rPr>
              <a:t>X</a:t>
            </a:r>
            <a:r>
              <a:rPr lang="en-US" i="1" baseline="30000" dirty="0">
                <a:ln w="0"/>
                <a:effectLst>
                  <a:outerShdw blurRad="38100" dist="19050" dir="2700000" algn="tl" rotWithShape="0">
                    <a:schemeClr val="dk1">
                      <a:alpha val="40000"/>
                    </a:schemeClr>
                  </a:outerShdw>
                </a:effectLst>
              </a:rPr>
              <a:t>2</a:t>
            </a:r>
            <a:r>
              <a:rPr lang="en-US" dirty="0">
                <a:ln w="0"/>
                <a:effectLst>
                  <a:outerShdw blurRad="38100" dist="19050" dir="2700000" algn="tl" rotWithShape="0">
                    <a:schemeClr val="dk1">
                      <a:alpha val="40000"/>
                    </a:schemeClr>
                  </a:outerShdw>
                </a:effectLst>
              </a:rPr>
              <a:t>=52.817, </a:t>
            </a:r>
            <a:r>
              <a:rPr lang="en-US" i="1" dirty="0" err="1">
                <a:ln w="0"/>
                <a:effectLst>
                  <a:outerShdw blurRad="38100" dist="19050" dir="2700000" algn="tl" rotWithShape="0">
                    <a:schemeClr val="dk1">
                      <a:alpha val="40000"/>
                    </a:schemeClr>
                  </a:outerShdw>
                </a:effectLst>
              </a:rPr>
              <a:t>df</a:t>
            </a:r>
            <a:r>
              <a:rPr lang="en-US" dirty="0">
                <a:ln w="0"/>
                <a:effectLst>
                  <a:outerShdw blurRad="38100" dist="19050" dir="2700000" algn="tl" rotWithShape="0">
                    <a:schemeClr val="dk1">
                      <a:alpha val="40000"/>
                    </a:schemeClr>
                  </a:outerShdw>
                </a:effectLst>
              </a:rPr>
              <a:t>=4, </a:t>
            </a:r>
            <a:r>
              <a:rPr lang="en-US" i="1" dirty="0">
                <a:ln w="0"/>
                <a:effectLst>
                  <a:outerShdw blurRad="38100" dist="19050" dir="2700000" algn="tl" rotWithShape="0">
                    <a:schemeClr val="dk1">
                      <a:alpha val="40000"/>
                    </a:schemeClr>
                  </a:outerShdw>
                </a:effectLst>
              </a:rPr>
              <a:t>p</a:t>
            </a:r>
            <a:r>
              <a:rPr lang="en-US" dirty="0">
                <a:ln w="0"/>
                <a:effectLst>
                  <a:outerShdw blurRad="38100" dist="19050" dir="2700000" algn="tl" rotWithShape="0">
                    <a:schemeClr val="dk1">
                      <a:alpha val="40000"/>
                    </a:schemeClr>
                  </a:outerShdw>
                </a:effectLst>
              </a:rPr>
              <a:t>=.000).</a:t>
            </a:r>
          </a:p>
          <a:p>
            <a:endParaRPr lang="en-US" dirty="0">
              <a:ln w="0"/>
              <a:effectLst>
                <a:outerShdw blurRad="38100" dist="19050" dir="2700000" algn="tl" rotWithShape="0">
                  <a:schemeClr val="dk1">
                    <a:alpha val="40000"/>
                  </a:scheme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Sexual Assaults in BDSM scenes</a:t>
            </a:r>
          </a:p>
        </p:txBody>
      </p:sp>
      <p:sp>
        <p:nvSpPr>
          <p:cNvPr id="3" name="Content Placeholder 2"/>
          <p:cNvSpPr>
            <a:spLocks noGrp="1"/>
          </p:cNvSpPr>
          <p:nvPr>
            <p:ph idx="1"/>
          </p:nvPr>
        </p:nvSpPr>
        <p:spPr>
          <a:xfrm>
            <a:off x="1981200" y="2362200"/>
            <a:ext cx="8229600" cy="3657600"/>
          </a:xfrm>
        </p:spPr>
        <p:txBody>
          <a:bodyPr>
            <a:normAutofit/>
          </a:bodyPr>
          <a:lstStyle/>
          <a:p>
            <a:r>
              <a:rPr lang="en-US" dirty="0">
                <a:ln w="0"/>
                <a:effectLst>
                  <a:outerShdw blurRad="38100" dist="19050" dir="2700000" algn="tl" rotWithShape="0">
                    <a:schemeClr val="dk1">
                      <a:alpha val="40000"/>
                    </a:schemeClr>
                  </a:outerShdw>
                </a:effectLst>
              </a:rPr>
              <a:t>9% of the people within this survey reported experiencing nonconsensual oral, anal or vaginal sexual experiences during BDSM. </a:t>
            </a:r>
          </a:p>
          <a:p>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Being non-consensually penetrated in the vagina by a penis, finger or dildo was the largest reported category among the participants whose consent was violated (29%).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04088"/>
            <a:ext cx="10134600" cy="972312"/>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Compared to General Population</a:t>
            </a:r>
          </a:p>
        </p:txBody>
      </p:sp>
      <p:sp>
        <p:nvSpPr>
          <p:cNvPr id="3" name="Text Placeholder 2"/>
          <p:cNvSpPr>
            <a:spLocks noGrp="1"/>
          </p:cNvSpPr>
          <p:nvPr>
            <p:ph type="body" idx="1"/>
          </p:nvPr>
        </p:nvSpPr>
        <p:spPr>
          <a:xfrm>
            <a:off x="1905000" y="2362200"/>
            <a:ext cx="4040188" cy="381000"/>
          </a:xfrm>
        </p:spPr>
        <p:txBody>
          <a:bodyPr/>
          <a:lstStyle/>
          <a:p>
            <a:r>
              <a:rPr lang="en-US" b="0" dirty="0">
                <a:ln w="0"/>
                <a:solidFill>
                  <a:schemeClr val="tx1"/>
                </a:solidFill>
                <a:effectLst>
                  <a:outerShdw blurRad="38100" dist="19050" dir="2700000" algn="tl" rotWithShape="0">
                    <a:schemeClr val="dk1">
                      <a:alpha val="40000"/>
                    </a:schemeClr>
                  </a:outerShdw>
                </a:effectLst>
              </a:rPr>
              <a:t>Consent Violations Survey</a:t>
            </a:r>
          </a:p>
        </p:txBody>
      </p:sp>
      <p:sp>
        <p:nvSpPr>
          <p:cNvPr id="4" name="Text Placeholder 3"/>
          <p:cNvSpPr>
            <a:spLocks noGrp="1"/>
          </p:cNvSpPr>
          <p:nvPr>
            <p:ph type="body" sz="half" idx="3"/>
          </p:nvPr>
        </p:nvSpPr>
        <p:spPr>
          <a:xfrm>
            <a:off x="5943601" y="2362200"/>
            <a:ext cx="4117975" cy="457200"/>
          </a:xfrm>
        </p:spPr>
        <p:txBody>
          <a:bodyPr>
            <a:noAutofit/>
          </a:bodyPr>
          <a:lstStyle/>
          <a:p>
            <a:r>
              <a:rPr lang="en-US" b="0" dirty="0">
                <a:ln w="0"/>
                <a:solidFill>
                  <a:schemeClr val="tx1"/>
                </a:solidFill>
                <a:effectLst>
                  <a:outerShdw blurRad="38100" dist="19050" dir="2700000" algn="tl" rotWithShape="0">
                    <a:schemeClr val="dk1">
                      <a:alpha val="40000"/>
                    </a:schemeClr>
                  </a:outerShdw>
                </a:effectLst>
              </a:rPr>
              <a:t>General Population Surveys</a:t>
            </a:r>
          </a:p>
        </p:txBody>
      </p:sp>
      <p:sp>
        <p:nvSpPr>
          <p:cNvPr id="5" name="Content Placeholder 4"/>
          <p:cNvSpPr>
            <a:spLocks noGrp="1"/>
          </p:cNvSpPr>
          <p:nvPr>
            <p:ph sz="quarter" idx="2"/>
          </p:nvPr>
        </p:nvSpPr>
        <p:spPr>
          <a:xfrm>
            <a:off x="1981200" y="3124200"/>
            <a:ext cx="4040188" cy="3236120"/>
          </a:xfrm>
        </p:spPr>
        <p:txBody>
          <a:bodyPr>
            <a:noAutofit/>
          </a:bodyPr>
          <a:lstStyle/>
          <a:p>
            <a:r>
              <a:rPr lang="en-US" sz="2400" dirty="0">
                <a:ln w="0"/>
                <a:effectLst>
                  <a:outerShdw blurRad="38100" dist="19050" dir="2700000" algn="tl" rotWithShape="0">
                    <a:schemeClr val="dk1">
                      <a:alpha val="40000"/>
                    </a:schemeClr>
                  </a:outerShdw>
                </a:effectLst>
              </a:rPr>
              <a:t>12.5% women (314/2511)</a:t>
            </a:r>
          </a:p>
          <a:p>
            <a:r>
              <a:rPr lang="en-US" sz="2400" dirty="0">
                <a:ln w="0"/>
                <a:effectLst>
                  <a:outerShdw blurRad="38100" dist="19050" dir="2700000" algn="tl" rotWithShape="0">
                    <a:schemeClr val="dk1">
                      <a:alpha val="40000"/>
                    </a:schemeClr>
                  </a:outerShdw>
                </a:effectLst>
              </a:rPr>
              <a:t>3% men (52/1651)</a:t>
            </a:r>
          </a:p>
          <a:p>
            <a:r>
              <a:rPr lang="en-US" sz="2400" dirty="0">
                <a:ln w="0"/>
                <a:effectLst>
                  <a:outerShdw blurRad="38100" dist="19050" dir="2700000" algn="tl" rotWithShape="0">
                    <a:schemeClr val="dk1">
                      <a:alpha val="40000"/>
                    </a:schemeClr>
                  </a:outerShdw>
                </a:effectLst>
              </a:rPr>
              <a:t>10.6% gender queer (24/226)</a:t>
            </a:r>
          </a:p>
          <a:p>
            <a:r>
              <a:rPr lang="en-US" sz="2400" dirty="0">
                <a:ln w="0"/>
                <a:effectLst>
                  <a:outerShdw blurRad="38100" dist="19050" dir="2700000" algn="tl" rotWithShape="0">
                    <a:schemeClr val="dk1">
                      <a:alpha val="40000"/>
                    </a:schemeClr>
                  </a:outerShdw>
                </a:effectLst>
              </a:rPr>
              <a:t>8.7% transgender (10/115). </a:t>
            </a:r>
          </a:p>
        </p:txBody>
      </p:sp>
      <p:sp>
        <p:nvSpPr>
          <p:cNvPr id="6" name="Content Placeholder 5"/>
          <p:cNvSpPr>
            <a:spLocks noGrp="1"/>
          </p:cNvSpPr>
          <p:nvPr>
            <p:ph sz="quarter" idx="4"/>
          </p:nvPr>
        </p:nvSpPr>
        <p:spPr>
          <a:xfrm>
            <a:off x="6172201" y="3124200"/>
            <a:ext cx="4041775" cy="3159920"/>
          </a:xfrm>
        </p:spPr>
        <p:txBody>
          <a:bodyPr>
            <a:normAutofit/>
          </a:bodyPr>
          <a:lstStyle/>
          <a:p>
            <a:r>
              <a:rPr lang="en-US" sz="2400" dirty="0">
                <a:ln w="0"/>
                <a:effectLst>
                  <a:outerShdw blurRad="38100" dist="19050" dir="2700000" algn="tl" rotWithShape="0">
                    <a:schemeClr val="dk1">
                      <a:alpha val="40000"/>
                    </a:schemeClr>
                  </a:outerShdw>
                </a:effectLst>
              </a:rPr>
              <a:t>11-18% of women </a:t>
            </a:r>
          </a:p>
          <a:p>
            <a:r>
              <a:rPr lang="en-US" sz="2400" dirty="0">
                <a:ln w="0"/>
                <a:effectLst>
                  <a:outerShdw blurRad="38100" dist="19050" dir="2700000" algn="tl" rotWithShape="0">
                    <a:schemeClr val="dk1">
                      <a:alpha val="40000"/>
                    </a:schemeClr>
                  </a:outerShdw>
                </a:effectLst>
              </a:rPr>
              <a:t>1-3% of men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05000"/>
            <a:ext cx="7851648" cy="1828800"/>
          </a:xfrm>
        </p:spPr>
        <p:txBody>
          <a:bodyPr/>
          <a:lstStyle/>
          <a:p>
            <a:r>
              <a:rPr lang="en-US" dirty="0"/>
              <a:t>What Happened?</a:t>
            </a:r>
          </a:p>
        </p:txBody>
      </p:sp>
      <p:sp>
        <p:nvSpPr>
          <p:cNvPr id="3" name="Subtitle 2"/>
          <p:cNvSpPr>
            <a:spLocks noGrp="1"/>
          </p:cNvSpPr>
          <p:nvPr>
            <p:ph type="subTitle" idx="1"/>
          </p:nvPr>
        </p:nvSpPr>
        <p:spPr>
          <a:xfrm>
            <a:off x="2057400" y="3810000"/>
            <a:ext cx="7854696" cy="1752600"/>
          </a:xfrm>
        </p:spPr>
        <p:txBody>
          <a:bodyPr/>
          <a:lstStyle/>
          <a:p>
            <a:r>
              <a:rPr lang="en-US" dirty="0">
                <a:ln w="0"/>
                <a:effectLst>
                  <a:outerShdw blurRad="38100" dist="19050" dir="2700000" algn="tl" rotWithShape="0">
                    <a:schemeClr val="dk1">
                      <a:alpha val="40000"/>
                    </a:schemeClr>
                  </a:outerShdw>
                </a:effectLst>
              </a:rPr>
              <a:t>Consent Violations Survey</a:t>
            </a:r>
          </a:p>
        </p:txBody>
      </p:sp>
      <p:pic>
        <p:nvPicPr>
          <p:cNvPr id="4" name="Picture 3"/>
          <p:cNvPicPr>
            <a:picLocks noChangeAspect="1"/>
          </p:cNvPicPr>
          <p:nvPr/>
        </p:nvPicPr>
        <p:blipFill>
          <a:blip r:embed="rId3" cstate="print"/>
          <a:stretch>
            <a:fillRect/>
          </a:stretch>
        </p:blipFill>
        <p:spPr>
          <a:xfrm>
            <a:off x="228600" y="5334000"/>
            <a:ext cx="2695951" cy="13241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04088"/>
            <a:ext cx="10058400" cy="1143000"/>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Severity of Consent Violations</a:t>
            </a:r>
          </a:p>
        </p:txBody>
      </p:sp>
      <p:sp>
        <p:nvSpPr>
          <p:cNvPr id="3" name="Content Placeholder 2"/>
          <p:cNvSpPr>
            <a:spLocks noGrp="1"/>
          </p:cNvSpPr>
          <p:nvPr>
            <p:ph idx="1"/>
          </p:nvPr>
        </p:nvSpPr>
        <p:spPr>
          <a:xfrm>
            <a:off x="1981200" y="2209800"/>
            <a:ext cx="8229600" cy="4114800"/>
          </a:xfrm>
        </p:spPr>
        <p:txBody>
          <a:bodyPr>
            <a:normAutofit/>
          </a:bodyPr>
          <a:lstStyle/>
          <a:p>
            <a:r>
              <a:rPr lang="en-US" dirty="0">
                <a:ln w="0"/>
                <a:effectLst>
                  <a:outerShdw blurRad="38100" dist="19050" dir="2700000" algn="tl" rotWithShape="0">
                    <a:schemeClr val="dk1">
                      <a:alpha val="40000"/>
                    </a:schemeClr>
                  </a:outerShdw>
                </a:effectLst>
              </a:rPr>
              <a:t>Half of the people who were violated said it wasn’t bad enough to report to the police or to community organizers.</a:t>
            </a:r>
          </a:p>
          <a:p>
            <a:r>
              <a:rPr lang="en-US" dirty="0">
                <a:ln w="0"/>
                <a:effectLst>
                  <a:outerShdw blurRad="38100" dist="19050" dir="2700000" algn="tl" rotWithShape="0">
                    <a:schemeClr val="dk1">
                      <a:alpha val="40000"/>
                    </a:schemeClr>
                  </a:outerShdw>
                </a:effectLst>
              </a:rPr>
              <a:t>96 people (2% of the survey sample) reported an injury that required some kind of medical attention.</a:t>
            </a:r>
          </a:p>
          <a:p>
            <a:r>
              <a:rPr lang="en-US" dirty="0">
                <a:ln w="0"/>
                <a:effectLst>
                  <a:outerShdw blurRad="38100" dist="19050" dir="2700000" algn="tl" rotWithShape="0">
                    <a:schemeClr val="dk1">
                      <a:alpha val="40000"/>
                    </a:schemeClr>
                  </a:outerShdw>
                </a:effectLst>
              </a:rPr>
              <a:t>One-half of 1% (23 people) reported receiving a serious physical injury that was life-threatening or serious enough to cause dysfunction in an organ or limb.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04088"/>
            <a:ext cx="9753600" cy="1143000"/>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Negotiation</a:t>
            </a:r>
          </a:p>
        </p:txBody>
      </p:sp>
      <p:graphicFrame>
        <p:nvGraphicFramePr>
          <p:cNvPr id="4" name="Content Placeholder 3"/>
          <p:cNvGraphicFramePr>
            <a:graphicFrameLocks noGrp="1"/>
          </p:cNvGraphicFramePr>
          <p:nvPr>
            <p:ph idx="1"/>
          </p:nvPr>
        </p:nvGraphicFramePr>
        <p:xfrm>
          <a:off x="2514600" y="2362202"/>
          <a:ext cx="7086600" cy="3190239"/>
        </p:xfrm>
        <a:graphic>
          <a:graphicData uri="http://schemas.openxmlformats.org/drawingml/2006/table">
            <a:tbl>
              <a:tblPr firstRow="1" bandRow="1">
                <a:tableStyleId>{5C22544A-7EE6-4342-B048-85BDC9FD1C3A}</a:tableStyleId>
              </a:tblPr>
              <a:tblGrid>
                <a:gridCol w="4855633">
                  <a:extLst>
                    <a:ext uri="{9D8B030D-6E8A-4147-A177-3AD203B41FA5}">
                      <a16:colId xmlns:a16="http://schemas.microsoft.com/office/drawing/2014/main" val="20000"/>
                    </a:ext>
                  </a:extLst>
                </a:gridCol>
                <a:gridCol w="2230967">
                  <a:extLst>
                    <a:ext uri="{9D8B030D-6E8A-4147-A177-3AD203B41FA5}">
                      <a16:colId xmlns:a16="http://schemas.microsoft.com/office/drawing/2014/main" val="20001"/>
                    </a:ext>
                  </a:extLst>
                </a:gridCol>
              </a:tblGrid>
              <a:tr h="410013">
                <a:tc>
                  <a:txBody>
                    <a:bodyPr/>
                    <a:lstStyle/>
                    <a:p>
                      <a:pPr marL="0" marR="0">
                        <a:spcBef>
                          <a:spcPts val="0"/>
                        </a:spcBef>
                        <a:spcAft>
                          <a:spcPts val="0"/>
                        </a:spcAft>
                      </a:pPr>
                      <a:r>
                        <a:rPr lang="en-US" sz="2000" b="1" dirty="0">
                          <a:latin typeface="Calibri"/>
                          <a:ea typeface="Calibri"/>
                          <a:cs typeface="Times New Roman"/>
                        </a:rPr>
                        <a:t>Table 8. How did you negotiate?</a:t>
                      </a:r>
                      <a:endParaRPr lang="en-US" sz="2000" dirty="0">
                        <a:latin typeface="Calibri"/>
                        <a:ea typeface="Calibri"/>
                        <a:cs typeface="Times New Roman"/>
                      </a:endParaRPr>
                    </a:p>
                  </a:txBody>
                  <a:tcPr marL="9525" marR="9525" marT="9525" marB="9525"/>
                </a:tc>
                <a:tc>
                  <a:txBody>
                    <a:bodyPr/>
                    <a:lstStyle/>
                    <a:p>
                      <a:pPr marL="0" marR="0">
                        <a:spcBef>
                          <a:spcPts val="0"/>
                        </a:spcBef>
                        <a:spcAft>
                          <a:spcPts val="0"/>
                        </a:spcAft>
                      </a:pPr>
                      <a:r>
                        <a:rPr lang="en-US" sz="2000" b="1">
                          <a:latin typeface="Calibri"/>
                          <a:ea typeface="Calibri"/>
                          <a:cs typeface="Times New Roman"/>
                        </a:rPr>
                        <a:t>Responses–1053</a:t>
                      </a:r>
                      <a:endParaRPr lang="en-US" sz="2000">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463371">
                <a:tc>
                  <a:txBody>
                    <a:bodyPr/>
                    <a:lstStyle/>
                    <a:p>
                      <a:pPr marL="0" marR="0">
                        <a:spcBef>
                          <a:spcPts val="0"/>
                        </a:spcBef>
                        <a:spcAft>
                          <a:spcPts val="0"/>
                        </a:spcAft>
                      </a:pPr>
                      <a:r>
                        <a:rPr lang="en-US" sz="2000">
                          <a:latin typeface="Calibri"/>
                          <a:ea typeface="Calibri"/>
                          <a:cs typeface="Times New Roman"/>
                        </a:rPr>
                        <a:t>Wasn’t given chance to negotiate</a:t>
                      </a:r>
                    </a:p>
                  </a:txBody>
                  <a:tcPr marL="95250" marR="190500" marT="57150" marB="57150"/>
                </a:tc>
                <a:tc>
                  <a:txBody>
                    <a:bodyPr/>
                    <a:lstStyle/>
                    <a:p>
                      <a:pPr marL="0" marR="0">
                        <a:spcBef>
                          <a:spcPts val="0"/>
                        </a:spcBef>
                        <a:spcAft>
                          <a:spcPts val="0"/>
                        </a:spcAft>
                      </a:pPr>
                      <a:r>
                        <a:rPr lang="en-US" sz="2000">
                          <a:latin typeface="Calibri"/>
                          <a:ea typeface="Calibri"/>
                          <a:cs typeface="Times New Roman"/>
                        </a:rPr>
                        <a:t>  2% (24)</a:t>
                      </a:r>
                    </a:p>
                  </a:txBody>
                  <a:tcPr marL="95250" marR="190500" marT="57150" marB="57150"/>
                </a:tc>
                <a:extLst>
                  <a:ext uri="{0D108BD9-81ED-4DB2-BD59-A6C34878D82A}">
                    <a16:rowId xmlns:a16="http://schemas.microsoft.com/office/drawing/2014/main" val="10001"/>
                  </a:ext>
                </a:extLst>
              </a:tr>
              <a:tr h="463371">
                <a:tc>
                  <a:txBody>
                    <a:bodyPr/>
                    <a:lstStyle/>
                    <a:p>
                      <a:pPr marL="0" marR="0">
                        <a:spcBef>
                          <a:spcPts val="0"/>
                        </a:spcBef>
                        <a:spcAft>
                          <a:spcPts val="0"/>
                        </a:spcAft>
                      </a:pPr>
                      <a:r>
                        <a:rPr lang="en-US" sz="2000">
                          <a:latin typeface="Calibri"/>
                          <a:ea typeface="Calibri"/>
                          <a:cs typeface="Times New Roman"/>
                        </a:rPr>
                        <a:t>Multiple negotiation methods used</a:t>
                      </a:r>
                    </a:p>
                  </a:txBody>
                  <a:tcPr marL="95250" marR="190500" marT="57150" marB="57150"/>
                </a:tc>
                <a:tc>
                  <a:txBody>
                    <a:bodyPr/>
                    <a:lstStyle/>
                    <a:p>
                      <a:pPr marL="0" marR="0">
                        <a:spcBef>
                          <a:spcPts val="0"/>
                        </a:spcBef>
                        <a:spcAft>
                          <a:spcPts val="0"/>
                        </a:spcAft>
                      </a:pPr>
                      <a:r>
                        <a:rPr lang="en-US" sz="2000">
                          <a:latin typeface="Calibri"/>
                          <a:ea typeface="Calibri"/>
                          <a:cs typeface="Times New Roman"/>
                        </a:rPr>
                        <a:t>  3% (30)</a:t>
                      </a:r>
                    </a:p>
                  </a:txBody>
                  <a:tcPr marL="95250" marR="190500" marT="57150" marB="57150"/>
                </a:tc>
                <a:extLst>
                  <a:ext uri="{0D108BD9-81ED-4DB2-BD59-A6C34878D82A}">
                    <a16:rowId xmlns:a16="http://schemas.microsoft.com/office/drawing/2014/main" val="10002"/>
                  </a:ext>
                </a:extLst>
              </a:tr>
              <a:tr h="463371">
                <a:tc>
                  <a:txBody>
                    <a:bodyPr/>
                    <a:lstStyle/>
                    <a:p>
                      <a:pPr marL="0" marR="0">
                        <a:spcBef>
                          <a:spcPts val="0"/>
                        </a:spcBef>
                        <a:spcAft>
                          <a:spcPts val="0"/>
                        </a:spcAft>
                      </a:pPr>
                      <a:r>
                        <a:rPr lang="en-US" sz="2000">
                          <a:latin typeface="Calibri"/>
                          <a:ea typeface="Calibri"/>
                          <a:cs typeface="Times New Roman"/>
                        </a:rPr>
                        <a:t>Didn’t negotiate</a:t>
                      </a:r>
                    </a:p>
                  </a:txBody>
                  <a:tcPr marL="95250" marR="190500" marT="57150" marB="57150"/>
                </a:tc>
                <a:tc>
                  <a:txBody>
                    <a:bodyPr/>
                    <a:lstStyle/>
                    <a:p>
                      <a:pPr marL="0" marR="0">
                        <a:spcBef>
                          <a:spcPts val="0"/>
                        </a:spcBef>
                        <a:spcAft>
                          <a:spcPts val="0"/>
                        </a:spcAft>
                      </a:pPr>
                      <a:r>
                        <a:rPr lang="en-US" sz="2000">
                          <a:latin typeface="Calibri"/>
                          <a:ea typeface="Calibri"/>
                          <a:cs typeface="Times New Roman"/>
                        </a:rPr>
                        <a:t>  7% (77)</a:t>
                      </a:r>
                    </a:p>
                  </a:txBody>
                  <a:tcPr marL="95250" marR="190500" marT="57150" marB="57150"/>
                </a:tc>
                <a:extLst>
                  <a:ext uri="{0D108BD9-81ED-4DB2-BD59-A6C34878D82A}">
                    <a16:rowId xmlns:a16="http://schemas.microsoft.com/office/drawing/2014/main" val="10003"/>
                  </a:ext>
                </a:extLst>
              </a:tr>
              <a:tr h="463371">
                <a:tc>
                  <a:txBody>
                    <a:bodyPr/>
                    <a:lstStyle/>
                    <a:p>
                      <a:pPr marL="0" marR="0">
                        <a:spcBef>
                          <a:spcPts val="0"/>
                        </a:spcBef>
                        <a:spcAft>
                          <a:spcPts val="0"/>
                        </a:spcAft>
                      </a:pPr>
                      <a:r>
                        <a:rPr lang="en-US" sz="2000">
                          <a:latin typeface="Calibri"/>
                          <a:ea typeface="Calibri"/>
                          <a:cs typeface="Times New Roman"/>
                        </a:rPr>
                        <a:t>Online negotiation</a:t>
                      </a:r>
                    </a:p>
                  </a:txBody>
                  <a:tcPr marL="95250" marR="190500" marT="57150" marB="57150"/>
                </a:tc>
                <a:tc>
                  <a:txBody>
                    <a:bodyPr/>
                    <a:lstStyle/>
                    <a:p>
                      <a:pPr marL="0" marR="0">
                        <a:spcBef>
                          <a:spcPts val="0"/>
                        </a:spcBef>
                        <a:spcAft>
                          <a:spcPts val="0"/>
                        </a:spcAft>
                      </a:pPr>
                      <a:r>
                        <a:rPr lang="en-US" sz="2000">
                          <a:latin typeface="Calibri"/>
                          <a:ea typeface="Calibri"/>
                          <a:cs typeface="Times New Roman"/>
                        </a:rPr>
                        <a:t>10% (108)</a:t>
                      </a:r>
                    </a:p>
                  </a:txBody>
                  <a:tcPr marL="95250" marR="190500" marT="57150" marB="57150"/>
                </a:tc>
                <a:extLst>
                  <a:ext uri="{0D108BD9-81ED-4DB2-BD59-A6C34878D82A}">
                    <a16:rowId xmlns:a16="http://schemas.microsoft.com/office/drawing/2014/main" val="10004"/>
                  </a:ext>
                </a:extLst>
              </a:tr>
              <a:tr h="463371">
                <a:tc>
                  <a:txBody>
                    <a:bodyPr/>
                    <a:lstStyle/>
                    <a:p>
                      <a:pPr marL="0" marR="0">
                        <a:spcBef>
                          <a:spcPts val="0"/>
                        </a:spcBef>
                        <a:spcAft>
                          <a:spcPts val="0"/>
                        </a:spcAft>
                      </a:pPr>
                      <a:r>
                        <a:rPr lang="en-US" sz="2000">
                          <a:latin typeface="Calibri"/>
                          <a:ea typeface="Calibri"/>
                          <a:cs typeface="Times New Roman"/>
                        </a:rPr>
                        <a:t>In relationship/no negotiation for scene</a:t>
                      </a:r>
                    </a:p>
                  </a:txBody>
                  <a:tcPr marL="95250" marR="190500" marT="57150" marB="57150"/>
                </a:tc>
                <a:tc>
                  <a:txBody>
                    <a:bodyPr/>
                    <a:lstStyle/>
                    <a:p>
                      <a:pPr marL="0" marR="0">
                        <a:spcBef>
                          <a:spcPts val="0"/>
                        </a:spcBef>
                        <a:spcAft>
                          <a:spcPts val="0"/>
                        </a:spcAft>
                      </a:pPr>
                      <a:r>
                        <a:rPr lang="en-US" sz="2000">
                          <a:latin typeface="Calibri"/>
                          <a:ea typeface="Calibri"/>
                          <a:cs typeface="Times New Roman"/>
                        </a:rPr>
                        <a:t>17% (176)</a:t>
                      </a:r>
                    </a:p>
                  </a:txBody>
                  <a:tcPr marL="95250" marR="190500" marT="57150" marB="57150"/>
                </a:tc>
                <a:extLst>
                  <a:ext uri="{0D108BD9-81ED-4DB2-BD59-A6C34878D82A}">
                    <a16:rowId xmlns:a16="http://schemas.microsoft.com/office/drawing/2014/main" val="10005"/>
                  </a:ext>
                </a:extLst>
              </a:tr>
              <a:tr h="463371">
                <a:tc>
                  <a:txBody>
                    <a:bodyPr/>
                    <a:lstStyle/>
                    <a:p>
                      <a:pPr marL="0" marR="0">
                        <a:spcBef>
                          <a:spcPts val="0"/>
                        </a:spcBef>
                        <a:spcAft>
                          <a:spcPts val="0"/>
                        </a:spcAft>
                      </a:pPr>
                      <a:r>
                        <a:rPr lang="en-US" sz="2000">
                          <a:latin typeface="Calibri"/>
                          <a:ea typeface="Calibri"/>
                          <a:cs typeface="Times New Roman"/>
                        </a:rPr>
                        <a:t>In person negotiation</a:t>
                      </a:r>
                    </a:p>
                  </a:txBody>
                  <a:tcPr marL="95250" marR="190500" marT="57150" marB="57150"/>
                </a:tc>
                <a:tc>
                  <a:txBody>
                    <a:bodyPr/>
                    <a:lstStyle/>
                    <a:p>
                      <a:pPr marL="0" marR="0">
                        <a:spcBef>
                          <a:spcPts val="0"/>
                        </a:spcBef>
                        <a:spcAft>
                          <a:spcPts val="0"/>
                        </a:spcAft>
                      </a:pPr>
                      <a:r>
                        <a:rPr lang="en-US" sz="2000" dirty="0">
                          <a:latin typeface="Calibri"/>
                          <a:ea typeface="Calibri"/>
                          <a:cs typeface="Times New Roman"/>
                        </a:rPr>
                        <a:t>60% (638)</a:t>
                      </a:r>
                    </a:p>
                  </a:txBody>
                  <a:tcPr marL="95250" marR="190500" marT="57150" marB="57150"/>
                </a:tc>
                <a:extLst>
                  <a:ext uri="{0D108BD9-81ED-4DB2-BD59-A6C34878D82A}">
                    <a16:rowId xmlns:a16="http://schemas.microsoft.com/office/drawing/2014/main" val="1000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10210800" cy="1143000"/>
          </a:xfrm>
        </p:spPr>
        <p:txBody>
          <a:bodyPr>
            <a:noAutofit/>
          </a:bodyPr>
          <a:lstStyle/>
          <a:p>
            <a:r>
              <a:rPr lang="en-US" sz="4400" dirty="0">
                <a:ln w="0"/>
                <a:solidFill>
                  <a:schemeClr val="tx1"/>
                </a:solidFill>
                <a:effectLst>
                  <a:outerShdw blurRad="38100" dist="19050" dir="2700000" algn="tl" rotWithShape="0">
                    <a:schemeClr val="dk1">
                      <a:alpha val="40000"/>
                    </a:schemeClr>
                  </a:outerShdw>
                </a:effectLst>
              </a:rPr>
              <a:t>Why renegotiating to add activities to a scene is problematic:</a:t>
            </a:r>
          </a:p>
        </p:txBody>
      </p:sp>
      <p:sp>
        <p:nvSpPr>
          <p:cNvPr id="3" name="Content Placeholder 2"/>
          <p:cNvSpPr>
            <a:spLocks noGrp="1"/>
          </p:cNvSpPr>
          <p:nvPr>
            <p:ph idx="1"/>
          </p:nvPr>
        </p:nvSpPr>
        <p:spPr>
          <a:xfrm>
            <a:off x="1981200" y="2667000"/>
            <a:ext cx="8229600" cy="3657600"/>
          </a:xfrm>
        </p:spPr>
        <p:txBody>
          <a:bodyPr/>
          <a:lstStyle/>
          <a:p>
            <a:r>
              <a:rPr lang="en-US" dirty="0">
                <a:ln w="0"/>
                <a:effectLst>
                  <a:outerShdw blurRad="38100" dist="19050" dir="2700000" algn="tl" rotWithShape="0">
                    <a:schemeClr val="dk1">
                      <a:alpha val="40000"/>
                    </a:schemeClr>
                  </a:outerShdw>
                </a:effectLst>
              </a:rPr>
              <a:t>23% said the person who violated their consent attempted to renegotiate their limits (234 of 1,047 responses). </a:t>
            </a:r>
          </a:p>
          <a:p>
            <a:pPr>
              <a:buNone/>
            </a:pPr>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In only half of those cases, the person whose consent was violated reported they were of sound mind during the attempted negotiation.</a:t>
            </a:r>
          </a:p>
          <a:p>
            <a:endParaRPr lang="en-US" dirty="0">
              <a:ln w="0"/>
              <a:effectLst>
                <a:outerShdw blurRad="38100" dist="19050" dir="2700000" algn="tl" rotWithShape="0">
                  <a:schemeClr val="dk1">
                    <a:alpha val="40000"/>
                  </a:scheme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972312"/>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Russell J. </a:t>
            </a:r>
            <a:r>
              <a:rPr lang="en-US" sz="4400" dirty="0" err="1">
                <a:ln w="0"/>
                <a:solidFill>
                  <a:schemeClr val="tx1"/>
                </a:solidFill>
                <a:effectLst>
                  <a:outerShdw blurRad="38100" dist="19050" dir="2700000" algn="tl" rotWithShape="0">
                    <a:schemeClr val="dk1">
                      <a:alpha val="40000"/>
                    </a:schemeClr>
                  </a:outerShdw>
                </a:effectLst>
              </a:rPr>
              <a:t>Stambaugh</a:t>
            </a:r>
            <a:r>
              <a:rPr lang="en-US" sz="4400" dirty="0">
                <a:ln w="0"/>
                <a:solidFill>
                  <a:schemeClr val="tx1"/>
                </a:solidFill>
                <a:effectLst>
                  <a:outerShdw blurRad="38100" dist="19050" dir="2700000" algn="tl" rotWithShape="0">
                    <a:schemeClr val="dk1">
                      <a:alpha val="40000"/>
                    </a:schemeClr>
                  </a:outerShdw>
                </a:effectLst>
              </a:rPr>
              <a:t>, </a:t>
            </a:r>
            <a:r>
              <a:rPr lang="en-US" sz="4400" dirty="0" err="1">
                <a:ln w="0"/>
                <a:solidFill>
                  <a:schemeClr val="tx1"/>
                </a:solidFill>
                <a:effectLst>
                  <a:outerShdw blurRad="38100" dist="19050" dir="2700000" algn="tl" rotWithShape="0">
                    <a:schemeClr val="dk1">
                      <a:alpha val="40000"/>
                    </a:schemeClr>
                  </a:outerShdw>
                </a:effectLst>
              </a:rPr>
              <a:t>Ph.D</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5562600" y="1935480"/>
            <a:ext cx="6019800" cy="4389120"/>
          </a:xfrm>
        </p:spPr>
        <p:txBody>
          <a:bodyPr>
            <a:normAutofit fontScale="92500"/>
          </a:bodyPr>
          <a:lstStyle/>
          <a:p>
            <a:r>
              <a:rPr lang="en-US" dirty="0"/>
              <a:t>Dr. </a:t>
            </a:r>
            <a:r>
              <a:rPr lang="en-US" dirty="0" err="1"/>
              <a:t>Stambaugh</a:t>
            </a:r>
            <a:r>
              <a:rPr lang="en-US" dirty="0"/>
              <a:t> is a licensed clinical psychologist, researcher, and an AASECT Supervisor and Diplomate of Sex Therapy. His therapeutic specialties include individual adult psychotherapy, couples therapy, sex therapy, infertility, low sex desire, and compulsive sexual behavior. He has been studying sexual deviance, sexual variation, and the psychology of sexuality for 33 years. He can be reached at </a:t>
            </a:r>
            <a:r>
              <a:rPr lang="en-US" dirty="0">
                <a:hlinkClick r:id="rId3"/>
              </a:rPr>
              <a:t>russell.stambaugh@gmail.com</a:t>
            </a:r>
            <a:r>
              <a:rPr lang="en-US" dirty="0"/>
              <a:t>  </a:t>
            </a:r>
          </a:p>
          <a:p>
            <a:endParaRPr lang="en-US" dirty="0"/>
          </a:p>
        </p:txBody>
      </p:sp>
      <p:pic>
        <p:nvPicPr>
          <p:cNvPr id="4" name="Picture 3"/>
          <p:cNvPicPr>
            <a:picLocks noChangeAspect="1"/>
          </p:cNvPicPr>
          <p:nvPr/>
        </p:nvPicPr>
        <p:blipFill>
          <a:blip r:embed="rId4" cstate="print"/>
          <a:stretch>
            <a:fillRect/>
          </a:stretch>
        </p:blipFill>
        <p:spPr>
          <a:xfrm>
            <a:off x="609599" y="1935480"/>
            <a:ext cx="3458975" cy="4389120"/>
          </a:xfrm>
          <a:prstGeom prst="rect">
            <a:avLst/>
          </a:prstGeom>
        </p:spPr>
      </p:pic>
    </p:spTree>
    <p:extLst>
      <p:ext uri="{BB962C8B-B14F-4D97-AF65-F5344CB8AC3E}">
        <p14:creationId xmlns:p14="http://schemas.microsoft.com/office/powerpoint/2010/main" val="1090395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438400" y="1828800"/>
          <a:ext cx="6934200" cy="4110990"/>
        </p:xfrm>
        <a:graphic>
          <a:graphicData uri="http://schemas.openxmlformats.org/drawingml/2006/table">
            <a:tbl>
              <a:tblPr firstRow="1" bandRow="1">
                <a:tableStyleId>{5C22544A-7EE6-4342-B048-85BDC9FD1C3A}</a:tableStyleId>
              </a:tblPr>
              <a:tblGrid>
                <a:gridCol w="4599214">
                  <a:extLst>
                    <a:ext uri="{9D8B030D-6E8A-4147-A177-3AD203B41FA5}">
                      <a16:colId xmlns:a16="http://schemas.microsoft.com/office/drawing/2014/main" val="20000"/>
                    </a:ext>
                  </a:extLst>
                </a:gridCol>
                <a:gridCol w="2334986">
                  <a:extLst>
                    <a:ext uri="{9D8B030D-6E8A-4147-A177-3AD203B41FA5}">
                      <a16:colId xmlns:a16="http://schemas.microsoft.com/office/drawing/2014/main" val="20001"/>
                    </a:ext>
                  </a:extLst>
                </a:gridCol>
              </a:tblGrid>
              <a:tr h="370840">
                <a:tc>
                  <a:txBody>
                    <a:bodyPr/>
                    <a:lstStyle/>
                    <a:p>
                      <a:pPr marL="0" marR="0">
                        <a:spcBef>
                          <a:spcPts val="0"/>
                        </a:spcBef>
                        <a:spcAft>
                          <a:spcPts val="0"/>
                        </a:spcAft>
                      </a:pPr>
                      <a:r>
                        <a:rPr lang="en-US" sz="2400" b="1" dirty="0">
                          <a:latin typeface="Calibri"/>
                          <a:ea typeface="Calibri"/>
                          <a:cs typeface="Times New Roman"/>
                        </a:rPr>
                        <a:t>Table 4.</a:t>
                      </a:r>
                      <a:endParaRPr lang="en-US" sz="2400" dirty="0">
                        <a:latin typeface="Calibri"/>
                        <a:ea typeface="Calibri"/>
                        <a:cs typeface="Times New Roman"/>
                      </a:endParaRPr>
                    </a:p>
                  </a:txBody>
                  <a:tcPr marL="9525" marR="9525" marT="9525" marB="9525"/>
                </a:tc>
                <a:tc>
                  <a:txBody>
                    <a:bodyPr/>
                    <a:lstStyle/>
                    <a:p>
                      <a:pPr marL="0" marR="0">
                        <a:spcBef>
                          <a:spcPts val="0"/>
                        </a:spcBef>
                        <a:spcAft>
                          <a:spcPts val="0"/>
                        </a:spcAft>
                      </a:pPr>
                      <a:r>
                        <a:rPr lang="en-US" sz="2400" b="1">
                          <a:latin typeface="Calibri"/>
                          <a:ea typeface="Calibri"/>
                          <a:cs typeface="Times New Roman"/>
                        </a:rPr>
                        <a:t> 1018 Responses</a:t>
                      </a:r>
                      <a:endParaRPr lang="en-US" sz="2400">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2400">
                          <a:latin typeface="Calibri"/>
                          <a:ea typeface="Calibri"/>
                          <a:cs typeface="Times New Roman"/>
                        </a:rPr>
                        <a:t>It was because of alcohol</a:t>
                      </a:r>
                    </a:p>
                  </a:txBody>
                  <a:tcPr marL="95250" marR="190500" marT="57150" marB="57150"/>
                </a:tc>
                <a:tc>
                  <a:txBody>
                    <a:bodyPr/>
                    <a:lstStyle/>
                    <a:p>
                      <a:pPr marL="0" marR="0">
                        <a:spcBef>
                          <a:spcPts val="0"/>
                        </a:spcBef>
                        <a:spcAft>
                          <a:spcPts val="0"/>
                        </a:spcAft>
                      </a:pPr>
                      <a:r>
                        <a:rPr lang="en-US" sz="2400">
                          <a:latin typeface="Calibri"/>
                          <a:ea typeface="Calibri"/>
                          <a:cs typeface="Times New Roman"/>
                        </a:rPr>
                        <a:t>27 (2%)       </a:t>
                      </a:r>
                    </a:p>
                  </a:txBody>
                  <a:tcPr marL="95250" marR="190500" marT="57150" marB="57150"/>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2400">
                          <a:latin typeface="Calibri"/>
                          <a:ea typeface="Calibri"/>
                          <a:cs typeface="Times New Roman"/>
                        </a:rPr>
                        <a:t>It was an accident</a:t>
                      </a:r>
                    </a:p>
                  </a:txBody>
                  <a:tcPr marL="95250" marR="190500" marT="57150" marB="57150"/>
                </a:tc>
                <a:tc>
                  <a:txBody>
                    <a:bodyPr/>
                    <a:lstStyle/>
                    <a:p>
                      <a:pPr marL="0" marR="0">
                        <a:spcBef>
                          <a:spcPts val="0"/>
                        </a:spcBef>
                        <a:spcAft>
                          <a:spcPts val="0"/>
                        </a:spcAft>
                      </a:pPr>
                      <a:r>
                        <a:rPr lang="en-US" sz="2400">
                          <a:latin typeface="Calibri"/>
                          <a:ea typeface="Calibri"/>
                          <a:cs typeface="Times New Roman"/>
                        </a:rPr>
                        <a:t>58 (6%)       </a:t>
                      </a:r>
                    </a:p>
                  </a:txBody>
                  <a:tcPr marL="95250" marR="190500" marT="57150" marB="5715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2400">
                          <a:latin typeface="Calibri"/>
                          <a:ea typeface="Calibri"/>
                          <a:cs typeface="Times New Roman"/>
                        </a:rPr>
                        <a:t>It was part of our dynamic</a:t>
                      </a:r>
                    </a:p>
                  </a:txBody>
                  <a:tcPr marL="95250" marR="190500" marT="57150" marB="57150"/>
                </a:tc>
                <a:tc>
                  <a:txBody>
                    <a:bodyPr/>
                    <a:lstStyle/>
                    <a:p>
                      <a:pPr marL="0" marR="0">
                        <a:spcBef>
                          <a:spcPts val="0"/>
                        </a:spcBef>
                        <a:spcAft>
                          <a:spcPts val="0"/>
                        </a:spcAft>
                      </a:pPr>
                      <a:r>
                        <a:rPr lang="en-US" sz="2400">
                          <a:latin typeface="Calibri"/>
                          <a:ea typeface="Calibri"/>
                          <a:cs typeface="Times New Roman"/>
                        </a:rPr>
                        <a:t>71 (7%)</a:t>
                      </a:r>
                    </a:p>
                  </a:txBody>
                  <a:tcPr marL="95250" marR="190500" marT="57150" marB="57150"/>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2400">
                          <a:latin typeface="Calibri"/>
                          <a:ea typeface="Calibri"/>
                          <a:cs typeface="Times New Roman"/>
                        </a:rPr>
                        <a:t>Lack of skills or knowledge</a:t>
                      </a:r>
                    </a:p>
                  </a:txBody>
                  <a:tcPr marL="95250" marR="190500" marT="57150" marB="57150"/>
                </a:tc>
                <a:tc>
                  <a:txBody>
                    <a:bodyPr/>
                    <a:lstStyle/>
                    <a:p>
                      <a:pPr marL="0" marR="0">
                        <a:spcBef>
                          <a:spcPts val="0"/>
                        </a:spcBef>
                        <a:spcAft>
                          <a:spcPts val="0"/>
                        </a:spcAft>
                      </a:pPr>
                      <a:r>
                        <a:rPr lang="en-US" sz="2400">
                          <a:latin typeface="Calibri"/>
                          <a:ea typeface="Calibri"/>
                          <a:cs typeface="Times New Roman"/>
                        </a:rPr>
                        <a:t>103 (11%)</a:t>
                      </a:r>
                    </a:p>
                  </a:txBody>
                  <a:tcPr marL="95250" marR="190500" marT="57150" marB="57150"/>
                </a:tc>
                <a:extLst>
                  <a:ext uri="{0D108BD9-81ED-4DB2-BD59-A6C34878D82A}">
                    <a16:rowId xmlns:a16="http://schemas.microsoft.com/office/drawing/2014/main" val="10004"/>
                  </a:ext>
                </a:extLst>
              </a:tr>
              <a:tr h="370840">
                <a:tc>
                  <a:txBody>
                    <a:bodyPr/>
                    <a:lstStyle/>
                    <a:p>
                      <a:pPr marL="0" marR="0">
                        <a:spcBef>
                          <a:spcPts val="0"/>
                        </a:spcBef>
                        <a:spcAft>
                          <a:spcPts val="0"/>
                        </a:spcAft>
                      </a:pPr>
                      <a:r>
                        <a:rPr lang="en-US" sz="2400">
                          <a:latin typeface="Calibri"/>
                          <a:ea typeface="Calibri"/>
                          <a:cs typeface="Times New Roman"/>
                        </a:rPr>
                        <a:t>Misunderstanding or miscommunication</a:t>
                      </a:r>
                    </a:p>
                  </a:txBody>
                  <a:tcPr marL="95250" marR="190500" marT="57150" marB="57150"/>
                </a:tc>
                <a:tc>
                  <a:txBody>
                    <a:bodyPr/>
                    <a:lstStyle/>
                    <a:p>
                      <a:pPr marL="0" marR="0">
                        <a:spcBef>
                          <a:spcPts val="0"/>
                        </a:spcBef>
                        <a:spcAft>
                          <a:spcPts val="0"/>
                        </a:spcAft>
                      </a:pPr>
                      <a:r>
                        <a:rPr lang="en-US" sz="2400">
                          <a:latin typeface="Calibri"/>
                          <a:ea typeface="Calibri"/>
                          <a:cs typeface="Times New Roman"/>
                        </a:rPr>
                        <a:t>149 (15%)</a:t>
                      </a:r>
                    </a:p>
                  </a:txBody>
                  <a:tcPr marL="95250" marR="190500" marT="57150" marB="57150"/>
                </a:tc>
                <a:extLst>
                  <a:ext uri="{0D108BD9-81ED-4DB2-BD59-A6C34878D82A}">
                    <a16:rowId xmlns:a16="http://schemas.microsoft.com/office/drawing/2014/main" val="10005"/>
                  </a:ext>
                </a:extLst>
              </a:tr>
              <a:tr h="370840">
                <a:tc>
                  <a:txBody>
                    <a:bodyPr/>
                    <a:lstStyle/>
                    <a:p>
                      <a:pPr marL="0" marR="0">
                        <a:spcBef>
                          <a:spcPts val="0"/>
                        </a:spcBef>
                        <a:spcAft>
                          <a:spcPts val="0"/>
                        </a:spcAft>
                      </a:pPr>
                      <a:r>
                        <a:rPr lang="en-US" sz="2400">
                          <a:latin typeface="Calibri"/>
                          <a:ea typeface="Calibri"/>
                          <a:cs typeface="Times New Roman"/>
                        </a:rPr>
                        <a:t>Attacked by a predator</a:t>
                      </a:r>
                    </a:p>
                  </a:txBody>
                  <a:tcPr marL="95250" marR="190500" marT="57150" marB="57150"/>
                </a:tc>
                <a:tc>
                  <a:txBody>
                    <a:bodyPr/>
                    <a:lstStyle/>
                    <a:p>
                      <a:pPr marL="0" marR="0">
                        <a:spcBef>
                          <a:spcPts val="0"/>
                        </a:spcBef>
                        <a:spcAft>
                          <a:spcPts val="0"/>
                        </a:spcAft>
                      </a:pPr>
                      <a:r>
                        <a:rPr lang="en-US" sz="2400">
                          <a:latin typeface="Calibri"/>
                          <a:ea typeface="Calibri"/>
                          <a:cs typeface="Times New Roman"/>
                        </a:rPr>
                        <a:t>265 (26%)</a:t>
                      </a:r>
                    </a:p>
                  </a:txBody>
                  <a:tcPr marL="95250" marR="190500" marT="57150" marB="57150"/>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2400">
                          <a:latin typeface="Calibri"/>
                          <a:ea typeface="Calibri"/>
                          <a:cs typeface="Times New Roman"/>
                        </a:rPr>
                        <a:t>Manipulated or coerced</a:t>
                      </a:r>
                    </a:p>
                  </a:txBody>
                  <a:tcPr marL="95250" marR="190500" marT="57150" marB="57150"/>
                </a:tc>
                <a:tc>
                  <a:txBody>
                    <a:bodyPr/>
                    <a:lstStyle/>
                    <a:p>
                      <a:pPr marL="0" marR="0">
                        <a:spcBef>
                          <a:spcPts val="0"/>
                        </a:spcBef>
                        <a:spcAft>
                          <a:spcPts val="0"/>
                        </a:spcAft>
                      </a:pPr>
                      <a:r>
                        <a:rPr lang="en-US" sz="2400" dirty="0">
                          <a:latin typeface="Calibri"/>
                          <a:ea typeface="Calibri"/>
                          <a:cs typeface="Times New Roman"/>
                        </a:rPr>
                        <a:t>345 (33%)</a:t>
                      </a:r>
                    </a:p>
                  </a:txBody>
                  <a:tcPr marL="95250" marR="190500" marT="57150" marB="57150"/>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a:xfrm>
            <a:off x="1295400" y="704088"/>
            <a:ext cx="9753600" cy="819912"/>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Why did it happen?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7400" y="1143000"/>
            <a:ext cx="4040188" cy="659352"/>
          </a:xfrm>
        </p:spPr>
        <p:txBody>
          <a:bodyPr/>
          <a:lstStyle/>
          <a:p>
            <a:r>
              <a:rPr lang="en-US" b="0" dirty="0">
                <a:ln w="0"/>
                <a:solidFill>
                  <a:schemeClr val="tx1"/>
                </a:solidFill>
                <a:effectLst>
                  <a:outerShdw blurRad="38100" dist="19050" dir="2700000" algn="tl" rotWithShape="0">
                    <a:schemeClr val="dk1">
                      <a:alpha val="40000"/>
                    </a:schemeClr>
                  </a:outerShdw>
                </a:effectLst>
              </a:rPr>
              <a:t>From Victim’s Perspective:</a:t>
            </a:r>
          </a:p>
        </p:txBody>
      </p:sp>
      <p:sp>
        <p:nvSpPr>
          <p:cNvPr id="4" name="Text Placeholder 3"/>
          <p:cNvSpPr>
            <a:spLocks noGrp="1"/>
          </p:cNvSpPr>
          <p:nvPr>
            <p:ph type="body" sz="half" idx="3"/>
          </p:nvPr>
        </p:nvSpPr>
        <p:spPr>
          <a:xfrm>
            <a:off x="6172201" y="1143001"/>
            <a:ext cx="4041775" cy="654843"/>
          </a:xfrm>
        </p:spPr>
        <p:txBody>
          <a:bodyPr/>
          <a:lstStyle/>
          <a:p>
            <a:r>
              <a:rPr lang="en-US" b="0" dirty="0">
                <a:ln w="0"/>
                <a:solidFill>
                  <a:schemeClr val="tx1"/>
                </a:solidFill>
                <a:effectLst>
                  <a:outerShdw blurRad="38100" dist="19050" dir="2700000" algn="tl" rotWithShape="0">
                    <a:schemeClr val="dk1">
                      <a:alpha val="40000"/>
                    </a:schemeClr>
                  </a:outerShdw>
                </a:effectLst>
              </a:rPr>
              <a:t>From Violators Perspective:</a:t>
            </a:r>
          </a:p>
        </p:txBody>
      </p:sp>
      <p:graphicFrame>
        <p:nvGraphicFramePr>
          <p:cNvPr id="9" name="Content Placeholder 8"/>
          <p:cNvGraphicFramePr>
            <a:graphicFrameLocks noGrp="1"/>
          </p:cNvGraphicFramePr>
          <p:nvPr>
            <p:ph sz="quarter" idx="2"/>
          </p:nvPr>
        </p:nvGraphicFramePr>
        <p:xfrm>
          <a:off x="1981200" y="2133600"/>
          <a:ext cx="4040188" cy="3817620"/>
        </p:xfrm>
        <a:graphic>
          <a:graphicData uri="http://schemas.openxmlformats.org/drawingml/2006/table">
            <a:tbl>
              <a:tblPr firstRow="1" bandRow="1">
                <a:tableStyleId>{5C22544A-7EE6-4342-B048-85BDC9FD1C3A}</a:tableStyleId>
              </a:tblPr>
              <a:tblGrid>
                <a:gridCol w="2020094">
                  <a:extLst>
                    <a:ext uri="{9D8B030D-6E8A-4147-A177-3AD203B41FA5}">
                      <a16:colId xmlns:a16="http://schemas.microsoft.com/office/drawing/2014/main" val="20000"/>
                    </a:ext>
                  </a:extLst>
                </a:gridCol>
                <a:gridCol w="2020094">
                  <a:extLst>
                    <a:ext uri="{9D8B030D-6E8A-4147-A177-3AD203B41FA5}">
                      <a16:colId xmlns:a16="http://schemas.microsoft.com/office/drawing/2014/main" val="20001"/>
                    </a:ext>
                  </a:extLst>
                </a:gridCol>
              </a:tblGrid>
              <a:tr h="370840">
                <a:tc>
                  <a:txBody>
                    <a:bodyPr/>
                    <a:lstStyle/>
                    <a:p>
                      <a:pPr marL="0" marR="0">
                        <a:spcBef>
                          <a:spcPts val="0"/>
                        </a:spcBef>
                        <a:spcAft>
                          <a:spcPts val="0"/>
                        </a:spcAft>
                      </a:pPr>
                      <a:r>
                        <a:rPr lang="en-US" sz="1400" b="1" dirty="0">
                          <a:latin typeface="Calibri"/>
                          <a:ea typeface="Calibri"/>
                          <a:cs typeface="Times New Roman"/>
                        </a:rPr>
                        <a:t>Table 4.</a:t>
                      </a:r>
                      <a:endParaRPr lang="en-US" sz="1400" dirty="0">
                        <a:latin typeface="Calibri"/>
                        <a:ea typeface="Calibri"/>
                        <a:cs typeface="Times New Roman"/>
                      </a:endParaRPr>
                    </a:p>
                  </a:txBody>
                  <a:tcPr marL="9525" marR="9525" marT="9525" marB="9525"/>
                </a:tc>
                <a:tc>
                  <a:txBody>
                    <a:bodyPr/>
                    <a:lstStyle/>
                    <a:p>
                      <a:pPr marL="0" marR="0">
                        <a:spcBef>
                          <a:spcPts val="0"/>
                        </a:spcBef>
                        <a:spcAft>
                          <a:spcPts val="0"/>
                        </a:spcAft>
                      </a:pPr>
                      <a:r>
                        <a:rPr lang="en-US" sz="1400" b="1">
                          <a:latin typeface="Calibri"/>
                          <a:ea typeface="Calibri"/>
                          <a:cs typeface="Times New Roman"/>
                        </a:rPr>
                        <a:t> 1018 Responses</a:t>
                      </a:r>
                      <a:endParaRPr lang="en-US" sz="1400">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1400" dirty="0">
                          <a:solidFill>
                            <a:schemeClr val="accent4"/>
                          </a:solidFill>
                          <a:latin typeface="Calibri"/>
                          <a:ea typeface="Calibri"/>
                          <a:cs typeface="Times New Roman"/>
                        </a:rPr>
                        <a:t>It was because of alcohol</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 27 (2%)       </a:t>
                      </a:r>
                    </a:p>
                  </a:txBody>
                  <a:tcPr marL="95250" marR="190500" marT="57150" marB="57150"/>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1400" dirty="0">
                          <a:solidFill>
                            <a:srgbClr val="00B0F0"/>
                          </a:solidFill>
                          <a:latin typeface="Calibri"/>
                          <a:ea typeface="Calibri"/>
                          <a:cs typeface="Times New Roman"/>
                        </a:rPr>
                        <a:t>It was an accident</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 58 (6%)       </a:t>
                      </a:r>
                    </a:p>
                  </a:txBody>
                  <a:tcPr marL="95250" marR="190500" marT="57150" marB="5715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1400" dirty="0">
                          <a:solidFill>
                            <a:srgbClr val="00B050"/>
                          </a:solidFill>
                          <a:latin typeface="Calibri"/>
                          <a:ea typeface="Calibri"/>
                          <a:cs typeface="Times New Roman"/>
                        </a:rPr>
                        <a:t>It was part of our dynamic</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 71 (7%)</a:t>
                      </a:r>
                    </a:p>
                  </a:txBody>
                  <a:tcPr marL="95250" marR="190500" marT="57150" marB="57150"/>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1400" dirty="0">
                          <a:solidFill>
                            <a:srgbClr val="0070C0"/>
                          </a:solidFill>
                          <a:latin typeface="Calibri"/>
                          <a:ea typeface="Calibri"/>
                          <a:cs typeface="Times New Roman"/>
                        </a:rPr>
                        <a:t>Lack of skills or knowledge</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103 (11%)</a:t>
                      </a:r>
                    </a:p>
                  </a:txBody>
                  <a:tcPr marL="95250" marR="190500" marT="57150" marB="57150"/>
                </a:tc>
                <a:extLst>
                  <a:ext uri="{0D108BD9-81ED-4DB2-BD59-A6C34878D82A}">
                    <a16:rowId xmlns:a16="http://schemas.microsoft.com/office/drawing/2014/main" val="10004"/>
                  </a:ext>
                </a:extLst>
              </a:tr>
              <a:tr h="370840">
                <a:tc>
                  <a:txBody>
                    <a:bodyPr/>
                    <a:lstStyle/>
                    <a:p>
                      <a:pPr marL="0" marR="0">
                        <a:spcBef>
                          <a:spcPts val="0"/>
                        </a:spcBef>
                        <a:spcAft>
                          <a:spcPts val="0"/>
                        </a:spcAft>
                      </a:pPr>
                      <a:r>
                        <a:rPr lang="en-US" sz="1400" dirty="0">
                          <a:solidFill>
                            <a:srgbClr val="7030A0"/>
                          </a:solidFill>
                          <a:latin typeface="Calibri"/>
                          <a:ea typeface="Calibri"/>
                          <a:cs typeface="Times New Roman"/>
                        </a:rPr>
                        <a:t>Misunderstanding or miscommunication</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149 (15%)</a:t>
                      </a:r>
                    </a:p>
                  </a:txBody>
                  <a:tcPr marL="95250" marR="190500" marT="57150" marB="57150"/>
                </a:tc>
                <a:extLst>
                  <a:ext uri="{0D108BD9-81ED-4DB2-BD59-A6C34878D82A}">
                    <a16:rowId xmlns:a16="http://schemas.microsoft.com/office/drawing/2014/main" val="10005"/>
                  </a:ext>
                </a:extLst>
              </a:tr>
              <a:tr h="370840">
                <a:tc>
                  <a:txBody>
                    <a:bodyPr/>
                    <a:lstStyle/>
                    <a:p>
                      <a:pPr marL="0" marR="0">
                        <a:spcBef>
                          <a:spcPts val="0"/>
                        </a:spcBef>
                        <a:spcAft>
                          <a:spcPts val="0"/>
                        </a:spcAft>
                      </a:pPr>
                      <a:r>
                        <a:rPr lang="en-US" sz="1400" dirty="0">
                          <a:solidFill>
                            <a:srgbClr val="FF0000"/>
                          </a:solidFill>
                          <a:latin typeface="Calibri"/>
                          <a:ea typeface="Calibri"/>
                          <a:cs typeface="Times New Roman"/>
                        </a:rPr>
                        <a:t>Attacked by a predator</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265 (</a:t>
                      </a:r>
                      <a:r>
                        <a:rPr lang="en-US" sz="1400" b="1" dirty="0">
                          <a:latin typeface="Calibri"/>
                          <a:ea typeface="Calibri"/>
                          <a:cs typeface="Times New Roman"/>
                        </a:rPr>
                        <a:t>26%</a:t>
                      </a:r>
                      <a:r>
                        <a:rPr lang="en-US" sz="1400" dirty="0">
                          <a:latin typeface="Calibri"/>
                          <a:ea typeface="Calibri"/>
                          <a:cs typeface="Times New Roman"/>
                        </a:rPr>
                        <a:t>)</a:t>
                      </a:r>
                    </a:p>
                  </a:txBody>
                  <a:tcPr marL="95250" marR="190500" marT="57150" marB="57150"/>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1400" dirty="0">
                          <a:solidFill>
                            <a:srgbClr val="FF0000"/>
                          </a:solidFill>
                          <a:latin typeface="Calibri"/>
                          <a:ea typeface="Calibri"/>
                          <a:cs typeface="Times New Roman"/>
                        </a:rPr>
                        <a:t>Manipulated or coerced</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345 (</a:t>
                      </a:r>
                      <a:r>
                        <a:rPr lang="en-US" sz="1400" b="1" dirty="0">
                          <a:latin typeface="Calibri"/>
                          <a:ea typeface="Calibri"/>
                          <a:cs typeface="Times New Roman"/>
                        </a:rPr>
                        <a:t>33%</a:t>
                      </a:r>
                      <a:r>
                        <a:rPr lang="en-US" sz="1400" dirty="0">
                          <a:latin typeface="Calibri"/>
                          <a:ea typeface="Calibri"/>
                          <a:cs typeface="Times New Roman"/>
                        </a:rPr>
                        <a:t>)</a:t>
                      </a:r>
                    </a:p>
                  </a:txBody>
                  <a:tcPr marL="95250" marR="190500" marT="57150" marB="57150"/>
                </a:tc>
                <a:extLst>
                  <a:ext uri="{0D108BD9-81ED-4DB2-BD59-A6C34878D82A}">
                    <a16:rowId xmlns:a16="http://schemas.microsoft.com/office/drawing/2014/main" val="10007"/>
                  </a:ext>
                </a:extLst>
              </a:tr>
            </a:tbl>
          </a:graphicData>
        </a:graphic>
      </p:graphicFrame>
      <p:graphicFrame>
        <p:nvGraphicFramePr>
          <p:cNvPr id="7" name="Content Placeholder 6"/>
          <p:cNvGraphicFramePr>
            <a:graphicFrameLocks noGrp="1"/>
          </p:cNvGraphicFramePr>
          <p:nvPr>
            <p:ph sz="quarter" idx="4"/>
          </p:nvPr>
        </p:nvGraphicFramePr>
        <p:xfrm>
          <a:off x="6172200" y="2057400"/>
          <a:ext cx="4041776" cy="4188460"/>
        </p:xfrm>
        <a:graphic>
          <a:graphicData uri="http://schemas.openxmlformats.org/drawingml/2006/table">
            <a:tbl>
              <a:tblPr firstRow="1" bandRow="1">
                <a:tableStyleId>{5C22544A-7EE6-4342-B048-85BDC9FD1C3A}</a:tableStyleId>
              </a:tblPr>
              <a:tblGrid>
                <a:gridCol w="2020888">
                  <a:extLst>
                    <a:ext uri="{9D8B030D-6E8A-4147-A177-3AD203B41FA5}">
                      <a16:colId xmlns:a16="http://schemas.microsoft.com/office/drawing/2014/main" val="20000"/>
                    </a:ext>
                  </a:extLst>
                </a:gridCol>
                <a:gridCol w="2020888">
                  <a:extLst>
                    <a:ext uri="{9D8B030D-6E8A-4147-A177-3AD203B41FA5}">
                      <a16:colId xmlns:a16="http://schemas.microsoft.com/office/drawing/2014/main" val="20001"/>
                    </a:ext>
                  </a:extLst>
                </a:gridCol>
              </a:tblGrid>
              <a:tr h="370840">
                <a:tc>
                  <a:txBody>
                    <a:bodyPr/>
                    <a:lstStyle/>
                    <a:p>
                      <a:pPr marL="0" marR="0">
                        <a:spcBef>
                          <a:spcPts val="0"/>
                        </a:spcBef>
                        <a:spcAft>
                          <a:spcPts val="0"/>
                        </a:spcAft>
                      </a:pPr>
                      <a:r>
                        <a:rPr lang="en-US" sz="1400" b="1" dirty="0">
                          <a:latin typeface="Calibri"/>
                          <a:ea typeface="Calibri"/>
                          <a:cs typeface="Times New Roman"/>
                        </a:rPr>
                        <a:t>Table 21.</a:t>
                      </a:r>
                      <a:endParaRPr lang="en-US" sz="1400" dirty="0">
                        <a:latin typeface="Calibri"/>
                        <a:ea typeface="Calibri"/>
                        <a:cs typeface="Times New Roman"/>
                      </a:endParaRPr>
                    </a:p>
                  </a:txBody>
                  <a:tcPr marL="9525" marR="9525" marT="9525" marB="9525"/>
                </a:tc>
                <a:tc>
                  <a:txBody>
                    <a:bodyPr/>
                    <a:lstStyle/>
                    <a:p>
                      <a:pPr marL="0" marR="0">
                        <a:spcBef>
                          <a:spcPts val="0"/>
                        </a:spcBef>
                        <a:spcAft>
                          <a:spcPts val="0"/>
                        </a:spcAft>
                      </a:pPr>
                      <a:r>
                        <a:rPr lang="en-US" sz="1400" b="1" dirty="0">
                          <a:latin typeface="Calibri"/>
                          <a:ea typeface="Calibri"/>
                          <a:cs typeface="Times New Roman"/>
                        </a:rPr>
                        <a:t> 97 Responses</a:t>
                      </a:r>
                      <a:endParaRPr lang="en-US" sz="1400" dirty="0">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1400" dirty="0">
                          <a:solidFill>
                            <a:schemeClr val="accent4"/>
                          </a:solidFill>
                          <a:latin typeface="Calibri"/>
                          <a:ea typeface="Calibri"/>
                          <a:cs typeface="Times New Roman"/>
                        </a:rPr>
                        <a:t>It was because of alcohol</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 1 (1%) </a:t>
                      </a:r>
                    </a:p>
                  </a:txBody>
                  <a:tcPr marL="95250" marR="190500" marT="57150" marB="57150"/>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1400" dirty="0">
                          <a:latin typeface="Calibri"/>
                          <a:ea typeface="Calibri"/>
                          <a:cs typeface="Times New Roman"/>
                        </a:rPr>
                        <a:t>Renegotiation</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  3 (3%)</a:t>
                      </a:r>
                    </a:p>
                  </a:txBody>
                  <a:tcPr marL="95250" marR="190500" marT="57150" marB="5715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1400" dirty="0">
                          <a:solidFill>
                            <a:srgbClr val="FF0000"/>
                          </a:solidFill>
                          <a:latin typeface="Calibri"/>
                          <a:ea typeface="Calibri"/>
                          <a:cs typeface="Times New Roman"/>
                        </a:rPr>
                        <a:t>Thought I could get away with it</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  4 (</a:t>
                      </a:r>
                      <a:r>
                        <a:rPr lang="en-US" sz="1400" b="1" dirty="0">
                          <a:latin typeface="Calibri"/>
                          <a:ea typeface="Calibri"/>
                          <a:cs typeface="Times New Roman"/>
                        </a:rPr>
                        <a:t>4%</a:t>
                      </a:r>
                      <a:r>
                        <a:rPr lang="en-US" sz="1400" dirty="0">
                          <a:latin typeface="Calibri"/>
                          <a:ea typeface="Calibri"/>
                          <a:cs typeface="Times New Roman"/>
                        </a:rPr>
                        <a:t>)</a:t>
                      </a:r>
                    </a:p>
                  </a:txBody>
                  <a:tcPr marL="95250" marR="190500" marT="57150" marB="57150"/>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1400" dirty="0">
                          <a:solidFill>
                            <a:srgbClr val="FF0000"/>
                          </a:solidFill>
                          <a:latin typeface="Calibri"/>
                          <a:ea typeface="Calibri"/>
                          <a:cs typeface="Times New Roman"/>
                        </a:rPr>
                        <a:t>Got caught up</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  6 (</a:t>
                      </a:r>
                      <a:r>
                        <a:rPr lang="en-US" sz="1400" b="1" dirty="0">
                          <a:latin typeface="Calibri"/>
                          <a:ea typeface="Calibri"/>
                          <a:cs typeface="Times New Roman"/>
                        </a:rPr>
                        <a:t>6%)</a:t>
                      </a:r>
                    </a:p>
                  </a:txBody>
                  <a:tcPr marL="95250" marR="190500" marT="57150" marB="57150"/>
                </a:tc>
                <a:extLst>
                  <a:ext uri="{0D108BD9-81ED-4DB2-BD59-A6C34878D82A}">
                    <a16:rowId xmlns:a16="http://schemas.microsoft.com/office/drawing/2014/main" val="10004"/>
                  </a:ext>
                </a:extLst>
              </a:tr>
              <a:tr h="370840">
                <a:tc>
                  <a:txBody>
                    <a:bodyPr/>
                    <a:lstStyle/>
                    <a:p>
                      <a:pPr marL="0" marR="0">
                        <a:spcBef>
                          <a:spcPts val="0"/>
                        </a:spcBef>
                        <a:spcAft>
                          <a:spcPts val="0"/>
                        </a:spcAft>
                      </a:pPr>
                      <a:r>
                        <a:rPr lang="en-US" sz="1400" dirty="0">
                          <a:solidFill>
                            <a:srgbClr val="0070C0"/>
                          </a:solidFill>
                          <a:latin typeface="Calibri"/>
                          <a:ea typeface="Calibri"/>
                          <a:cs typeface="Times New Roman"/>
                        </a:rPr>
                        <a:t>Lack of skills or knowledge</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13 (14%)</a:t>
                      </a:r>
                    </a:p>
                  </a:txBody>
                  <a:tcPr marL="95250" marR="190500" marT="57150" marB="57150"/>
                </a:tc>
                <a:extLst>
                  <a:ext uri="{0D108BD9-81ED-4DB2-BD59-A6C34878D82A}">
                    <a16:rowId xmlns:a16="http://schemas.microsoft.com/office/drawing/2014/main" val="10005"/>
                  </a:ext>
                </a:extLst>
              </a:tr>
              <a:tr h="370840">
                <a:tc>
                  <a:txBody>
                    <a:bodyPr/>
                    <a:lstStyle/>
                    <a:p>
                      <a:pPr marL="0" marR="0">
                        <a:spcBef>
                          <a:spcPts val="0"/>
                        </a:spcBef>
                        <a:spcAft>
                          <a:spcPts val="0"/>
                        </a:spcAft>
                      </a:pPr>
                      <a:r>
                        <a:rPr lang="en-US" sz="1400" dirty="0">
                          <a:solidFill>
                            <a:srgbClr val="00B0F0"/>
                          </a:solidFill>
                          <a:latin typeface="Calibri"/>
                          <a:ea typeface="Calibri"/>
                          <a:cs typeface="Times New Roman"/>
                        </a:rPr>
                        <a:t>It was an accident</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18</a:t>
                      </a:r>
                      <a:r>
                        <a:rPr lang="en-US" sz="1400" baseline="0" dirty="0">
                          <a:latin typeface="Calibri"/>
                          <a:ea typeface="Calibri"/>
                          <a:cs typeface="Times New Roman"/>
                        </a:rPr>
                        <a:t> (</a:t>
                      </a:r>
                      <a:r>
                        <a:rPr lang="en-US" sz="1400" dirty="0">
                          <a:latin typeface="Calibri"/>
                          <a:ea typeface="Calibri"/>
                          <a:cs typeface="Times New Roman"/>
                        </a:rPr>
                        <a:t>19%)</a:t>
                      </a:r>
                    </a:p>
                  </a:txBody>
                  <a:tcPr marL="95250" marR="190500" marT="57150" marB="57150"/>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1400" dirty="0">
                          <a:solidFill>
                            <a:srgbClr val="00B050"/>
                          </a:solidFill>
                          <a:latin typeface="Calibri"/>
                          <a:ea typeface="Calibri"/>
                          <a:cs typeface="Times New Roman"/>
                        </a:rPr>
                        <a:t>It</a:t>
                      </a:r>
                      <a:r>
                        <a:rPr lang="en-US" sz="1400" dirty="0">
                          <a:latin typeface="Calibri"/>
                          <a:ea typeface="Calibri"/>
                          <a:cs typeface="Times New Roman"/>
                        </a:rPr>
                        <a:t> </a:t>
                      </a:r>
                      <a:r>
                        <a:rPr lang="en-US" sz="1400" dirty="0">
                          <a:solidFill>
                            <a:srgbClr val="00B050"/>
                          </a:solidFill>
                          <a:latin typeface="Calibri"/>
                          <a:ea typeface="Calibri"/>
                          <a:cs typeface="Times New Roman"/>
                        </a:rPr>
                        <a:t>was</a:t>
                      </a:r>
                      <a:r>
                        <a:rPr lang="en-US" sz="1400" dirty="0">
                          <a:latin typeface="Calibri"/>
                          <a:ea typeface="Calibri"/>
                          <a:cs typeface="Times New Roman"/>
                        </a:rPr>
                        <a:t> </a:t>
                      </a:r>
                      <a:r>
                        <a:rPr lang="en-US" sz="1400" dirty="0">
                          <a:solidFill>
                            <a:srgbClr val="00B050"/>
                          </a:solidFill>
                          <a:latin typeface="Calibri"/>
                          <a:ea typeface="Calibri"/>
                          <a:cs typeface="Times New Roman"/>
                        </a:rPr>
                        <a:t>part</a:t>
                      </a:r>
                      <a:r>
                        <a:rPr lang="en-US" sz="1400" dirty="0">
                          <a:latin typeface="Calibri"/>
                          <a:ea typeface="Calibri"/>
                          <a:cs typeface="Times New Roman"/>
                        </a:rPr>
                        <a:t> </a:t>
                      </a:r>
                      <a:r>
                        <a:rPr lang="en-US" sz="1400" dirty="0">
                          <a:solidFill>
                            <a:srgbClr val="00B050"/>
                          </a:solidFill>
                          <a:latin typeface="Calibri"/>
                          <a:ea typeface="Calibri"/>
                          <a:cs typeface="Times New Roman"/>
                        </a:rPr>
                        <a:t>of</a:t>
                      </a:r>
                      <a:r>
                        <a:rPr lang="en-US" sz="1400" dirty="0">
                          <a:latin typeface="Calibri"/>
                          <a:ea typeface="Calibri"/>
                          <a:cs typeface="Times New Roman"/>
                        </a:rPr>
                        <a:t> </a:t>
                      </a:r>
                      <a:r>
                        <a:rPr lang="en-US" sz="1400" dirty="0">
                          <a:solidFill>
                            <a:srgbClr val="00B050"/>
                          </a:solidFill>
                          <a:latin typeface="Calibri"/>
                          <a:ea typeface="Calibri"/>
                          <a:cs typeface="Times New Roman"/>
                        </a:rPr>
                        <a:t>our</a:t>
                      </a:r>
                      <a:r>
                        <a:rPr lang="en-US" sz="1400" dirty="0">
                          <a:latin typeface="Calibri"/>
                          <a:ea typeface="Calibri"/>
                          <a:cs typeface="Times New Roman"/>
                        </a:rPr>
                        <a:t> </a:t>
                      </a:r>
                      <a:r>
                        <a:rPr lang="en-US" sz="1400" dirty="0">
                          <a:solidFill>
                            <a:srgbClr val="00B050"/>
                          </a:solidFill>
                          <a:latin typeface="Calibri"/>
                          <a:ea typeface="Calibri"/>
                          <a:cs typeface="Times New Roman"/>
                        </a:rPr>
                        <a:t>dynamic</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23 (24%)</a:t>
                      </a:r>
                    </a:p>
                  </a:txBody>
                  <a:tcPr marL="95250" marR="190500" marT="57150" marB="57150"/>
                </a:tc>
                <a:extLst>
                  <a:ext uri="{0D108BD9-81ED-4DB2-BD59-A6C34878D82A}">
                    <a16:rowId xmlns:a16="http://schemas.microsoft.com/office/drawing/2014/main" val="10007"/>
                  </a:ext>
                </a:extLst>
              </a:tr>
              <a:tr h="370840">
                <a:tc>
                  <a:txBody>
                    <a:bodyPr/>
                    <a:lstStyle/>
                    <a:p>
                      <a:pPr marL="0" marR="0">
                        <a:spcBef>
                          <a:spcPts val="0"/>
                        </a:spcBef>
                        <a:spcAft>
                          <a:spcPts val="0"/>
                        </a:spcAft>
                      </a:pPr>
                      <a:r>
                        <a:rPr lang="en-US" sz="1400" dirty="0">
                          <a:solidFill>
                            <a:srgbClr val="7030A0"/>
                          </a:solidFill>
                          <a:latin typeface="Calibri"/>
                          <a:ea typeface="Calibri"/>
                          <a:cs typeface="Times New Roman"/>
                        </a:rPr>
                        <a:t>Misunderstanding or miscommunication</a:t>
                      </a:r>
                    </a:p>
                  </a:txBody>
                  <a:tcPr marL="95250" marR="190500" marT="57150" marB="57150"/>
                </a:tc>
                <a:tc>
                  <a:txBody>
                    <a:bodyPr/>
                    <a:lstStyle/>
                    <a:p>
                      <a:pPr marL="0" marR="0">
                        <a:spcBef>
                          <a:spcPts val="0"/>
                        </a:spcBef>
                        <a:spcAft>
                          <a:spcPts val="0"/>
                        </a:spcAft>
                      </a:pPr>
                      <a:r>
                        <a:rPr lang="en-US" sz="1400" dirty="0">
                          <a:latin typeface="Calibri"/>
                          <a:ea typeface="Calibri"/>
                          <a:cs typeface="Times New Roman"/>
                        </a:rPr>
                        <a:t>29 (30%)</a:t>
                      </a:r>
                    </a:p>
                  </a:txBody>
                  <a:tcPr marL="95250" marR="190500" marT="57150" marB="57150"/>
                </a:tc>
                <a:extLst>
                  <a:ext uri="{0D108BD9-81ED-4DB2-BD59-A6C34878D82A}">
                    <a16:rowId xmlns:a16="http://schemas.microsoft.com/office/drawing/2014/main" val="10008"/>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05000"/>
            <a:ext cx="7851648" cy="1828800"/>
          </a:xfrm>
        </p:spPr>
        <p:txBody>
          <a:bodyPr/>
          <a:lstStyle/>
          <a:p>
            <a:r>
              <a:rPr lang="en-US" dirty="0"/>
              <a:t>Who is Violating Consent?</a:t>
            </a:r>
          </a:p>
        </p:txBody>
      </p:sp>
      <p:sp>
        <p:nvSpPr>
          <p:cNvPr id="3" name="Subtitle 2"/>
          <p:cNvSpPr>
            <a:spLocks noGrp="1"/>
          </p:cNvSpPr>
          <p:nvPr>
            <p:ph type="subTitle" idx="1"/>
          </p:nvPr>
        </p:nvSpPr>
        <p:spPr>
          <a:xfrm>
            <a:off x="2133600" y="3886200"/>
            <a:ext cx="7854696" cy="1752600"/>
          </a:xfrm>
        </p:spPr>
        <p:txBody>
          <a:bodyPr/>
          <a:lstStyle/>
          <a:p>
            <a:r>
              <a:rPr lang="en-US" dirty="0">
                <a:ln w="0"/>
                <a:effectLst>
                  <a:outerShdw blurRad="38100" dist="19050" dir="2700000" algn="tl" rotWithShape="0">
                    <a:schemeClr val="dk1">
                      <a:alpha val="40000"/>
                    </a:schemeClr>
                  </a:outerShdw>
                </a:effectLst>
              </a:rPr>
              <a:t>Consent Violations Survey</a:t>
            </a:r>
          </a:p>
        </p:txBody>
      </p:sp>
      <p:pic>
        <p:nvPicPr>
          <p:cNvPr id="4" name="Picture 3"/>
          <p:cNvPicPr>
            <a:picLocks noChangeAspect="1"/>
          </p:cNvPicPr>
          <p:nvPr/>
        </p:nvPicPr>
        <p:blipFill>
          <a:blip r:embed="rId3" cstate="print"/>
          <a:stretch>
            <a:fillRect/>
          </a:stretch>
        </p:blipFill>
        <p:spPr>
          <a:xfrm>
            <a:off x="228600" y="5334000"/>
            <a:ext cx="2695951" cy="132416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9677400" cy="1143000"/>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Demographics</a:t>
            </a:r>
          </a:p>
        </p:txBody>
      </p:sp>
      <p:sp>
        <p:nvSpPr>
          <p:cNvPr id="3" name="Content Placeholder 2"/>
          <p:cNvSpPr>
            <a:spLocks noGrp="1"/>
          </p:cNvSpPr>
          <p:nvPr>
            <p:ph idx="1"/>
          </p:nvPr>
        </p:nvSpPr>
        <p:spPr>
          <a:xfrm>
            <a:off x="1981200" y="2667000"/>
            <a:ext cx="8229600" cy="3657600"/>
          </a:xfrm>
        </p:spPr>
        <p:txBody>
          <a:bodyPr/>
          <a:lstStyle/>
          <a:p>
            <a:r>
              <a:rPr lang="en-US" dirty="0">
                <a:ln w="0"/>
                <a:effectLst>
                  <a:outerShdw blurRad="38100" dist="19050" dir="2700000" algn="tl" rotWithShape="0">
                    <a:schemeClr val="dk1">
                      <a:alpha val="40000"/>
                    </a:schemeClr>
                  </a:outerShdw>
                </a:effectLst>
              </a:rPr>
              <a:t>78% (841 of the violators) were male, while 19% (204) were female.</a:t>
            </a:r>
          </a:p>
          <a:p>
            <a:r>
              <a:rPr lang="en-US" dirty="0">
                <a:ln w="0"/>
                <a:effectLst>
                  <a:outerShdw blurRad="38100" dist="19050" dir="2700000" algn="tl" rotWithShape="0">
                    <a:schemeClr val="dk1">
                      <a:alpha val="40000"/>
                    </a:schemeClr>
                  </a:outerShdw>
                </a:effectLst>
              </a:rPr>
              <a:t>65% of the violators were identified as heterosexual while only 40% of the sample self-identified as heterosexual </a:t>
            </a:r>
          </a:p>
          <a:p>
            <a:r>
              <a:rPr lang="en-US" dirty="0">
                <a:ln w="0"/>
                <a:effectLst>
                  <a:outerShdw blurRad="38100" dist="19050" dir="2700000" algn="tl" rotWithShape="0">
                    <a:schemeClr val="dk1">
                      <a:alpha val="40000"/>
                    </a:schemeClr>
                  </a:outerShdw>
                </a:effectLst>
              </a:rPr>
              <a:t>Heterosexuals were violated at the lowest rate—18%.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04088"/>
            <a:ext cx="9906000" cy="1143000"/>
          </a:xfrm>
        </p:spPr>
        <p:txBody>
          <a:bodyPr>
            <a:normAutofit/>
          </a:bodyPr>
          <a:lstStyle/>
          <a:p>
            <a:r>
              <a:rPr lang="en-US" sz="4400" dirty="0" err="1"/>
              <a:t>Newbies</a:t>
            </a:r>
            <a:r>
              <a:rPr lang="en-US" sz="4400" dirty="0"/>
              <a:t> at risk</a:t>
            </a:r>
          </a:p>
        </p:txBody>
      </p:sp>
      <p:sp>
        <p:nvSpPr>
          <p:cNvPr id="3" name="Content Placeholder 2"/>
          <p:cNvSpPr>
            <a:spLocks noGrp="1"/>
          </p:cNvSpPr>
          <p:nvPr>
            <p:ph idx="1"/>
          </p:nvPr>
        </p:nvSpPr>
        <p:spPr>
          <a:xfrm>
            <a:off x="1981200" y="2057400"/>
            <a:ext cx="8229600" cy="4267200"/>
          </a:xfrm>
        </p:spPr>
        <p:txBody>
          <a:bodyPr>
            <a:normAutofit/>
          </a:bodyPr>
          <a:lstStyle/>
          <a:p>
            <a:r>
              <a:rPr lang="en-US" b="1" dirty="0"/>
              <a:t>1 in 4 </a:t>
            </a:r>
            <a:r>
              <a:rPr lang="en-US" dirty="0"/>
              <a:t>people say their pre-negotiated limits were violated before they started to participate on BDSM websites or before attending a BDSM meeting, club, munch, party or event. </a:t>
            </a:r>
          </a:p>
          <a:p>
            <a:pPr>
              <a:buNone/>
            </a:pPr>
            <a:endParaRPr lang="en-US" dirty="0"/>
          </a:p>
          <a:p>
            <a:r>
              <a:rPr lang="en-US" b="1" dirty="0"/>
              <a:t>3 in 4 </a:t>
            </a:r>
            <a:r>
              <a:rPr lang="en-US" dirty="0"/>
              <a:t>of first consent violations occur before someone participates in BDSM groups and events or within the first three years of going to BDSM groups and events (775 people).</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00"/>
            <a:ext cx="8229600" cy="4038600"/>
          </a:xfrm>
        </p:spPr>
        <p:txBody>
          <a:bodyPr/>
          <a:lstStyle/>
          <a:p>
            <a:r>
              <a:rPr lang="en-US" b="1" dirty="0"/>
              <a:t>1 in 3 </a:t>
            </a:r>
            <a:r>
              <a:rPr lang="en-US" dirty="0"/>
              <a:t>people know of someone else who was violated by the same person who violated their </a:t>
            </a:r>
            <a:r>
              <a:rPr lang="en-US" dirty="0" err="1"/>
              <a:t>safeword</a:t>
            </a:r>
            <a:r>
              <a:rPr lang="en-US" dirty="0"/>
              <a:t> or pre-negotiated limits.</a:t>
            </a:r>
          </a:p>
          <a:p>
            <a:pPr>
              <a:buNone/>
            </a:pPr>
            <a:endParaRPr lang="en-US" dirty="0"/>
          </a:p>
          <a:p>
            <a:r>
              <a:rPr lang="en-US" b="1" dirty="0"/>
              <a:t>1 in 5 </a:t>
            </a:r>
            <a:r>
              <a:rPr lang="en-US" dirty="0"/>
              <a:t>people reported that the person who violated their consent held a leadership role in a BDSM-leather-fetish group or event at the time it happened.</a:t>
            </a:r>
          </a:p>
        </p:txBody>
      </p:sp>
      <p:sp>
        <p:nvSpPr>
          <p:cNvPr id="4" name="Title 1"/>
          <p:cNvSpPr>
            <a:spLocks noGrp="1"/>
          </p:cNvSpPr>
          <p:nvPr>
            <p:ph type="title"/>
          </p:nvPr>
        </p:nvSpPr>
        <p:spPr>
          <a:xfrm>
            <a:off x="1295400" y="704088"/>
            <a:ext cx="9753600" cy="1143000"/>
          </a:xfrm>
        </p:spPr>
        <p:txBody>
          <a:bodyPr>
            <a:normAutofit/>
          </a:bodyPr>
          <a:lstStyle/>
          <a:p>
            <a:r>
              <a:rPr lang="en-US" sz="4400" dirty="0"/>
              <a:t>Violators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05000"/>
            <a:ext cx="7851648" cy="1828800"/>
          </a:xfrm>
        </p:spPr>
        <p:txBody>
          <a:bodyPr/>
          <a:lstStyle/>
          <a:p>
            <a:r>
              <a:rPr lang="en-US" dirty="0"/>
              <a:t>Frequency of Violations</a:t>
            </a:r>
          </a:p>
        </p:txBody>
      </p:sp>
      <p:sp>
        <p:nvSpPr>
          <p:cNvPr id="3" name="Subtitle 2"/>
          <p:cNvSpPr>
            <a:spLocks noGrp="1"/>
          </p:cNvSpPr>
          <p:nvPr>
            <p:ph type="subTitle" idx="1"/>
          </p:nvPr>
        </p:nvSpPr>
        <p:spPr>
          <a:xfrm>
            <a:off x="2057400" y="3810000"/>
            <a:ext cx="7854696" cy="1752600"/>
          </a:xfrm>
        </p:spPr>
        <p:txBody>
          <a:bodyPr/>
          <a:lstStyle/>
          <a:p>
            <a:r>
              <a:rPr lang="en-US" dirty="0">
                <a:ln w="0"/>
                <a:effectLst>
                  <a:outerShdw blurRad="38100" dist="19050" dir="2700000" algn="tl" rotWithShape="0">
                    <a:schemeClr val="dk1">
                      <a:alpha val="40000"/>
                    </a:schemeClr>
                  </a:outerShdw>
                </a:effectLst>
              </a:rPr>
              <a:t>Consent Violations Survey</a:t>
            </a:r>
          </a:p>
        </p:txBody>
      </p:sp>
      <p:pic>
        <p:nvPicPr>
          <p:cNvPr id="4" name="Picture 3"/>
          <p:cNvPicPr>
            <a:picLocks noChangeAspect="1"/>
          </p:cNvPicPr>
          <p:nvPr/>
        </p:nvPicPr>
        <p:blipFill>
          <a:blip r:embed="rId3" cstate="print"/>
          <a:stretch>
            <a:fillRect/>
          </a:stretch>
        </p:blipFill>
        <p:spPr>
          <a:xfrm>
            <a:off x="304800" y="5257800"/>
            <a:ext cx="2695951" cy="132416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0"/>
            <a:ext cx="8229600" cy="1371600"/>
          </a:xfrm>
        </p:spPr>
        <p:txBody>
          <a:bodyPr>
            <a:normAutofit/>
          </a:bodyPr>
          <a:lstStyle/>
          <a:p>
            <a:pPr marL="0" indent="0">
              <a:buNone/>
            </a:pPr>
            <a:endParaRPr lang="en-US" dirty="0"/>
          </a:p>
          <a:p>
            <a:endParaRPr lang="en-US" dirty="0"/>
          </a:p>
          <a:p>
            <a:pPr>
              <a:buNone/>
            </a:pPr>
            <a:endParaRPr lang="en-US" dirty="0"/>
          </a:p>
        </p:txBody>
      </p:sp>
      <p:graphicFrame>
        <p:nvGraphicFramePr>
          <p:cNvPr id="5" name="Chart 4"/>
          <p:cNvGraphicFramePr/>
          <p:nvPr>
            <p:extLst>
              <p:ext uri="{D42A27DB-BD31-4B8C-83A1-F6EECF244321}">
                <p14:modId xmlns:p14="http://schemas.microsoft.com/office/powerpoint/2010/main" val="3854737846"/>
              </p:ext>
            </p:extLst>
          </p:nvPr>
        </p:nvGraphicFramePr>
        <p:xfrm>
          <a:off x="1600200" y="2057400"/>
          <a:ext cx="8610600" cy="451217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066800" y="1069538"/>
            <a:ext cx="9982200" cy="1569660"/>
          </a:xfrm>
          <a:prstGeom prst="rect">
            <a:avLst/>
          </a:prstGeom>
        </p:spPr>
        <p:txBody>
          <a:bodyPr wrap="square">
            <a:spAutoFit/>
          </a:bodyPr>
          <a:lstStyle/>
          <a:p>
            <a:pPr marL="274320" lvl="0" indent="-274320">
              <a:spcBef>
                <a:spcPct val="20000"/>
              </a:spcBef>
              <a:buClr>
                <a:srgbClr val="A04DA3"/>
              </a:buClr>
              <a:buSzPct val="95000"/>
            </a:pPr>
            <a:r>
              <a:rPr lang="en-US" sz="3200" dirty="0">
                <a:ln w="0"/>
                <a:effectLst>
                  <a:outerShdw blurRad="38100" dist="19050" dir="2700000" algn="tl" rotWithShape="0">
                    <a:schemeClr val="dk1">
                      <a:alpha val="40000"/>
                    </a:schemeClr>
                  </a:outerShdw>
                </a:effectLst>
              </a:rPr>
              <a:t>60% of the people who reported having their pre-negotiated limits violated were violated two or more times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953000"/>
          </a:xfrm>
        </p:spPr>
        <p:txBody>
          <a:bodyPr>
            <a:normAutofit lnSpcReduction="10000"/>
          </a:bodyPr>
          <a:lstStyle/>
          <a:p>
            <a:r>
              <a:rPr lang="en-US" dirty="0">
                <a:ln w="0"/>
                <a:effectLst>
                  <a:outerShdw blurRad="38100" dist="19050" dir="2700000" algn="tl" rotWithShape="0">
                    <a:schemeClr val="dk1">
                      <a:alpha val="40000"/>
                    </a:schemeClr>
                  </a:outerShdw>
                </a:effectLst>
              </a:rPr>
              <a:t>Nearly </a:t>
            </a:r>
            <a:r>
              <a:rPr lang="en-US" b="1" dirty="0">
                <a:ln w="0"/>
                <a:effectLst>
                  <a:outerShdw blurRad="38100" dist="19050" dir="2700000" algn="tl" rotWithShape="0">
                    <a:schemeClr val="dk1">
                      <a:alpha val="40000"/>
                    </a:schemeClr>
                  </a:outerShdw>
                </a:effectLst>
              </a:rPr>
              <a:t>half </a:t>
            </a:r>
            <a:r>
              <a:rPr lang="en-US" dirty="0">
                <a:ln w="0"/>
                <a:effectLst>
                  <a:outerShdw blurRad="38100" dist="19050" dir="2700000" algn="tl" rotWithShape="0">
                    <a:schemeClr val="dk1">
                      <a:alpha val="40000"/>
                    </a:schemeClr>
                  </a:outerShdw>
                </a:effectLst>
              </a:rPr>
              <a:t>who reported their consent was violated within a BDSM scene or relationship reported they had been sexually assaulted as an adult outside a BDSM context.</a:t>
            </a:r>
          </a:p>
          <a:p>
            <a:pPr lvl="1"/>
            <a:r>
              <a:rPr lang="en-US" dirty="0">
                <a:ln w="0"/>
                <a:effectLst>
                  <a:outerShdw blurRad="38100" dist="19050" dir="2700000" algn="tl" rotWithShape="0">
                    <a:schemeClr val="dk1">
                      <a:alpha val="40000"/>
                    </a:schemeClr>
                  </a:outerShdw>
                </a:effectLst>
              </a:rPr>
              <a:t>Persons who had been sexually molested </a:t>
            </a:r>
            <a:r>
              <a:rPr lang="en-US" i="1" dirty="0">
                <a:ln w="0"/>
                <a:effectLst>
                  <a:outerShdw blurRad="38100" dist="19050" dir="2700000" algn="tl" rotWithShape="0">
                    <a:schemeClr val="dk1">
                      <a:alpha val="40000"/>
                    </a:schemeClr>
                  </a:outerShdw>
                </a:effectLst>
              </a:rPr>
              <a:t>as a minor </a:t>
            </a:r>
            <a:r>
              <a:rPr lang="en-US" dirty="0">
                <a:ln w="0"/>
                <a:effectLst>
                  <a:outerShdw blurRad="38100" dist="19050" dir="2700000" algn="tl" rotWithShape="0">
                    <a:schemeClr val="dk1">
                      <a:alpha val="40000"/>
                    </a:schemeClr>
                  </a:outerShdw>
                </a:effectLst>
              </a:rPr>
              <a:t>were </a:t>
            </a:r>
            <a:r>
              <a:rPr lang="en-US" b="1" dirty="0">
                <a:ln w="0"/>
                <a:effectLst>
                  <a:outerShdw blurRad="38100" dist="19050" dir="2700000" algn="tl" rotWithShape="0">
                    <a:schemeClr val="dk1">
                      <a:alpha val="40000"/>
                    </a:schemeClr>
                  </a:outerShdw>
                </a:effectLst>
              </a:rPr>
              <a:t>1.53</a:t>
            </a:r>
            <a:r>
              <a:rPr lang="en-US" dirty="0">
                <a:ln w="0"/>
                <a:effectLst>
                  <a:outerShdw blurRad="38100" dist="19050" dir="2700000" algn="tl" rotWithShape="0">
                    <a:schemeClr val="dk1">
                      <a:alpha val="40000"/>
                    </a:schemeClr>
                  </a:outerShdw>
                </a:effectLst>
              </a:rPr>
              <a:t> times more likely to have had their consent violated within a BDSM context (</a:t>
            </a:r>
            <a:r>
              <a:rPr lang="en-US" i="1" dirty="0">
                <a:ln w="0"/>
                <a:effectLst>
                  <a:outerShdw blurRad="38100" dist="19050" dir="2700000" algn="tl" rotWithShape="0">
                    <a:schemeClr val="dk1">
                      <a:alpha val="40000"/>
                    </a:schemeClr>
                  </a:outerShdw>
                </a:effectLst>
              </a:rPr>
              <a:t>X</a:t>
            </a:r>
            <a:r>
              <a:rPr lang="en-US" i="1" baseline="30000" dirty="0">
                <a:ln w="0"/>
                <a:effectLst>
                  <a:outerShdw blurRad="38100" dist="19050" dir="2700000" algn="tl" rotWithShape="0">
                    <a:schemeClr val="dk1">
                      <a:alpha val="40000"/>
                    </a:schemeClr>
                  </a:outerShdw>
                </a:effectLst>
              </a:rPr>
              <a:t>2</a:t>
            </a:r>
            <a:r>
              <a:rPr lang="en-US" dirty="0">
                <a:ln w="0"/>
                <a:effectLst>
                  <a:outerShdw blurRad="38100" dist="19050" dir="2700000" algn="tl" rotWithShape="0">
                    <a:schemeClr val="dk1">
                      <a:alpha val="40000"/>
                    </a:schemeClr>
                  </a:outerShdw>
                </a:effectLst>
              </a:rPr>
              <a:t>=40.935, </a:t>
            </a:r>
            <a:r>
              <a:rPr lang="en-US" i="1" dirty="0" err="1">
                <a:ln w="0"/>
                <a:effectLst>
                  <a:outerShdw blurRad="38100" dist="19050" dir="2700000" algn="tl" rotWithShape="0">
                    <a:schemeClr val="dk1">
                      <a:alpha val="40000"/>
                    </a:schemeClr>
                  </a:outerShdw>
                </a:effectLst>
              </a:rPr>
              <a:t>df</a:t>
            </a:r>
            <a:r>
              <a:rPr lang="en-US" dirty="0">
                <a:ln w="0"/>
                <a:effectLst>
                  <a:outerShdw blurRad="38100" dist="19050" dir="2700000" algn="tl" rotWithShape="0">
                    <a:schemeClr val="dk1">
                      <a:alpha val="40000"/>
                    </a:schemeClr>
                  </a:outerShdw>
                </a:effectLst>
              </a:rPr>
              <a:t>=1, </a:t>
            </a:r>
            <a:r>
              <a:rPr lang="en-US" i="1" dirty="0">
                <a:ln w="0"/>
                <a:effectLst>
                  <a:outerShdw blurRad="38100" dist="19050" dir="2700000" algn="tl" rotWithShape="0">
                    <a:schemeClr val="dk1">
                      <a:alpha val="40000"/>
                    </a:schemeClr>
                  </a:outerShdw>
                </a:effectLst>
              </a:rPr>
              <a:t>p</a:t>
            </a:r>
            <a:r>
              <a:rPr lang="en-US" dirty="0">
                <a:ln w="0"/>
                <a:effectLst>
                  <a:outerShdw blurRad="38100" dist="19050" dir="2700000" algn="tl" rotWithShape="0">
                    <a:schemeClr val="dk1">
                      <a:alpha val="40000"/>
                    </a:schemeClr>
                  </a:outerShdw>
                </a:effectLst>
              </a:rPr>
              <a:t>=.000).</a:t>
            </a:r>
          </a:p>
          <a:p>
            <a:pPr lvl="1"/>
            <a:r>
              <a:rPr lang="en-US" dirty="0">
                <a:ln w="0"/>
                <a:effectLst>
                  <a:outerShdw blurRad="38100" dist="19050" dir="2700000" algn="tl" rotWithShape="0">
                    <a:schemeClr val="dk1">
                      <a:alpha val="40000"/>
                    </a:schemeClr>
                  </a:outerShdw>
                </a:effectLst>
              </a:rPr>
              <a:t>Persons who had been sexually molested </a:t>
            </a:r>
            <a:r>
              <a:rPr lang="en-US" i="1" dirty="0">
                <a:ln w="0"/>
                <a:effectLst>
                  <a:outerShdw blurRad="38100" dist="19050" dir="2700000" algn="tl" rotWithShape="0">
                    <a:schemeClr val="dk1">
                      <a:alpha val="40000"/>
                    </a:schemeClr>
                  </a:outerShdw>
                </a:effectLst>
              </a:rPr>
              <a:t>as an adult </a:t>
            </a:r>
            <a:r>
              <a:rPr lang="en-US" dirty="0">
                <a:ln w="0"/>
                <a:effectLst>
                  <a:outerShdw blurRad="38100" dist="19050" dir="2700000" algn="tl" rotWithShape="0">
                    <a:schemeClr val="dk1">
                      <a:alpha val="40000"/>
                    </a:schemeClr>
                  </a:outerShdw>
                </a:effectLst>
              </a:rPr>
              <a:t>were </a:t>
            </a:r>
            <a:r>
              <a:rPr lang="en-US" b="1" dirty="0">
                <a:ln w="0"/>
                <a:effectLst>
                  <a:outerShdw blurRad="38100" dist="19050" dir="2700000" algn="tl" rotWithShape="0">
                    <a:schemeClr val="dk1">
                      <a:alpha val="40000"/>
                    </a:schemeClr>
                  </a:outerShdw>
                </a:effectLst>
              </a:rPr>
              <a:t>2.19</a:t>
            </a:r>
            <a:r>
              <a:rPr lang="en-US" dirty="0">
                <a:ln w="0"/>
                <a:effectLst>
                  <a:outerShdw blurRad="38100" dist="19050" dir="2700000" algn="tl" rotWithShape="0">
                    <a:schemeClr val="dk1">
                      <a:alpha val="40000"/>
                    </a:schemeClr>
                  </a:outerShdw>
                </a:effectLst>
              </a:rPr>
              <a:t> times more likely to have had their consent violated within a BDSM context (</a:t>
            </a:r>
            <a:r>
              <a:rPr lang="en-US" i="1" dirty="0">
                <a:ln w="0"/>
                <a:effectLst>
                  <a:outerShdw blurRad="38100" dist="19050" dir="2700000" algn="tl" rotWithShape="0">
                    <a:schemeClr val="dk1">
                      <a:alpha val="40000"/>
                    </a:schemeClr>
                  </a:outerShdw>
                </a:effectLst>
              </a:rPr>
              <a:t>X</a:t>
            </a:r>
            <a:r>
              <a:rPr lang="en-US" i="1" baseline="30000" dirty="0">
                <a:ln w="0"/>
                <a:effectLst>
                  <a:outerShdw blurRad="38100" dist="19050" dir="2700000" algn="tl" rotWithShape="0">
                    <a:schemeClr val="dk1">
                      <a:alpha val="40000"/>
                    </a:schemeClr>
                  </a:outerShdw>
                </a:effectLst>
              </a:rPr>
              <a:t>2</a:t>
            </a:r>
            <a:r>
              <a:rPr lang="en-US" dirty="0">
                <a:ln w="0"/>
                <a:effectLst>
                  <a:outerShdw blurRad="38100" dist="19050" dir="2700000" algn="tl" rotWithShape="0">
                    <a:schemeClr val="dk1">
                      <a:alpha val="40000"/>
                    </a:schemeClr>
                  </a:outerShdw>
                </a:effectLst>
              </a:rPr>
              <a:t>=130.255, </a:t>
            </a:r>
            <a:r>
              <a:rPr lang="en-US" i="1" dirty="0" err="1">
                <a:ln w="0"/>
                <a:effectLst>
                  <a:outerShdw blurRad="38100" dist="19050" dir="2700000" algn="tl" rotWithShape="0">
                    <a:schemeClr val="dk1">
                      <a:alpha val="40000"/>
                    </a:schemeClr>
                  </a:outerShdw>
                </a:effectLst>
              </a:rPr>
              <a:t>df</a:t>
            </a:r>
            <a:r>
              <a:rPr lang="en-US" dirty="0">
                <a:ln w="0"/>
                <a:effectLst>
                  <a:outerShdw blurRad="38100" dist="19050" dir="2700000" algn="tl" rotWithShape="0">
                    <a:schemeClr val="dk1">
                      <a:alpha val="40000"/>
                    </a:schemeClr>
                  </a:outerShdw>
                </a:effectLst>
              </a:rPr>
              <a:t>=1, </a:t>
            </a:r>
            <a:r>
              <a:rPr lang="en-US" i="1" dirty="0">
                <a:ln w="0"/>
                <a:effectLst>
                  <a:outerShdw blurRad="38100" dist="19050" dir="2700000" algn="tl" rotWithShape="0">
                    <a:schemeClr val="dk1">
                      <a:alpha val="40000"/>
                    </a:schemeClr>
                  </a:outerShdw>
                </a:effectLst>
              </a:rPr>
              <a:t>p</a:t>
            </a:r>
            <a:r>
              <a:rPr lang="en-US" dirty="0">
                <a:ln w="0"/>
                <a:effectLst>
                  <a:outerShdw blurRad="38100" dist="19050" dir="2700000" algn="tl" rotWithShape="0">
                    <a:schemeClr val="dk1">
                      <a:alpha val="40000"/>
                    </a:schemeClr>
                  </a:outerShdw>
                </a:effectLst>
              </a:rPr>
              <a:t>=.000)</a:t>
            </a:r>
          </a:p>
          <a:p>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Only 26% of those people whose consent hasn’t been violated have been sexually assaulted as an adult outside a BDSM context.</a:t>
            </a:r>
          </a:p>
          <a:p>
            <a:endParaRPr lang="en-US" dirty="0">
              <a:ln w="0"/>
              <a:effectLst>
                <a:outerShdw blurRad="38100" dist="19050" dir="2700000" algn="tl" rotWithShape="0">
                  <a:schemeClr val="dk1">
                    <a:alpha val="40000"/>
                  </a:schemeClr>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3951774"/>
              </p:ext>
            </p:extLst>
          </p:nvPr>
        </p:nvGraphicFramePr>
        <p:xfrm>
          <a:off x="609600" y="762001"/>
          <a:ext cx="109728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819400" y="6172200"/>
            <a:ext cx="6553200" cy="307777"/>
          </a:xfrm>
          <a:prstGeom prst="rect">
            <a:avLst/>
          </a:prstGeom>
          <a:noFill/>
        </p:spPr>
        <p:txBody>
          <a:bodyPr wrap="square" rtlCol="0">
            <a:spAutoFit/>
          </a:bodyPr>
          <a:lstStyle/>
          <a:p>
            <a:pPr algn="ctr"/>
            <a:r>
              <a:rPr lang="en-US" sz="1400" dirty="0">
                <a:ln w="0"/>
                <a:effectLst>
                  <a:outerShdw blurRad="38100" dist="19050" dir="2700000" algn="tl" rotWithShape="0">
                    <a:schemeClr val="dk1">
                      <a:alpha val="40000"/>
                    </a:schemeClr>
                  </a:outerShdw>
                </a:effectLst>
              </a:rPr>
              <a:t>Significant at .05*, .01**, or .001***</a:t>
            </a:r>
          </a:p>
        </p:txBody>
      </p:sp>
    </p:spTree>
    <p:extLst>
      <p:ext uri="{BB962C8B-B14F-4D97-AF65-F5344CB8AC3E}">
        <p14:creationId xmlns:p14="http://schemas.microsoft.com/office/powerpoint/2010/main" val="140524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presenters have no conflicts of interest.</a:t>
            </a:r>
          </a:p>
        </p:txBody>
      </p:sp>
      <p:pic>
        <p:nvPicPr>
          <p:cNvPr id="1026" name="Picture 2" descr="http://66.media.tumblr.com/03586857d7ceec9c442d53ca3bf243ab/tumblr_nd7yox5uXE1sl21koo1_1280.gif"/>
          <p:cNvPicPr>
            <a:picLocks noGrp="1" noChangeAspect="1" noChangeArrowheads="1" noCro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057400"/>
            <a:ext cx="8335962" cy="416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206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04088"/>
            <a:ext cx="9982200" cy="819912"/>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References for Play Partners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764757"/>
              </p:ext>
            </p:extLst>
          </p:nvPr>
        </p:nvGraphicFramePr>
        <p:xfrm>
          <a:off x="1524000" y="1676400"/>
          <a:ext cx="92202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05000"/>
            <a:ext cx="7851648" cy="1828800"/>
          </a:xfrm>
        </p:spPr>
        <p:txBody>
          <a:bodyPr/>
          <a:lstStyle/>
          <a:p>
            <a:r>
              <a:rPr lang="en-US" dirty="0"/>
              <a:t>Reporting </a:t>
            </a:r>
            <a:br>
              <a:rPr lang="en-US" dirty="0"/>
            </a:br>
            <a:r>
              <a:rPr lang="en-US" dirty="0"/>
              <a:t>Consent Violations</a:t>
            </a:r>
          </a:p>
        </p:txBody>
      </p:sp>
      <p:sp>
        <p:nvSpPr>
          <p:cNvPr id="3" name="Subtitle 2"/>
          <p:cNvSpPr>
            <a:spLocks noGrp="1"/>
          </p:cNvSpPr>
          <p:nvPr>
            <p:ph type="subTitle" idx="1"/>
          </p:nvPr>
        </p:nvSpPr>
        <p:spPr>
          <a:xfrm>
            <a:off x="2057400" y="3810000"/>
            <a:ext cx="7854696" cy="1752600"/>
          </a:xfrm>
        </p:spPr>
        <p:txBody>
          <a:bodyPr/>
          <a:lstStyle/>
          <a:p>
            <a:r>
              <a:rPr lang="en-US" dirty="0"/>
              <a:t>Consent Violations Survey</a:t>
            </a:r>
          </a:p>
        </p:txBody>
      </p:sp>
      <p:pic>
        <p:nvPicPr>
          <p:cNvPr id="4" name="Picture 3"/>
          <p:cNvPicPr>
            <a:picLocks noChangeAspect="1"/>
          </p:cNvPicPr>
          <p:nvPr/>
        </p:nvPicPr>
        <p:blipFill>
          <a:blip r:embed="rId3" cstate="print"/>
          <a:stretch>
            <a:fillRect/>
          </a:stretch>
        </p:blipFill>
        <p:spPr>
          <a:xfrm>
            <a:off x="304800" y="5257800"/>
            <a:ext cx="2695951" cy="132416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9829800" cy="1143000"/>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Low Reporting Rates:</a:t>
            </a:r>
          </a:p>
        </p:txBody>
      </p:sp>
      <p:sp>
        <p:nvSpPr>
          <p:cNvPr id="3" name="Content Placeholder 2"/>
          <p:cNvSpPr>
            <a:spLocks noGrp="1"/>
          </p:cNvSpPr>
          <p:nvPr>
            <p:ph idx="1"/>
          </p:nvPr>
        </p:nvSpPr>
        <p:spPr>
          <a:xfrm>
            <a:off x="1981200" y="2286000"/>
            <a:ext cx="8229600" cy="4038600"/>
          </a:xfrm>
        </p:spPr>
        <p:txBody>
          <a:bodyPr/>
          <a:lstStyle/>
          <a:p>
            <a:r>
              <a:rPr lang="en-US" sz="2800" dirty="0">
                <a:ln w="0"/>
                <a:effectLst>
                  <a:outerShdw blurRad="38100" dist="19050" dir="2700000" algn="tl" rotWithShape="0">
                    <a:schemeClr val="dk1">
                      <a:alpha val="40000"/>
                    </a:schemeClr>
                  </a:outerShdw>
                </a:effectLst>
              </a:rPr>
              <a:t>Only 29 people reported the violation to the police.</a:t>
            </a:r>
          </a:p>
          <a:p>
            <a:endParaRPr lang="en-US" sz="2800" dirty="0">
              <a:ln w="0"/>
              <a:effectLst>
                <a:outerShdw blurRad="38100" dist="19050" dir="2700000" algn="tl" rotWithShape="0">
                  <a:schemeClr val="dk1">
                    <a:alpha val="40000"/>
                  </a:schemeClr>
                </a:outerShdw>
              </a:effectLst>
            </a:endParaRPr>
          </a:p>
          <a:p>
            <a:r>
              <a:rPr lang="en-US" sz="2800" dirty="0">
                <a:ln w="0"/>
                <a:effectLst>
                  <a:outerShdw blurRad="38100" dist="19050" dir="2700000" algn="tl" rotWithShape="0">
                    <a:schemeClr val="dk1">
                      <a:alpha val="40000"/>
                    </a:schemeClr>
                  </a:outerShdw>
                </a:effectLst>
              </a:rPr>
              <a:t>90% of the people who spoke to a service provider said they were helpful. This should encourage kinky people to report crimes to victim services and let the professional advocates help them report it to the police, if they choose to do so.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17902"/>
            <a:ext cx="9829800" cy="1066800"/>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Why didn’t you report?</a:t>
            </a:r>
          </a:p>
        </p:txBody>
      </p:sp>
      <p:graphicFrame>
        <p:nvGraphicFramePr>
          <p:cNvPr id="4" name="Content Placeholder 3"/>
          <p:cNvGraphicFramePr>
            <a:graphicFrameLocks noGrp="1"/>
          </p:cNvGraphicFramePr>
          <p:nvPr>
            <p:ph idx="1"/>
          </p:nvPr>
        </p:nvGraphicFramePr>
        <p:xfrm>
          <a:off x="1981200" y="2057400"/>
          <a:ext cx="7848600" cy="4280543"/>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360000">
                <a:tc>
                  <a:txBody>
                    <a:bodyPr/>
                    <a:lstStyle/>
                    <a:p>
                      <a:pPr marL="0" marR="0">
                        <a:lnSpc>
                          <a:spcPct val="115000"/>
                        </a:lnSpc>
                        <a:spcBef>
                          <a:spcPts val="0"/>
                        </a:spcBef>
                        <a:spcAft>
                          <a:spcPts val="0"/>
                        </a:spcAft>
                      </a:pPr>
                      <a:r>
                        <a:rPr lang="en-US" sz="2000" b="1" dirty="0">
                          <a:latin typeface="Calibri"/>
                          <a:ea typeface="Calibri"/>
                          <a:cs typeface="Times New Roman"/>
                        </a:rPr>
                        <a:t>Table 20.</a:t>
                      </a:r>
                      <a:endParaRPr lang="en-US" sz="2000" dirty="0">
                        <a:latin typeface="Calibri"/>
                        <a:ea typeface="Calibri"/>
                        <a:cs typeface="Times New Roman"/>
                      </a:endParaRPr>
                    </a:p>
                  </a:txBody>
                  <a:tcPr marL="9525" marR="9525" marT="9525" marB="9525"/>
                </a:tc>
                <a:tc>
                  <a:txBody>
                    <a:bodyPr/>
                    <a:lstStyle/>
                    <a:p>
                      <a:pPr marL="0" marR="0">
                        <a:lnSpc>
                          <a:spcPct val="115000"/>
                        </a:lnSpc>
                        <a:spcBef>
                          <a:spcPts val="0"/>
                        </a:spcBef>
                        <a:spcAft>
                          <a:spcPts val="0"/>
                        </a:spcAft>
                      </a:pPr>
                      <a:r>
                        <a:rPr lang="en-US" sz="2000" b="1" dirty="0">
                          <a:latin typeface="Calibri"/>
                          <a:ea typeface="Calibri"/>
                          <a:cs typeface="Times New Roman"/>
                        </a:rPr>
                        <a:t>Responses</a:t>
                      </a:r>
                      <a:endParaRPr lang="en-US" sz="2000" dirty="0">
                        <a:latin typeface="Calibri"/>
                        <a:ea typeface="Calibri"/>
                        <a:cs typeface="Times New Roman"/>
                      </a:endParaRPr>
                    </a:p>
                  </a:txBody>
                  <a:tcPr marL="9525" marR="9525" marT="9525" marB="9525"/>
                </a:tc>
                <a:extLst>
                  <a:ext uri="{0D108BD9-81ED-4DB2-BD59-A6C34878D82A}">
                    <a16:rowId xmlns:a16="http://schemas.microsoft.com/office/drawing/2014/main" val="10000"/>
                  </a:ext>
                </a:extLst>
              </a:tr>
              <a:tr h="431260">
                <a:tc>
                  <a:txBody>
                    <a:bodyPr/>
                    <a:lstStyle/>
                    <a:p>
                      <a:pPr marL="0" marR="0">
                        <a:lnSpc>
                          <a:spcPct val="115000"/>
                        </a:lnSpc>
                        <a:spcBef>
                          <a:spcPts val="0"/>
                        </a:spcBef>
                        <a:spcAft>
                          <a:spcPts val="0"/>
                        </a:spcAft>
                      </a:pPr>
                      <a:r>
                        <a:rPr lang="en-US" sz="2000" dirty="0">
                          <a:latin typeface="Calibri"/>
                          <a:ea typeface="Calibri"/>
                          <a:cs typeface="Times New Roman"/>
                        </a:rPr>
                        <a:t>It wasn’t bad enough to report</a:t>
                      </a:r>
                    </a:p>
                  </a:txBody>
                  <a:tcPr marL="95250" marR="190500" marT="57150" marB="57150"/>
                </a:tc>
                <a:tc>
                  <a:txBody>
                    <a:bodyPr/>
                    <a:lstStyle/>
                    <a:p>
                      <a:pPr marL="0" marR="0">
                        <a:lnSpc>
                          <a:spcPct val="115000"/>
                        </a:lnSpc>
                        <a:spcBef>
                          <a:spcPts val="0"/>
                        </a:spcBef>
                        <a:spcAft>
                          <a:spcPts val="0"/>
                        </a:spcAft>
                      </a:pPr>
                      <a:r>
                        <a:rPr lang="en-US" sz="2000">
                          <a:latin typeface="Calibri"/>
                          <a:ea typeface="Calibri"/>
                          <a:cs typeface="Times New Roman"/>
                        </a:rPr>
                        <a:t>46%  460</a:t>
                      </a:r>
                    </a:p>
                  </a:txBody>
                  <a:tcPr marL="95250" marR="190500" marT="57150" marB="57150"/>
                </a:tc>
                <a:extLst>
                  <a:ext uri="{0D108BD9-81ED-4DB2-BD59-A6C34878D82A}">
                    <a16:rowId xmlns:a16="http://schemas.microsoft.com/office/drawing/2014/main" val="10001"/>
                  </a:ext>
                </a:extLst>
              </a:tr>
              <a:tr h="771533">
                <a:tc>
                  <a:txBody>
                    <a:bodyPr/>
                    <a:lstStyle/>
                    <a:p>
                      <a:pPr marL="0" marR="0">
                        <a:lnSpc>
                          <a:spcPct val="115000"/>
                        </a:lnSpc>
                        <a:spcBef>
                          <a:spcPts val="0"/>
                        </a:spcBef>
                        <a:spcAft>
                          <a:spcPts val="0"/>
                        </a:spcAft>
                      </a:pPr>
                      <a:r>
                        <a:rPr lang="en-US" sz="2000" dirty="0">
                          <a:latin typeface="Calibri"/>
                          <a:ea typeface="Calibri"/>
                          <a:cs typeface="Times New Roman"/>
                        </a:rPr>
                        <a:t>It could have caused too much trouble for me</a:t>
                      </a:r>
                    </a:p>
                  </a:txBody>
                  <a:tcPr marL="95250" marR="190500" marT="57150" marB="57150"/>
                </a:tc>
                <a:tc>
                  <a:txBody>
                    <a:bodyPr/>
                    <a:lstStyle/>
                    <a:p>
                      <a:pPr marL="0" marR="0">
                        <a:lnSpc>
                          <a:spcPct val="115000"/>
                        </a:lnSpc>
                        <a:spcBef>
                          <a:spcPts val="0"/>
                        </a:spcBef>
                        <a:spcAft>
                          <a:spcPts val="0"/>
                        </a:spcAft>
                      </a:pPr>
                      <a:r>
                        <a:rPr lang="en-US" sz="2000">
                          <a:latin typeface="Calibri"/>
                          <a:ea typeface="Calibri"/>
                          <a:cs typeface="Times New Roman"/>
                        </a:rPr>
                        <a:t>18%   181</a:t>
                      </a:r>
                    </a:p>
                  </a:txBody>
                  <a:tcPr marL="95250" marR="190500" marT="57150" marB="57150"/>
                </a:tc>
                <a:extLst>
                  <a:ext uri="{0D108BD9-81ED-4DB2-BD59-A6C34878D82A}">
                    <a16:rowId xmlns:a16="http://schemas.microsoft.com/office/drawing/2014/main" val="10002"/>
                  </a:ext>
                </a:extLst>
              </a:tr>
              <a:tr h="771533">
                <a:tc>
                  <a:txBody>
                    <a:bodyPr/>
                    <a:lstStyle/>
                    <a:p>
                      <a:pPr marL="0" marR="0">
                        <a:lnSpc>
                          <a:spcPct val="115000"/>
                        </a:lnSpc>
                        <a:spcBef>
                          <a:spcPts val="0"/>
                        </a:spcBef>
                        <a:spcAft>
                          <a:spcPts val="0"/>
                        </a:spcAft>
                      </a:pPr>
                      <a:r>
                        <a:rPr lang="en-US" sz="2000" dirty="0">
                          <a:latin typeface="Calibri"/>
                          <a:ea typeface="Calibri"/>
                          <a:cs typeface="Times New Roman"/>
                        </a:rPr>
                        <a:t>Didn’t think police would believe me/police mistrust</a:t>
                      </a:r>
                    </a:p>
                  </a:txBody>
                  <a:tcPr marL="95250" marR="190500" marT="57150" marB="57150"/>
                </a:tc>
                <a:tc>
                  <a:txBody>
                    <a:bodyPr/>
                    <a:lstStyle/>
                    <a:p>
                      <a:pPr marL="0" marR="0">
                        <a:lnSpc>
                          <a:spcPct val="115000"/>
                        </a:lnSpc>
                        <a:spcBef>
                          <a:spcPts val="0"/>
                        </a:spcBef>
                        <a:spcAft>
                          <a:spcPts val="0"/>
                        </a:spcAft>
                      </a:pPr>
                      <a:r>
                        <a:rPr lang="en-US" sz="2000" dirty="0">
                          <a:latin typeface="Calibri"/>
                          <a:ea typeface="Calibri"/>
                          <a:cs typeface="Times New Roman"/>
                        </a:rPr>
                        <a:t>12%   123</a:t>
                      </a:r>
                    </a:p>
                  </a:txBody>
                  <a:tcPr marL="95250" marR="190500" marT="57150" marB="57150"/>
                </a:tc>
                <a:extLst>
                  <a:ext uri="{0D108BD9-81ED-4DB2-BD59-A6C34878D82A}">
                    <a16:rowId xmlns:a16="http://schemas.microsoft.com/office/drawing/2014/main" val="10003"/>
                  </a:ext>
                </a:extLst>
              </a:tr>
              <a:tr h="431260">
                <a:tc>
                  <a:txBody>
                    <a:bodyPr/>
                    <a:lstStyle/>
                    <a:p>
                      <a:pPr marL="0" marR="0">
                        <a:lnSpc>
                          <a:spcPct val="115000"/>
                        </a:lnSpc>
                        <a:spcBef>
                          <a:spcPts val="0"/>
                        </a:spcBef>
                        <a:spcAft>
                          <a:spcPts val="0"/>
                        </a:spcAft>
                      </a:pPr>
                      <a:r>
                        <a:rPr lang="en-US" sz="2000" dirty="0">
                          <a:latin typeface="Calibri"/>
                          <a:ea typeface="Calibri"/>
                          <a:cs typeface="Times New Roman"/>
                        </a:rPr>
                        <a:t>Confused</a:t>
                      </a:r>
                    </a:p>
                  </a:txBody>
                  <a:tcPr marL="95250" marR="190500" marT="57150" marB="57150"/>
                </a:tc>
                <a:tc>
                  <a:txBody>
                    <a:bodyPr/>
                    <a:lstStyle/>
                    <a:p>
                      <a:pPr marL="0" marR="0">
                        <a:lnSpc>
                          <a:spcPct val="115000"/>
                        </a:lnSpc>
                        <a:spcBef>
                          <a:spcPts val="0"/>
                        </a:spcBef>
                        <a:spcAft>
                          <a:spcPts val="0"/>
                        </a:spcAft>
                      </a:pPr>
                      <a:r>
                        <a:rPr lang="en-US" sz="2000">
                          <a:latin typeface="Calibri"/>
                          <a:ea typeface="Calibri"/>
                          <a:cs typeface="Times New Roman"/>
                        </a:rPr>
                        <a:t>12%   116</a:t>
                      </a:r>
                    </a:p>
                  </a:txBody>
                  <a:tcPr marL="95250" marR="190500" marT="57150" marB="57150"/>
                </a:tc>
                <a:extLst>
                  <a:ext uri="{0D108BD9-81ED-4DB2-BD59-A6C34878D82A}">
                    <a16:rowId xmlns:a16="http://schemas.microsoft.com/office/drawing/2014/main" val="10004"/>
                  </a:ext>
                </a:extLst>
              </a:tr>
              <a:tr h="431260">
                <a:tc>
                  <a:txBody>
                    <a:bodyPr/>
                    <a:lstStyle/>
                    <a:p>
                      <a:pPr marL="0" marR="0">
                        <a:lnSpc>
                          <a:spcPct val="115000"/>
                        </a:lnSpc>
                        <a:spcBef>
                          <a:spcPts val="0"/>
                        </a:spcBef>
                        <a:spcAft>
                          <a:spcPts val="0"/>
                        </a:spcAft>
                      </a:pPr>
                      <a:r>
                        <a:rPr lang="en-US" sz="2000" dirty="0">
                          <a:latin typeface="Calibri"/>
                          <a:ea typeface="Calibri"/>
                          <a:cs typeface="Times New Roman"/>
                        </a:rPr>
                        <a:t>I didn’t want to get them in trouble</a:t>
                      </a:r>
                    </a:p>
                  </a:txBody>
                  <a:tcPr marL="95250" marR="190500" marT="57150" marB="57150"/>
                </a:tc>
                <a:tc>
                  <a:txBody>
                    <a:bodyPr/>
                    <a:lstStyle/>
                    <a:p>
                      <a:pPr marL="0" marR="0">
                        <a:lnSpc>
                          <a:spcPct val="115000"/>
                        </a:lnSpc>
                        <a:spcBef>
                          <a:spcPts val="0"/>
                        </a:spcBef>
                        <a:spcAft>
                          <a:spcPts val="0"/>
                        </a:spcAft>
                      </a:pPr>
                      <a:r>
                        <a:rPr lang="en-US" sz="2000">
                          <a:latin typeface="Calibri"/>
                          <a:ea typeface="Calibri"/>
                          <a:cs typeface="Times New Roman"/>
                        </a:rPr>
                        <a:t>  5%    45</a:t>
                      </a:r>
                    </a:p>
                  </a:txBody>
                  <a:tcPr marL="95250" marR="190500" marT="57150" marB="57150"/>
                </a:tc>
                <a:extLst>
                  <a:ext uri="{0D108BD9-81ED-4DB2-BD59-A6C34878D82A}">
                    <a16:rowId xmlns:a16="http://schemas.microsoft.com/office/drawing/2014/main" val="10005"/>
                  </a:ext>
                </a:extLst>
              </a:tr>
              <a:tr h="431260">
                <a:tc>
                  <a:txBody>
                    <a:bodyPr/>
                    <a:lstStyle/>
                    <a:p>
                      <a:pPr marL="0" marR="0">
                        <a:lnSpc>
                          <a:spcPct val="115000"/>
                        </a:lnSpc>
                        <a:spcBef>
                          <a:spcPts val="0"/>
                        </a:spcBef>
                        <a:spcAft>
                          <a:spcPts val="0"/>
                        </a:spcAft>
                      </a:pPr>
                      <a:r>
                        <a:rPr lang="en-US" sz="2000" dirty="0">
                          <a:latin typeface="Calibri"/>
                          <a:ea typeface="Calibri"/>
                          <a:cs typeface="Times New Roman"/>
                        </a:rPr>
                        <a:t>Too scared</a:t>
                      </a:r>
                    </a:p>
                  </a:txBody>
                  <a:tcPr marL="95250" marR="190500" marT="57150" marB="57150"/>
                </a:tc>
                <a:tc>
                  <a:txBody>
                    <a:bodyPr/>
                    <a:lstStyle/>
                    <a:p>
                      <a:pPr marL="0" marR="0">
                        <a:lnSpc>
                          <a:spcPct val="115000"/>
                        </a:lnSpc>
                        <a:spcBef>
                          <a:spcPts val="0"/>
                        </a:spcBef>
                        <a:spcAft>
                          <a:spcPts val="0"/>
                        </a:spcAft>
                      </a:pPr>
                      <a:r>
                        <a:rPr lang="en-US" sz="2000" dirty="0">
                          <a:latin typeface="Calibri"/>
                          <a:ea typeface="Calibri"/>
                          <a:cs typeface="Times New Roman"/>
                        </a:rPr>
                        <a:t>  4%    36</a:t>
                      </a:r>
                    </a:p>
                  </a:txBody>
                  <a:tcPr marL="95250" marR="190500" marT="57150" marB="57150"/>
                </a:tc>
                <a:extLst>
                  <a:ext uri="{0D108BD9-81ED-4DB2-BD59-A6C34878D82A}">
                    <a16:rowId xmlns:a16="http://schemas.microsoft.com/office/drawing/2014/main" val="10006"/>
                  </a:ext>
                </a:extLst>
              </a:tr>
              <a:tr h="431260">
                <a:tc>
                  <a:txBody>
                    <a:bodyPr/>
                    <a:lstStyle/>
                    <a:p>
                      <a:pPr marL="0" marR="0">
                        <a:lnSpc>
                          <a:spcPct val="115000"/>
                        </a:lnSpc>
                        <a:spcBef>
                          <a:spcPts val="0"/>
                        </a:spcBef>
                        <a:spcAft>
                          <a:spcPts val="0"/>
                        </a:spcAft>
                      </a:pPr>
                      <a:r>
                        <a:rPr lang="en-US" sz="2000">
                          <a:latin typeface="Calibri"/>
                          <a:ea typeface="Calibri"/>
                          <a:cs typeface="Times New Roman"/>
                        </a:rPr>
                        <a:t>I was okay with it</a:t>
                      </a:r>
                    </a:p>
                  </a:txBody>
                  <a:tcPr marL="95250" marR="190500" marT="57150" marB="57150"/>
                </a:tc>
                <a:tc>
                  <a:txBody>
                    <a:bodyPr/>
                    <a:lstStyle/>
                    <a:p>
                      <a:pPr marL="0" marR="0">
                        <a:lnSpc>
                          <a:spcPct val="115000"/>
                        </a:lnSpc>
                        <a:spcBef>
                          <a:spcPts val="0"/>
                        </a:spcBef>
                        <a:spcAft>
                          <a:spcPts val="0"/>
                        </a:spcAft>
                      </a:pPr>
                      <a:r>
                        <a:rPr lang="en-US" sz="2000" dirty="0">
                          <a:latin typeface="Calibri"/>
                          <a:ea typeface="Calibri"/>
                          <a:cs typeface="Times New Roman"/>
                        </a:rPr>
                        <a:t>  4%    36 </a:t>
                      </a:r>
                    </a:p>
                  </a:txBody>
                  <a:tcPr marL="95250" marR="190500" marT="57150" marB="57150"/>
                </a:tc>
                <a:extLst>
                  <a:ext uri="{0D108BD9-81ED-4DB2-BD59-A6C34878D82A}">
                    <a16:rowId xmlns:a16="http://schemas.microsoft.com/office/drawing/2014/main" val="10007"/>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9677400" cy="914400"/>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Reporting to Group Organizers</a:t>
            </a:r>
          </a:p>
        </p:txBody>
      </p:sp>
      <p:sp>
        <p:nvSpPr>
          <p:cNvPr id="3" name="Content Placeholder 2"/>
          <p:cNvSpPr>
            <a:spLocks noGrp="1"/>
          </p:cNvSpPr>
          <p:nvPr>
            <p:ph idx="1"/>
          </p:nvPr>
        </p:nvSpPr>
        <p:spPr>
          <a:xfrm>
            <a:off x="1981200" y="2133600"/>
            <a:ext cx="8229600" cy="4389120"/>
          </a:xfrm>
        </p:spPr>
        <p:txBody>
          <a:bodyPr/>
          <a:lstStyle/>
          <a:p>
            <a:r>
              <a:rPr lang="en-US" b="1" dirty="0"/>
              <a:t>29% </a:t>
            </a:r>
            <a:r>
              <a:rPr lang="en-US" dirty="0"/>
              <a:t>said the consent violation happened at a BDSM group or private play party</a:t>
            </a:r>
          </a:p>
          <a:p>
            <a:endParaRPr lang="en-US" dirty="0"/>
          </a:p>
          <a:p>
            <a:r>
              <a:rPr lang="en-US" dirty="0"/>
              <a:t>Only </a:t>
            </a:r>
            <a:r>
              <a:rPr lang="en-US" b="1" dirty="0"/>
              <a:t>1 in 4 </a:t>
            </a:r>
            <a:r>
              <a:rPr lang="en-US" dirty="0"/>
              <a:t>reported it to the organizers. </a:t>
            </a:r>
          </a:p>
          <a:p>
            <a:endParaRPr lang="en-US" dirty="0"/>
          </a:p>
          <a:p>
            <a:r>
              <a:rPr lang="en-US" dirty="0"/>
              <a:t>Of those, </a:t>
            </a:r>
            <a:r>
              <a:rPr lang="en-US" b="1" dirty="0"/>
              <a:t>1/3rd</a:t>
            </a:r>
            <a:r>
              <a:rPr lang="en-US" dirty="0"/>
              <a:t> said the organizers weren’t helpful at all. </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05000"/>
            <a:ext cx="7851648" cy="1828800"/>
          </a:xfrm>
        </p:spPr>
        <p:txBody>
          <a:bodyPr/>
          <a:lstStyle/>
          <a:p>
            <a:r>
              <a:rPr lang="en-US" dirty="0"/>
              <a:t>False Accusations</a:t>
            </a:r>
          </a:p>
        </p:txBody>
      </p:sp>
      <p:sp>
        <p:nvSpPr>
          <p:cNvPr id="3" name="Subtitle 2"/>
          <p:cNvSpPr>
            <a:spLocks noGrp="1"/>
          </p:cNvSpPr>
          <p:nvPr>
            <p:ph type="subTitle" idx="1"/>
          </p:nvPr>
        </p:nvSpPr>
        <p:spPr>
          <a:xfrm>
            <a:off x="2057400" y="3810000"/>
            <a:ext cx="7854696" cy="1752600"/>
          </a:xfrm>
        </p:spPr>
        <p:txBody>
          <a:bodyPr/>
          <a:lstStyle/>
          <a:p>
            <a:r>
              <a:rPr lang="en-US" dirty="0">
                <a:ln w="0"/>
                <a:effectLst>
                  <a:outerShdw blurRad="38100" dist="19050" dir="2700000" algn="tl" rotWithShape="0">
                    <a:schemeClr val="dk1">
                      <a:alpha val="40000"/>
                    </a:schemeClr>
                  </a:outerShdw>
                </a:effectLst>
              </a:rPr>
              <a:t>Consent Violations Survey</a:t>
            </a:r>
          </a:p>
        </p:txBody>
      </p:sp>
      <p:pic>
        <p:nvPicPr>
          <p:cNvPr id="4" name="Picture 3"/>
          <p:cNvPicPr>
            <a:picLocks noChangeAspect="1"/>
          </p:cNvPicPr>
          <p:nvPr/>
        </p:nvPicPr>
        <p:blipFill>
          <a:blip r:embed="rId3" cstate="print"/>
          <a:stretch>
            <a:fillRect/>
          </a:stretch>
        </p:blipFill>
        <p:spPr>
          <a:xfrm>
            <a:off x="228600" y="5334000"/>
            <a:ext cx="2695951" cy="132416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66800"/>
            <a:ext cx="9677400" cy="1524000"/>
          </a:xfrm>
        </p:spPr>
        <p:txBody>
          <a:bodyPr>
            <a:normAutofit/>
          </a:bodyPr>
          <a:lstStyle/>
          <a:p>
            <a:r>
              <a:rPr lang="en-US" sz="4400" b="1" dirty="0">
                <a:ln w="0"/>
                <a:solidFill>
                  <a:schemeClr val="tx1"/>
                </a:solidFill>
                <a:effectLst>
                  <a:outerShdw blurRad="38100" dist="19050" dir="2700000" algn="tl" rotWithShape="0">
                    <a:schemeClr val="dk1">
                      <a:alpha val="40000"/>
                    </a:schemeClr>
                  </a:outerShdw>
                </a:effectLst>
              </a:rPr>
              <a:t>3% or less </a:t>
            </a:r>
            <a:r>
              <a:rPr lang="en-US" sz="4400" dirty="0">
                <a:ln w="0"/>
                <a:solidFill>
                  <a:schemeClr val="tx1"/>
                </a:solidFill>
                <a:effectLst>
                  <a:outerShdw blurRad="38100" dist="19050" dir="2700000" algn="tl" rotWithShape="0">
                    <a:schemeClr val="dk1">
                      <a:alpha val="40000"/>
                    </a:schemeClr>
                  </a:outerShdw>
                </a:effectLst>
              </a:rPr>
              <a:t>rate for false accusations was reported in regards to:</a:t>
            </a:r>
          </a:p>
        </p:txBody>
      </p:sp>
      <p:sp>
        <p:nvSpPr>
          <p:cNvPr id="3" name="Content Placeholder 2"/>
          <p:cNvSpPr>
            <a:spLocks noGrp="1"/>
          </p:cNvSpPr>
          <p:nvPr>
            <p:ph idx="1"/>
          </p:nvPr>
        </p:nvSpPr>
        <p:spPr>
          <a:xfrm>
            <a:off x="2514600" y="3581400"/>
            <a:ext cx="7467600" cy="2286000"/>
          </a:xfrm>
        </p:spPr>
        <p:txBody>
          <a:bodyPr>
            <a:normAutofit lnSpcReduction="10000"/>
          </a:bodyPr>
          <a:lstStyle/>
          <a:p>
            <a:r>
              <a:rPr lang="en-US" dirty="0">
                <a:ln w="0"/>
                <a:effectLst>
                  <a:outerShdw blurRad="38100" dist="19050" dir="2700000" algn="tl" rotWithShape="0">
                    <a:schemeClr val="dk1">
                      <a:alpha val="40000"/>
                    </a:schemeClr>
                  </a:outerShdw>
                </a:effectLst>
              </a:rPr>
              <a:t>nonconsensual touching at kink events</a:t>
            </a:r>
          </a:p>
          <a:p>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violating someone’s </a:t>
            </a:r>
            <a:r>
              <a:rPr lang="en-US" dirty="0" err="1">
                <a:ln w="0"/>
                <a:effectLst>
                  <a:outerShdw blurRad="38100" dist="19050" dir="2700000" algn="tl" rotWithShape="0">
                    <a:schemeClr val="dk1">
                      <a:alpha val="40000"/>
                    </a:schemeClr>
                  </a:outerShdw>
                </a:effectLst>
              </a:rPr>
              <a:t>safeword</a:t>
            </a:r>
            <a:endParaRPr lang="en-US" dirty="0">
              <a:ln w="0"/>
              <a:effectLst>
                <a:outerShdw blurRad="38100" dist="19050" dir="2700000" algn="tl" rotWithShape="0">
                  <a:schemeClr val="dk1">
                    <a:alpha val="40000"/>
                  </a:schemeClr>
                </a:outerShdw>
              </a:effectLst>
            </a:endParaRPr>
          </a:p>
          <a:p>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violating someone’s pre-negotiated limits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10058400" cy="4343400"/>
          </a:xfrm>
        </p:spPr>
        <p:txBody>
          <a:bodyPr/>
          <a:lstStyle/>
          <a:p>
            <a:r>
              <a:rPr lang="en-US" dirty="0">
                <a:ln w="0"/>
                <a:effectLst>
                  <a:outerShdw blurRad="38100" dist="19050" dir="2700000" algn="tl" rotWithShape="0">
                    <a:schemeClr val="dk1">
                      <a:alpha val="40000"/>
                    </a:schemeClr>
                  </a:outerShdw>
                </a:effectLst>
              </a:rPr>
              <a:t>Only </a:t>
            </a:r>
            <a:r>
              <a:rPr lang="en-US" b="1" dirty="0">
                <a:ln w="0"/>
                <a:effectLst>
                  <a:outerShdw blurRad="38100" dist="19050" dir="2700000" algn="tl" rotWithShape="0">
                    <a:schemeClr val="dk1">
                      <a:alpha val="40000"/>
                    </a:schemeClr>
                  </a:outerShdw>
                </a:effectLst>
              </a:rPr>
              <a:t>7 people </a:t>
            </a:r>
            <a:r>
              <a:rPr lang="en-US" dirty="0">
                <a:ln w="0"/>
                <a:effectLst>
                  <a:outerShdw blurRad="38100" dist="19050" dir="2700000" algn="tl" rotWithShape="0">
                    <a:schemeClr val="dk1">
                      <a:alpha val="40000"/>
                    </a:schemeClr>
                  </a:outerShdw>
                </a:effectLst>
              </a:rPr>
              <a:t>reported they had been falsely accused and reported to the police: 1/10 of 1% of the total. </a:t>
            </a:r>
          </a:p>
          <a:p>
            <a:pPr>
              <a:buNone/>
            </a:pPr>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Only </a:t>
            </a:r>
            <a:r>
              <a:rPr lang="en-US" b="1" dirty="0">
                <a:ln w="0"/>
                <a:effectLst>
                  <a:outerShdw blurRad="38100" dist="19050" dir="2700000" algn="tl" rotWithShape="0">
                    <a:schemeClr val="dk1">
                      <a:alpha val="40000"/>
                    </a:schemeClr>
                  </a:outerShdw>
                </a:effectLst>
              </a:rPr>
              <a:t>16 people </a:t>
            </a:r>
            <a:r>
              <a:rPr lang="en-US" dirty="0">
                <a:ln w="0"/>
                <a:effectLst>
                  <a:outerShdw blurRad="38100" dist="19050" dir="2700000" algn="tl" rotWithShape="0">
                    <a:schemeClr val="dk1">
                      <a:alpha val="40000"/>
                    </a:schemeClr>
                  </a:outerShdw>
                </a:effectLst>
              </a:rPr>
              <a:t>were falsely accused twice (or more) of violating a </a:t>
            </a:r>
            <a:r>
              <a:rPr lang="en-US" dirty="0" err="1">
                <a:ln w="0"/>
                <a:effectLst>
                  <a:outerShdw blurRad="38100" dist="19050" dir="2700000" algn="tl" rotWithShape="0">
                    <a:schemeClr val="dk1">
                      <a:alpha val="40000"/>
                    </a:schemeClr>
                  </a:outerShdw>
                </a:effectLst>
              </a:rPr>
              <a:t>safeword</a:t>
            </a:r>
            <a:r>
              <a:rPr lang="en-US" dirty="0">
                <a:ln w="0"/>
                <a:effectLst>
                  <a:outerShdw blurRad="38100" dist="19050" dir="2700000" algn="tl" rotWithShape="0">
                    <a:schemeClr val="dk1">
                      <a:alpha val="40000"/>
                    </a:schemeClr>
                  </a:outerShdw>
                </a:effectLst>
              </a:rPr>
              <a:t> (0.3%). </a:t>
            </a:r>
          </a:p>
          <a:p>
            <a:pPr>
              <a:buNone/>
            </a:pPr>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And </a:t>
            </a:r>
            <a:r>
              <a:rPr lang="en-US" b="1" dirty="0">
                <a:ln w="0"/>
                <a:effectLst>
                  <a:outerShdw blurRad="38100" dist="19050" dir="2700000" algn="tl" rotWithShape="0">
                    <a:schemeClr val="dk1">
                      <a:alpha val="40000"/>
                    </a:schemeClr>
                  </a:outerShdw>
                </a:effectLst>
              </a:rPr>
              <a:t>30 people </a:t>
            </a:r>
            <a:r>
              <a:rPr lang="en-US" dirty="0">
                <a:ln w="0"/>
                <a:effectLst>
                  <a:outerShdw blurRad="38100" dist="19050" dir="2700000" algn="tl" rotWithShape="0">
                    <a:schemeClr val="dk1">
                      <a:alpha val="40000"/>
                    </a:schemeClr>
                  </a:outerShdw>
                </a:effectLst>
              </a:rPr>
              <a:t>have been falsely accused twice (or more) of violating someone’s pre-negotiated limits (.7%).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905000"/>
            <a:ext cx="9982200" cy="4419600"/>
          </a:xfrm>
        </p:spPr>
        <p:txBody>
          <a:bodyPr>
            <a:normAutofit/>
          </a:bodyPr>
          <a:lstStyle/>
          <a:p>
            <a:pPr>
              <a:buNone/>
            </a:pPr>
            <a:r>
              <a:rPr lang="en-US" sz="3200" dirty="0">
                <a:ln w="0"/>
                <a:effectLst>
                  <a:outerShdw blurRad="38100" dist="19050" dir="2700000" algn="tl" rotWithShape="0">
                    <a:schemeClr val="dk1">
                      <a:alpha val="40000"/>
                    </a:schemeClr>
                  </a:outerShdw>
                </a:effectLst>
              </a:rPr>
              <a:t>If you have any questions regarding the data in this survey, please contact </a:t>
            </a:r>
            <a:r>
              <a:rPr lang="en-US" sz="3200" b="1" dirty="0">
                <a:ln w="0"/>
                <a:effectLst>
                  <a:outerShdw blurRad="38100" dist="19050" dir="2700000" algn="tl" rotWithShape="0">
                    <a:schemeClr val="dk1">
                      <a:alpha val="40000"/>
                    </a:schemeClr>
                  </a:outerShdw>
                </a:effectLst>
              </a:rPr>
              <a:t>NCSF</a:t>
            </a:r>
            <a:r>
              <a:rPr lang="en-US" sz="3200" dirty="0">
                <a:ln w="0"/>
                <a:effectLst>
                  <a:outerShdw blurRad="38100" dist="19050" dir="2700000" algn="tl" rotWithShape="0">
                    <a:schemeClr val="dk1">
                      <a:alpha val="40000"/>
                    </a:schemeClr>
                  </a:outerShdw>
                </a:effectLst>
              </a:rPr>
              <a:t> at:</a:t>
            </a:r>
          </a:p>
          <a:p>
            <a:pPr>
              <a:buNone/>
            </a:pPr>
            <a:r>
              <a:rPr lang="en-US" sz="3200" dirty="0">
                <a:ln w="0"/>
                <a:effectLst>
                  <a:outerShdw blurRad="38100" dist="19050" dir="2700000" algn="tl" rotWithShape="0">
                    <a:schemeClr val="dk1">
                      <a:alpha val="40000"/>
                    </a:schemeClr>
                  </a:outerShdw>
                </a:effectLst>
              </a:rPr>
              <a:t> </a:t>
            </a:r>
          </a:p>
          <a:p>
            <a:pPr>
              <a:buNone/>
            </a:pPr>
            <a:r>
              <a:rPr lang="en-US" sz="3200" dirty="0">
                <a:ln w="0"/>
                <a:effectLst>
                  <a:outerShdw blurRad="38100" dist="19050" dir="2700000" algn="tl" rotWithShape="0">
                    <a:schemeClr val="dk1">
                      <a:alpha val="40000"/>
                    </a:schemeClr>
                  </a:outerShdw>
                </a:effectLst>
              </a:rPr>
              <a:t>           susan@ncsfreedom.org </a:t>
            </a:r>
          </a:p>
        </p:txBody>
      </p:sp>
      <p:pic>
        <p:nvPicPr>
          <p:cNvPr id="2" name="Picture 1"/>
          <p:cNvPicPr>
            <a:picLocks noChangeAspect="1"/>
          </p:cNvPicPr>
          <p:nvPr/>
        </p:nvPicPr>
        <p:blipFill>
          <a:blip r:embed="rId3" cstate="print"/>
          <a:stretch>
            <a:fillRect/>
          </a:stretch>
        </p:blipFill>
        <p:spPr>
          <a:xfrm>
            <a:off x="228600" y="5334000"/>
            <a:ext cx="2695951" cy="1324160"/>
          </a:xfrm>
          <a:prstGeom prst="rect">
            <a:avLst/>
          </a:prstGeom>
        </p:spPr>
      </p:pic>
      <p:pic>
        <p:nvPicPr>
          <p:cNvPr id="5" name="Picture 4" descr="NCSF banner- white copy.jpg"/>
          <p:cNvPicPr>
            <a:picLocks noChangeAspect="1"/>
          </p:cNvPicPr>
          <p:nvPr/>
        </p:nvPicPr>
        <p:blipFill>
          <a:blip r:embed="rId4" cstate="print"/>
          <a:stretch>
            <a:fillRect/>
          </a:stretch>
        </p:blipFill>
        <p:spPr>
          <a:xfrm>
            <a:off x="5181600" y="4343400"/>
            <a:ext cx="6096000" cy="2032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Credits</a:t>
            </a:r>
          </a:p>
        </p:txBody>
      </p:sp>
      <p:sp>
        <p:nvSpPr>
          <p:cNvPr id="3" name="Content Placeholder 2"/>
          <p:cNvSpPr>
            <a:spLocks noGrp="1"/>
          </p:cNvSpPr>
          <p:nvPr>
            <p:ph idx="1"/>
          </p:nvPr>
        </p:nvSpPr>
        <p:spPr/>
        <p:txBody>
          <a:bodyPr/>
          <a:lstStyle/>
          <a:p>
            <a:r>
              <a:rPr lang="en-US" dirty="0">
                <a:hlinkClick r:id="rId3"/>
              </a:rPr>
              <a:t>https://upload.wikimedia.org/wikipedia/commons/f/ff/Leopold_von_Sacher-Masoch,_portrait_2.jpg</a:t>
            </a:r>
            <a:r>
              <a:rPr lang="en-US" dirty="0"/>
              <a:t> </a:t>
            </a:r>
          </a:p>
          <a:p>
            <a:r>
              <a:rPr lang="en-US" dirty="0">
                <a:hlinkClick r:id="rId4"/>
              </a:rPr>
              <a:t>https://upload.wikimedia.org/wikipedia/commons/7/7c/Leopold_von_Sacher-Masoch_with_Fannie.gif</a:t>
            </a:r>
            <a:r>
              <a:rPr lang="en-US" dirty="0"/>
              <a:t> </a:t>
            </a:r>
          </a:p>
          <a:p>
            <a:endParaRPr lang="en-US" dirty="0"/>
          </a:p>
          <a:p>
            <a:r>
              <a:rPr lang="en-US" dirty="0">
                <a:hlinkClick r:id="rId5"/>
              </a:rPr>
              <a:t>http://www.leatherati.com/legacy-images/6a0120a64cc92c970c01543513ecda970c-pi.jpg</a:t>
            </a:r>
            <a:r>
              <a:rPr lang="en-US" dirty="0"/>
              <a:t> </a:t>
            </a:r>
          </a:p>
        </p:txBody>
      </p:sp>
    </p:spTree>
    <p:extLst>
      <p:ext uri="{BB962C8B-B14F-4D97-AF65-F5344CB8AC3E}">
        <p14:creationId xmlns:p14="http://schemas.microsoft.com/office/powerpoint/2010/main" val="38251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Kink, Consent and Safety </a:t>
            </a:r>
          </a:p>
        </p:txBody>
      </p:sp>
      <p:sp>
        <p:nvSpPr>
          <p:cNvPr id="3" name="Subtitle 2"/>
          <p:cNvSpPr>
            <a:spLocks noGrp="1"/>
          </p:cNvSpPr>
          <p:nvPr>
            <p:ph type="subTitle" idx="1"/>
          </p:nvPr>
        </p:nvSpPr>
        <p:spPr/>
        <p:txBody>
          <a:bodyPr/>
          <a:lstStyle/>
          <a:p>
            <a:r>
              <a:rPr lang="en-US" dirty="0"/>
              <a:t>Consent in Context</a:t>
            </a:r>
          </a:p>
        </p:txBody>
      </p:sp>
    </p:spTree>
    <p:extLst>
      <p:ext uri="{BB962C8B-B14F-4D97-AF65-F5344CB8AC3E}">
        <p14:creationId xmlns:p14="http://schemas.microsoft.com/office/powerpoint/2010/main" val="161013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Play is Part of a Process</a:t>
            </a:r>
          </a:p>
        </p:txBody>
      </p:sp>
      <p:sp>
        <p:nvSpPr>
          <p:cNvPr id="3" name="Content Placeholder 2"/>
          <p:cNvSpPr>
            <a:spLocks noGrp="1"/>
          </p:cNvSpPr>
          <p:nvPr>
            <p:ph idx="1"/>
          </p:nvPr>
        </p:nvSpPr>
        <p:spPr/>
        <p:txBody>
          <a:bodyPr/>
          <a:lstStyle/>
          <a:p>
            <a:r>
              <a:rPr lang="en-US" dirty="0"/>
              <a:t>Negotiation, contracting and consent</a:t>
            </a:r>
          </a:p>
          <a:p>
            <a:r>
              <a:rPr lang="en-US" dirty="0"/>
              <a:t>Play</a:t>
            </a:r>
          </a:p>
          <a:p>
            <a:r>
              <a:rPr lang="en-US" dirty="0"/>
              <a:t>Aftercare and debriefing</a:t>
            </a:r>
          </a:p>
          <a:p>
            <a:r>
              <a:rPr lang="en-US" dirty="0"/>
              <a:t>Safety requires different considerations at different points in the process.</a:t>
            </a:r>
          </a:p>
          <a:p>
            <a:r>
              <a:rPr lang="en-US" dirty="0"/>
              <a:t>Ideal consent is continuous throughout:  a loss of consent can be damaging at any stage.</a:t>
            </a:r>
          </a:p>
        </p:txBody>
      </p:sp>
    </p:spTree>
    <p:extLst>
      <p:ext uri="{BB962C8B-B14F-4D97-AF65-F5344CB8AC3E}">
        <p14:creationId xmlns:p14="http://schemas.microsoft.com/office/powerpoint/2010/main" val="280065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5358"/>
            <a:ext cx="10972800" cy="758642"/>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hlinkClick r:id="rId3"/>
              </a:rPr>
              <a:t>NCSF</a:t>
            </a:r>
            <a:r>
              <a:rPr lang="en-US" sz="4400" dirty="0">
                <a:ln w="0"/>
                <a:solidFill>
                  <a:schemeClr val="tx1"/>
                </a:solidFill>
                <a:effectLst>
                  <a:outerShdw blurRad="38100" dist="19050" dir="2700000" algn="tl" rotWithShape="0">
                    <a:schemeClr val="dk1">
                      <a:alpha val="40000"/>
                    </a:schemeClr>
                  </a:outerShdw>
                </a:effectLst>
              </a:rPr>
              <a:t> </a:t>
            </a:r>
            <a:r>
              <a:rPr lang="en-US" sz="4400" dirty="0">
                <a:ln w="0"/>
                <a:solidFill>
                  <a:schemeClr val="tx1"/>
                </a:solidFill>
                <a:effectLst>
                  <a:outerShdw blurRad="38100" dist="19050" dir="2700000" algn="tl" rotWithShape="0">
                    <a:schemeClr val="dk1">
                      <a:alpha val="40000"/>
                    </a:schemeClr>
                  </a:outerShdw>
                </a:effectLst>
                <a:hlinkClick r:id="rId4"/>
              </a:rPr>
              <a:t>Consent Statement</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p:txBody>
          <a:bodyPr>
            <a:normAutofit/>
          </a:bodyPr>
          <a:lstStyle/>
          <a:p>
            <a:r>
              <a:rPr lang="en-US" sz="3200" dirty="0">
                <a:ln w="0"/>
                <a:effectLst>
                  <a:outerShdw blurRad="38100" dist="19050" dir="2700000" algn="tl" rotWithShape="0">
                    <a:schemeClr val="dk1">
                      <a:alpha val="40000"/>
                    </a:schemeClr>
                  </a:outerShdw>
                </a:effectLst>
              </a:rPr>
              <a:t>Consent is… an informed, voluntary agreement by two or more people to engage in a particular sexual activity or to enter into a relationship.</a:t>
            </a:r>
          </a:p>
          <a:p>
            <a:endParaRPr lang="en-US" sz="3200" dirty="0">
              <a:ln w="0"/>
              <a:effectLst>
                <a:outerShdw blurRad="38100" dist="19050" dir="2700000" algn="tl" rotWithShape="0">
                  <a:schemeClr val="dk1">
                    <a:alpha val="40000"/>
                  </a:schemeClr>
                </a:outerShdw>
              </a:effectLst>
            </a:endParaRPr>
          </a:p>
          <a:p>
            <a:r>
              <a:rPr lang="en-US" sz="3200" dirty="0">
                <a:ln w="0"/>
                <a:effectLst>
                  <a:outerShdw blurRad="38100" dist="19050" dir="2700000" algn="tl" rotWithShape="0">
                    <a:schemeClr val="dk1">
                      <a:alpha val="40000"/>
                    </a:schemeClr>
                  </a:outerShdw>
                </a:effectLst>
              </a:rPr>
              <a:t>Ethical – mutual, informed, continuous.</a:t>
            </a:r>
          </a:p>
          <a:p>
            <a:endParaRPr lang="en-US" sz="3200" dirty="0">
              <a:ln w="0"/>
              <a:effectLst>
                <a:outerShdw blurRad="38100" dist="19050" dir="2700000" algn="tl" rotWithShape="0">
                  <a:schemeClr val="dk1">
                    <a:alpha val="40000"/>
                  </a:schemeClr>
                </a:outerShdw>
              </a:effectLst>
            </a:endParaRPr>
          </a:p>
          <a:p>
            <a:r>
              <a:rPr lang="en-US" sz="3200" dirty="0">
                <a:ln w="0"/>
                <a:effectLst>
                  <a:outerShdw blurRad="38100" dist="19050" dir="2700000" algn="tl" rotWithShape="0">
                    <a:schemeClr val="dk1">
                      <a:alpha val="40000"/>
                    </a:schemeClr>
                  </a:outerShdw>
                </a:effectLst>
              </a:rPr>
              <a:t>Legal – consent, if you can prove it, is a fragile and weak defense in the US, and worse in Britain.</a:t>
            </a:r>
          </a:p>
        </p:txBody>
      </p:sp>
    </p:spTree>
    <p:extLst>
      <p:ext uri="{BB962C8B-B14F-4D97-AF65-F5344CB8AC3E}">
        <p14:creationId xmlns:p14="http://schemas.microsoft.com/office/powerpoint/2010/main" val="123233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04088"/>
            <a:ext cx="10210800" cy="743712"/>
          </a:xfrm>
        </p:spPr>
        <p:txBody>
          <a:bodyPr>
            <a:normAutofit/>
          </a:bodyPr>
          <a:lstStyle/>
          <a:p>
            <a:r>
              <a:rPr lang="en-US" sz="4400" dirty="0">
                <a:ln w="0"/>
                <a:solidFill>
                  <a:schemeClr val="tx1"/>
                </a:solidFill>
                <a:effectLst>
                  <a:outerShdw blurRad="38100" dist="19050" dir="2700000" algn="tl" rotWithShape="0">
                    <a:schemeClr val="dk1">
                      <a:alpha val="40000"/>
                    </a:schemeClr>
                  </a:outerShdw>
                </a:effectLst>
              </a:rPr>
              <a:t>Consent is as Simple as Tea</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28313" y="1752600"/>
            <a:ext cx="8148902" cy="4648200"/>
          </a:xfrm>
        </p:spPr>
      </p:pic>
    </p:spTree>
    <p:extLst>
      <p:ext uri="{BB962C8B-B14F-4D97-AF65-F5344CB8AC3E}">
        <p14:creationId xmlns:p14="http://schemas.microsoft.com/office/powerpoint/2010/main" val="4170897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9653</TotalTime>
  <Words>7208</Words>
  <Application>Microsoft Office PowerPoint</Application>
  <PresentationFormat>Widescreen</PresentationFormat>
  <Paragraphs>522</Paragraphs>
  <Slides>59</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Constantia</vt:lpstr>
      <vt:lpstr>Times New Roman</vt:lpstr>
      <vt:lpstr>Wingdings 2</vt:lpstr>
      <vt:lpstr>Flow</vt:lpstr>
      <vt:lpstr>  Consent 301: Consent, Its Discontents, and Safety</vt:lpstr>
      <vt:lpstr>  Prepared by:</vt:lpstr>
      <vt:lpstr>  Susan Wright, M.A.</vt:lpstr>
      <vt:lpstr>Russell J. Stambaugh, Ph.D</vt:lpstr>
      <vt:lpstr>The presenters have no conflicts of interest.</vt:lpstr>
      <vt:lpstr>Kink, Consent and Safety </vt:lpstr>
      <vt:lpstr>Safe Play is Part of a Process</vt:lpstr>
      <vt:lpstr>NCSF Consent Statement</vt:lpstr>
      <vt:lpstr>Consent is as Simple as Tea</vt:lpstr>
      <vt:lpstr>History</vt:lpstr>
      <vt:lpstr>History—Cheque to The Spanner Trust</vt:lpstr>
      <vt:lpstr>History</vt:lpstr>
      <vt:lpstr>History</vt:lpstr>
      <vt:lpstr>Qualified Consent</vt:lpstr>
      <vt:lpstr>Seduced Consent</vt:lpstr>
      <vt:lpstr>Consent Variations</vt:lpstr>
      <vt:lpstr>Misconceptions of 24/7 M/s Relationships</vt:lpstr>
      <vt:lpstr>Community Attitudes</vt:lpstr>
      <vt:lpstr>Safety in Kink</vt:lpstr>
      <vt:lpstr>Issues Around Being Out</vt:lpstr>
      <vt:lpstr>Consent Violations Survey</vt:lpstr>
      <vt:lpstr>PowerPoint Presentation</vt:lpstr>
      <vt:lpstr>Consent Violations in a BDSM Context</vt:lpstr>
      <vt:lpstr>The Consent Violations Survey asked about consent violations in a BDSM context including: </vt:lpstr>
      <vt:lpstr>4,598 people began the survey…</vt:lpstr>
      <vt:lpstr>Demographics</vt:lpstr>
      <vt:lpstr>Consistent with other NCSF surveys:</vt:lpstr>
      <vt:lpstr>However, more women than men responded:</vt:lpstr>
      <vt:lpstr>Nonconsensual Touching at BDSM Events</vt:lpstr>
      <vt:lpstr>PowerPoint Presentation</vt:lpstr>
      <vt:lpstr>PowerPoint Presentation</vt:lpstr>
      <vt:lpstr>Consent Violations during BDSM Activities</vt:lpstr>
      <vt:lpstr>PowerPoint Presentation</vt:lpstr>
      <vt:lpstr>Sexual Assaults in BDSM scenes</vt:lpstr>
      <vt:lpstr>Compared to General Population</vt:lpstr>
      <vt:lpstr>What Happened?</vt:lpstr>
      <vt:lpstr>Severity of Consent Violations</vt:lpstr>
      <vt:lpstr>Negotiation</vt:lpstr>
      <vt:lpstr>Why renegotiating to add activities to a scene is problematic:</vt:lpstr>
      <vt:lpstr>Why did it happen?</vt:lpstr>
      <vt:lpstr>PowerPoint Presentation</vt:lpstr>
      <vt:lpstr>Who is Violating Consent?</vt:lpstr>
      <vt:lpstr>Demographics</vt:lpstr>
      <vt:lpstr>Newbies at risk</vt:lpstr>
      <vt:lpstr>Violators</vt:lpstr>
      <vt:lpstr>Frequency of Violations</vt:lpstr>
      <vt:lpstr>PowerPoint Presentation</vt:lpstr>
      <vt:lpstr>PowerPoint Presentation</vt:lpstr>
      <vt:lpstr>PowerPoint Presentation</vt:lpstr>
      <vt:lpstr>References for Play Partners</vt:lpstr>
      <vt:lpstr>Reporting  Consent Violations</vt:lpstr>
      <vt:lpstr>Low Reporting Rates:</vt:lpstr>
      <vt:lpstr>Why didn’t you report?</vt:lpstr>
      <vt:lpstr>Reporting to Group Organizers</vt:lpstr>
      <vt:lpstr>False Accusations</vt:lpstr>
      <vt:lpstr>3% or less rate for false accusations was reported in regards to:</vt:lpstr>
      <vt:lpstr>PowerPoint Presentation</vt:lpstr>
      <vt:lpstr>PowerPoint Presentation</vt:lpstr>
      <vt:lpstr>Image Credits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 Violations Survey</dc:title>
  <dc:creator>Susan</dc:creator>
  <cp:lastModifiedBy>Susan Wright</cp:lastModifiedBy>
  <cp:revision>157</cp:revision>
  <dcterms:created xsi:type="dcterms:W3CDTF">2015-09-18T19:31:16Z</dcterms:created>
  <dcterms:modified xsi:type="dcterms:W3CDTF">2017-04-18T00:21:37Z</dcterms:modified>
</cp:coreProperties>
</file>