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95" d="100"/>
          <a:sy n="95" d="100"/>
        </p:scale>
        <p:origin x="3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442960080000328E-2"/>
          <c:y val="3.3650719554346689E-2"/>
          <c:w val="0.69303380202012066"/>
          <c:h val="0.90557455640747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kinky parents who ask NCSF for help each year with child custody issues</c:v>
                </c:pt>
              </c:strCache>
            </c:strRef>
          </c:tx>
          <c:cat>
            <c:numRef>
              <c:f>Sheet1!$A$2:$A$12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87</c:v>
                </c:pt>
                <c:pt idx="1">
                  <c:v>59</c:v>
                </c:pt>
                <c:pt idx="2">
                  <c:v>71</c:v>
                </c:pt>
                <c:pt idx="3">
                  <c:v>125</c:v>
                </c:pt>
                <c:pt idx="4">
                  <c:v>110</c:v>
                </c:pt>
                <c:pt idx="5">
                  <c:v>103</c:v>
                </c:pt>
                <c:pt idx="6">
                  <c:v>101</c:v>
                </c:pt>
                <c:pt idx="7">
                  <c:v>77</c:v>
                </c:pt>
                <c:pt idx="8">
                  <c:v>33</c:v>
                </c:pt>
                <c:pt idx="9">
                  <c:v>19</c:v>
                </c:pt>
                <c:pt idx="10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8B-4B69-84A2-32002C32A66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Number of parents who lost custody or visitation rights because they are kinky</c:v>
                </c:pt>
              </c:strCache>
            </c:strRef>
          </c:tx>
          <c:cat>
            <c:numRef>
              <c:f>Sheet1!$A$2:$A$12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73</c:v>
                </c:pt>
                <c:pt idx="1">
                  <c:v>48</c:v>
                </c:pt>
                <c:pt idx="2">
                  <c:v>58</c:v>
                </c:pt>
                <c:pt idx="3">
                  <c:v>103</c:v>
                </c:pt>
                <c:pt idx="4">
                  <c:v>93</c:v>
                </c:pt>
                <c:pt idx="5">
                  <c:v>90</c:v>
                </c:pt>
                <c:pt idx="6">
                  <c:v>78</c:v>
                </c:pt>
                <c:pt idx="7">
                  <c:v>36</c:v>
                </c:pt>
                <c:pt idx="8">
                  <c:v>4</c:v>
                </c:pt>
                <c:pt idx="9">
                  <c:v>3</c:v>
                </c:pt>
                <c:pt idx="1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8B-4B69-84A2-32002C32A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291520"/>
        <c:axId val="163293056"/>
      </c:lineChart>
      <c:catAx>
        <c:axId val="16329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63293056"/>
        <c:crosses val="autoZero"/>
        <c:auto val="1"/>
        <c:lblAlgn val="ctr"/>
        <c:lblOffset val="100"/>
        <c:noMultiLvlLbl val="0"/>
      </c:catAx>
      <c:valAx>
        <c:axId val="16329305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63291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882061080131748"/>
          <c:y val="1.1957184797211992E-2"/>
          <c:w val="0.21224749450979391"/>
          <c:h val="0.92511375552651898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112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23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23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27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00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9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50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79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28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31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79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E3230-A456-40F4-BA31-8C2834D75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9641" y="723480"/>
            <a:ext cx="9966960" cy="2341397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Kinky Parents and Child Custody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3E01A3-791B-4DAA-95DE-D90BB71CD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9191" y="3798277"/>
            <a:ext cx="8767860" cy="2612571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Effect of the DSM-5 Differentiation between the Paraphilias and Paraphilic Disorders</a:t>
            </a:r>
          </a:p>
          <a:p>
            <a:endParaRPr lang="en-US" sz="3200" dirty="0">
              <a:solidFill>
                <a:schemeClr val="tx1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</a:rPr>
              <a:t>Susan Wright, MA</a:t>
            </a:r>
          </a:p>
        </p:txBody>
      </p:sp>
    </p:spTree>
    <p:extLst>
      <p:ext uri="{BB962C8B-B14F-4D97-AF65-F5344CB8AC3E}">
        <p14:creationId xmlns:p14="http://schemas.microsoft.com/office/powerpoint/2010/main" val="2600719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E98A-331A-45B2-922D-4525828E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788" y="884254"/>
            <a:ext cx="8814916" cy="995792"/>
          </a:xfrm>
        </p:spPr>
        <p:txBody>
          <a:bodyPr/>
          <a:lstStyle/>
          <a:p>
            <a:r>
              <a:rPr lang="en-US" i="1" dirty="0">
                <a:solidFill>
                  <a:schemeClr val="tx1"/>
                </a:solidFill>
              </a:rPr>
              <a:t>Child Custody cases now: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6FF7A0-7539-4C41-97D1-B696FCFB8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6EDD7B-1E00-4328-A974-EB4354FCB0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013538"/>
              </p:ext>
            </p:extLst>
          </p:nvPr>
        </p:nvGraphicFramePr>
        <p:xfrm>
          <a:off x="1366575" y="2773345"/>
          <a:ext cx="9264581" cy="2743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1744">
                  <a:extLst>
                    <a:ext uri="{9D8B030D-6E8A-4147-A177-3AD203B41FA5}">
                      <a16:colId xmlns:a16="http://schemas.microsoft.com/office/drawing/2014/main" val="1796297237"/>
                    </a:ext>
                  </a:extLst>
                </a:gridCol>
                <a:gridCol w="1633633">
                  <a:extLst>
                    <a:ext uri="{9D8B030D-6E8A-4147-A177-3AD203B41FA5}">
                      <a16:colId xmlns:a16="http://schemas.microsoft.com/office/drawing/2014/main" val="3932099683"/>
                    </a:ext>
                  </a:extLst>
                </a:gridCol>
                <a:gridCol w="1678074">
                  <a:extLst>
                    <a:ext uri="{9D8B030D-6E8A-4147-A177-3AD203B41FA5}">
                      <a16:colId xmlns:a16="http://schemas.microsoft.com/office/drawing/2014/main" val="3747698231"/>
                    </a:ext>
                  </a:extLst>
                </a:gridCol>
                <a:gridCol w="1962774">
                  <a:extLst>
                    <a:ext uri="{9D8B030D-6E8A-4147-A177-3AD203B41FA5}">
                      <a16:colId xmlns:a16="http://schemas.microsoft.com/office/drawing/2014/main" val="3813302551"/>
                    </a:ext>
                  </a:extLst>
                </a:gridCol>
                <a:gridCol w="2428356">
                  <a:extLst>
                    <a:ext uri="{9D8B030D-6E8A-4147-A177-3AD203B41FA5}">
                      <a16:colId xmlns:a16="http://schemas.microsoft.com/office/drawing/2014/main" val="2866782831"/>
                    </a:ext>
                  </a:extLst>
                </a:gridCol>
              </a:tblGrid>
              <a:tr h="13110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Year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Reports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Custody/Visitation removed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Custody/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Visitation retained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% Lost custody 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9353892"/>
                  </a:ext>
                </a:extLst>
              </a:tr>
              <a:tr h="6356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29%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2859462"/>
                  </a:ext>
                </a:extLst>
              </a:tr>
              <a:tr h="6356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2017*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30%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7892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370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6FF7A0-7539-4C41-97D1-B696FCFB8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AD6F8FD-BD28-43A1-B14C-ABBB2595F4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265733"/>
              </p:ext>
            </p:extLst>
          </p:nvPr>
        </p:nvGraphicFramePr>
        <p:xfrm>
          <a:off x="1346479" y="854111"/>
          <a:ext cx="9717759" cy="54261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1953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260A9-F451-4618-BD72-2F4476AFA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045028"/>
            <a:ext cx="9875520" cy="174841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Visit the NCSF table in the Exhibit Area</a:t>
            </a:r>
            <a:br>
              <a:rPr lang="en-US" sz="3600" dirty="0">
                <a:solidFill>
                  <a:schemeClr val="tx1"/>
                </a:solidFill>
              </a:rPr>
            </a:b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Contact Susan Wright at susan@ncsfreedom.org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BAB6B7C-9FBA-409D-8F97-105F70D7F5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37493" y="3446141"/>
            <a:ext cx="5427445" cy="1809148"/>
          </a:xfr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F2D537F-AAD7-4087-A4E1-A5E4E169121E}"/>
              </a:ext>
            </a:extLst>
          </p:cNvPr>
          <p:cNvSpPr txBox="1">
            <a:spLocks/>
          </p:cNvSpPr>
          <p:nvPr/>
        </p:nvSpPr>
        <p:spPr>
          <a:xfrm>
            <a:off x="5838092" y="4994031"/>
            <a:ext cx="3637504" cy="1177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tx1"/>
                </a:solidFill>
              </a:rPr>
              <a:t>www.ncsfreedom.org</a:t>
            </a:r>
          </a:p>
        </p:txBody>
      </p:sp>
    </p:spTree>
    <p:extLst>
      <p:ext uri="{BB962C8B-B14F-4D97-AF65-F5344CB8AC3E}">
        <p14:creationId xmlns:p14="http://schemas.microsoft.com/office/powerpoint/2010/main" val="954188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260A9-F451-4618-BD72-2F4476AFA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045028"/>
            <a:ext cx="9875520" cy="174841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Susan Wright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Director of Incident Reporting &amp; Response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National Coalition for Sexual Freedom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BAB6B7C-9FBA-409D-8F97-105F70D7F5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37493" y="3446141"/>
            <a:ext cx="5427445" cy="1809148"/>
          </a:xfr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F2D537F-AAD7-4087-A4E1-A5E4E169121E}"/>
              </a:ext>
            </a:extLst>
          </p:cNvPr>
          <p:cNvSpPr txBox="1">
            <a:spLocks/>
          </p:cNvSpPr>
          <p:nvPr/>
        </p:nvSpPr>
        <p:spPr>
          <a:xfrm>
            <a:off x="5838092" y="4994031"/>
            <a:ext cx="3637504" cy="1177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tx1"/>
                </a:solidFill>
              </a:rPr>
              <a:t>www.ncsfreedom.org</a:t>
            </a:r>
          </a:p>
        </p:txBody>
      </p:sp>
    </p:spTree>
    <p:extLst>
      <p:ext uri="{BB962C8B-B14F-4D97-AF65-F5344CB8AC3E}">
        <p14:creationId xmlns:p14="http://schemas.microsoft.com/office/powerpoint/2010/main" val="167900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514EF-F258-48DA-8032-16193C666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9" y="1137187"/>
            <a:ext cx="7408148" cy="1271642"/>
          </a:xfrm>
        </p:spPr>
        <p:txBody>
          <a:bodyPr/>
          <a:lstStyle/>
          <a:p>
            <a:r>
              <a:rPr lang="en-US" sz="3600" i="1" dirty="0">
                <a:solidFill>
                  <a:schemeClr val="tx1"/>
                </a:solidFill>
              </a:rPr>
              <a:t>Diagnostic and Statistical Manual of Mental Disorders, Fifth Edition (DSM-5)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77EDF-7A15-4F33-A714-BB9869654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95658" y="2793442"/>
            <a:ext cx="6142055" cy="3667648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Consensual paraphilias: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sexual sadism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sexual masochism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</a:rPr>
              <a:t>transvestic</a:t>
            </a:r>
            <a:r>
              <a:rPr lang="en-US" sz="3200" dirty="0">
                <a:solidFill>
                  <a:schemeClr val="tx1"/>
                </a:solidFill>
              </a:rPr>
              <a:t> fetishism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</a:rPr>
              <a:t>fetishism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4E6AB8E-EBD6-4371-BB31-30131CC27D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9293" y="1773008"/>
            <a:ext cx="2579511" cy="339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34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514EF-F258-48DA-8032-16193C666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853" y="1105318"/>
            <a:ext cx="8925449" cy="931721"/>
          </a:xfrm>
        </p:spPr>
        <p:txBody>
          <a:bodyPr/>
          <a:lstStyle/>
          <a:p>
            <a:r>
              <a:rPr lang="en-US" i="1" dirty="0">
                <a:solidFill>
                  <a:schemeClr val="tx1"/>
                </a:solidFill>
              </a:rPr>
              <a:t>NCSF Incident Reporting &amp; Response (IRR)</a:t>
            </a:r>
            <a:endParaRPr lang="en-US" sz="3600" i="1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77EDF-7A15-4F33-A714-BB9869654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56528" y="2351314"/>
            <a:ext cx="9756950" cy="3386295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NCSF’s IRR program offers educational resources and referrals to kink aware professionals upon request, and records and tracks the types of discrimination taking place against </a:t>
            </a:r>
            <a:r>
              <a:rPr lang="en-US" sz="2800" b="1" dirty="0">
                <a:solidFill>
                  <a:schemeClr val="tx1"/>
                </a:solidFill>
              </a:rPr>
              <a:t>kinky</a:t>
            </a:r>
            <a:r>
              <a:rPr lang="en-US" sz="2800" dirty="0">
                <a:solidFill>
                  <a:schemeClr val="tx1"/>
                </a:solidFill>
              </a:rPr>
              <a:t> and </a:t>
            </a:r>
            <a:r>
              <a:rPr lang="en-US" sz="2800" b="1" dirty="0">
                <a:solidFill>
                  <a:schemeClr val="tx1"/>
                </a:solidFill>
              </a:rPr>
              <a:t>non-monogamous</a:t>
            </a:r>
            <a:r>
              <a:rPr lang="en-US" sz="2800" dirty="0">
                <a:solidFill>
                  <a:schemeClr val="tx1"/>
                </a:solidFill>
              </a:rPr>
              <a:t> people.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800 reports of child custody discrimination 2005-2016</a:t>
            </a:r>
          </a:p>
        </p:txBody>
      </p:sp>
    </p:spTree>
    <p:extLst>
      <p:ext uri="{BB962C8B-B14F-4D97-AF65-F5344CB8AC3E}">
        <p14:creationId xmlns:p14="http://schemas.microsoft.com/office/powerpoint/2010/main" val="3816185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514EF-F258-48DA-8032-16193C666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853" y="1105318"/>
            <a:ext cx="9779560" cy="931721"/>
          </a:xfrm>
        </p:spPr>
        <p:txBody>
          <a:bodyPr/>
          <a:lstStyle/>
          <a:p>
            <a:r>
              <a:rPr lang="en-US" i="1" dirty="0">
                <a:solidFill>
                  <a:schemeClr val="tx1"/>
                </a:solidFill>
              </a:rPr>
              <a:t>Quote from social worker in Midwestern state:</a:t>
            </a:r>
            <a:endParaRPr lang="en-US" sz="3600" i="1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77EDF-7A15-4F33-A714-BB9869654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95658" y="2833635"/>
            <a:ext cx="9417819" cy="264271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“With regards to [mother's] alternative lifestyle; can she separate this from her parenting? There has been some questions arise from other team members regarding her sexual sadism.” (2009)</a:t>
            </a:r>
            <a:r>
              <a:rPr lang="en-US" sz="2800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32378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E98A-331A-45B2-922D-4525828E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788" y="994786"/>
            <a:ext cx="8814916" cy="995792"/>
          </a:xfrm>
        </p:spPr>
        <p:txBody>
          <a:bodyPr/>
          <a:lstStyle/>
          <a:p>
            <a:r>
              <a:rPr lang="en-US" i="1" dirty="0">
                <a:solidFill>
                  <a:schemeClr val="tx1"/>
                </a:solidFill>
              </a:rPr>
              <a:t>Prior to NCSF’s DSM-5 project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D75AA8-9EE2-4674-8569-DDD451EED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342837"/>
              </p:ext>
            </p:extLst>
          </p:nvPr>
        </p:nvGraphicFramePr>
        <p:xfrm>
          <a:off x="1062788" y="2542232"/>
          <a:ext cx="10139869" cy="34376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9292">
                  <a:extLst>
                    <a:ext uri="{9D8B030D-6E8A-4147-A177-3AD203B41FA5}">
                      <a16:colId xmlns:a16="http://schemas.microsoft.com/office/drawing/2014/main" val="197124804"/>
                    </a:ext>
                  </a:extLst>
                </a:gridCol>
                <a:gridCol w="1578292">
                  <a:extLst>
                    <a:ext uri="{9D8B030D-6E8A-4147-A177-3AD203B41FA5}">
                      <a16:colId xmlns:a16="http://schemas.microsoft.com/office/drawing/2014/main" val="2187244675"/>
                    </a:ext>
                  </a:extLst>
                </a:gridCol>
                <a:gridCol w="1813841">
                  <a:extLst>
                    <a:ext uri="{9D8B030D-6E8A-4147-A177-3AD203B41FA5}">
                      <a16:colId xmlns:a16="http://schemas.microsoft.com/office/drawing/2014/main" val="340316558"/>
                    </a:ext>
                  </a:extLst>
                </a:gridCol>
                <a:gridCol w="2380664">
                  <a:extLst>
                    <a:ext uri="{9D8B030D-6E8A-4147-A177-3AD203B41FA5}">
                      <a16:colId xmlns:a16="http://schemas.microsoft.com/office/drawing/2014/main" val="3112815684"/>
                    </a:ext>
                  </a:extLst>
                </a:gridCol>
                <a:gridCol w="2657780">
                  <a:extLst>
                    <a:ext uri="{9D8B030D-6E8A-4147-A177-3AD203B41FA5}">
                      <a16:colId xmlns:a16="http://schemas.microsoft.com/office/drawing/2014/main" val="1801780049"/>
                    </a:ext>
                  </a:extLst>
                </a:gridCol>
              </a:tblGrid>
              <a:tr h="13103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Year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Reports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Custody/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Visitation lost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Custody/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Visitation retained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% Retained at least partial custody 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6689319"/>
                  </a:ext>
                </a:extLst>
              </a:tr>
              <a:tr h="6551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2005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87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72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17%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7513659"/>
                  </a:ext>
                </a:extLst>
              </a:tr>
              <a:tr h="6551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2006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19%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7182707"/>
                  </a:ext>
                </a:extLst>
              </a:tr>
              <a:tr h="65515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2007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71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18%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4668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792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E98A-331A-45B2-922D-4525828E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788" y="884254"/>
            <a:ext cx="8814916" cy="995792"/>
          </a:xfrm>
        </p:spPr>
        <p:txBody>
          <a:bodyPr/>
          <a:lstStyle/>
          <a:p>
            <a:r>
              <a:rPr lang="en-US" i="1" dirty="0">
                <a:solidFill>
                  <a:schemeClr val="tx1"/>
                </a:solidFill>
              </a:rPr>
              <a:t>During NCSF’s DSM-5 project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DE6D5BE-2F94-4865-809B-CFE516B526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536767"/>
              </p:ext>
            </p:extLst>
          </p:nvPr>
        </p:nvGraphicFramePr>
        <p:xfrm>
          <a:off x="1062788" y="2391507"/>
          <a:ext cx="10231560" cy="3356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0644">
                  <a:extLst>
                    <a:ext uri="{9D8B030D-6E8A-4147-A177-3AD203B41FA5}">
                      <a16:colId xmlns:a16="http://schemas.microsoft.com/office/drawing/2014/main" val="2622621813"/>
                    </a:ext>
                  </a:extLst>
                </a:gridCol>
                <a:gridCol w="1729583">
                  <a:extLst>
                    <a:ext uri="{9D8B030D-6E8A-4147-A177-3AD203B41FA5}">
                      <a16:colId xmlns:a16="http://schemas.microsoft.com/office/drawing/2014/main" val="3078214463"/>
                    </a:ext>
                  </a:extLst>
                </a:gridCol>
                <a:gridCol w="2080009">
                  <a:extLst>
                    <a:ext uri="{9D8B030D-6E8A-4147-A177-3AD203B41FA5}">
                      <a16:colId xmlns:a16="http://schemas.microsoft.com/office/drawing/2014/main" val="1383721844"/>
                    </a:ext>
                  </a:extLst>
                </a:gridCol>
                <a:gridCol w="1989574">
                  <a:extLst>
                    <a:ext uri="{9D8B030D-6E8A-4147-A177-3AD203B41FA5}">
                      <a16:colId xmlns:a16="http://schemas.microsoft.com/office/drawing/2014/main" val="2235447736"/>
                    </a:ext>
                  </a:extLst>
                </a:gridCol>
                <a:gridCol w="2441750">
                  <a:extLst>
                    <a:ext uri="{9D8B030D-6E8A-4147-A177-3AD203B41FA5}">
                      <a16:colId xmlns:a16="http://schemas.microsoft.com/office/drawing/2014/main" val="2130098034"/>
                    </a:ext>
                  </a:extLst>
                </a:gridCol>
              </a:tblGrid>
              <a:tr h="16471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Year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Reports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Custody/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Visitation Removed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Custody/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Visitation Retained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% Retained at least Partial Custody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extLst>
                  <a:ext uri="{0D108BD9-81ED-4DB2-BD59-A6C34878D82A}">
                    <a16:rowId xmlns:a16="http://schemas.microsoft.com/office/drawing/2014/main" val="2020139753"/>
                  </a:ext>
                </a:extLst>
              </a:tr>
              <a:tr h="5696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2008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125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103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17%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extLst>
                  <a:ext uri="{0D108BD9-81ED-4DB2-BD59-A6C34878D82A}">
                    <a16:rowId xmlns:a16="http://schemas.microsoft.com/office/drawing/2014/main" val="3818683485"/>
                  </a:ext>
                </a:extLst>
              </a:tr>
              <a:tr h="5696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2009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110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15%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extLst>
                  <a:ext uri="{0D108BD9-81ED-4DB2-BD59-A6C34878D82A}">
                    <a16:rowId xmlns:a16="http://schemas.microsoft.com/office/drawing/2014/main" val="2543805031"/>
                  </a:ext>
                </a:extLst>
              </a:tr>
              <a:tr h="5696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2010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103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13%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97" marR="58797" marT="0" marB="0"/>
                </a:tc>
                <a:extLst>
                  <a:ext uri="{0D108BD9-81ED-4DB2-BD59-A6C34878D82A}">
                    <a16:rowId xmlns:a16="http://schemas.microsoft.com/office/drawing/2014/main" val="4109058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0581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514EF-F258-48DA-8032-16193C666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853" y="1105318"/>
            <a:ext cx="9779560" cy="1436915"/>
          </a:xfrm>
        </p:spPr>
        <p:txBody>
          <a:bodyPr/>
          <a:lstStyle/>
          <a:p>
            <a:r>
              <a:rPr lang="en-US" i="1" dirty="0">
                <a:solidFill>
                  <a:schemeClr val="tx1"/>
                </a:solidFill>
              </a:rPr>
              <a:t>DSM-5 proposal separated paraphilias from Paraphilic Disorders:</a:t>
            </a:r>
            <a:endParaRPr lang="en-US" sz="3600" i="1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77EDF-7A15-4F33-A714-BB9869654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95658" y="3305908"/>
            <a:ext cx="9417819" cy="2170444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“A paraphilia is a necessary but not sufficient condition for having a paraphilic disorder, and a paraphilia by itself does not necessarily justify or require clinical intervention.” </a:t>
            </a:r>
          </a:p>
        </p:txBody>
      </p:sp>
    </p:spTree>
    <p:extLst>
      <p:ext uri="{BB962C8B-B14F-4D97-AF65-F5344CB8AC3E}">
        <p14:creationId xmlns:p14="http://schemas.microsoft.com/office/powerpoint/2010/main" val="1472806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E98A-331A-45B2-922D-4525828E3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788" y="884254"/>
            <a:ext cx="8814916" cy="995792"/>
          </a:xfrm>
        </p:spPr>
        <p:txBody>
          <a:bodyPr/>
          <a:lstStyle/>
          <a:p>
            <a:r>
              <a:rPr lang="en-US" i="1" dirty="0">
                <a:solidFill>
                  <a:schemeClr val="tx1"/>
                </a:solidFill>
              </a:rPr>
              <a:t>After NCSF’s DSM-5 project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6FF7A0-7539-4C41-97D1-B696FCFB8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0E42390-EA10-427F-8CE7-DEDE94CA0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396392"/>
              </p:ext>
            </p:extLst>
          </p:nvPr>
        </p:nvGraphicFramePr>
        <p:xfrm>
          <a:off x="1748413" y="2190541"/>
          <a:ext cx="8762162" cy="37183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5078">
                  <a:extLst>
                    <a:ext uri="{9D8B030D-6E8A-4147-A177-3AD203B41FA5}">
                      <a16:colId xmlns:a16="http://schemas.microsoft.com/office/drawing/2014/main" val="3723785149"/>
                    </a:ext>
                  </a:extLst>
                </a:gridCol>
                <a:gridCol w="1492847">
                  <a:extLst>
                    <a:ext uri="{9D8B030D-6E8A-4147-A177-3AD203B41FA5}">
                      <a16:colId xmlns:a16="http://schemas.microsoft.com/office/drawing/2014/main" val="1684088973"/>
                    </a:ext>
                  </a:extLst>
                </a:gridCol>
                <a:gridCol w="2176952">
                  <a:extLst>
                    <a:ext uri="{9D8B030D-6E8A-4147-A177-3AD203B41FA5}">
                      <a16:colId xmlns:a16="http://schemas.microsoft.com/office/drawing/2014/main" val="724922547"/>
                    </a:ext>
                  </a:extLst>
                </a:gridCol>
                <a:gridCol w="2176952">
                  <a:extLst>
                    <a:ext uri="{9D8B030D-6E8A-4147-A177-3AD203B41FA5}">
                      <a16:colId xmlns:a16="http://schemas.microsoft.com/office/drawing/2014/main" val="2830502317"/>
                    </a:ext>
                  </a:extLst>
                </a:gridCol>
                <a:gridCol w="1530333">
                  <a:extLst>
                    <a:ext uri="{9D8B030D-6E8A-4147-A177-3AD203B41FA5}">
                      <a16:colId xmlns:a16="http://schemas.microsoft.com/office/drawing/2014/main" val="624690749"/>
                    </a:ext>
                  </a:extLst>
                </a:gridCol>
              </a:tblGrid>
              <a:tr h="11230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Year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Reports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Custody/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Visitation removed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Custody/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Visitation retained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% Retained custody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551949"/>
                  </a:ext>
                </a:extLst>
              </a:tr>
              <a:tr h="5615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2011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101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78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23%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1078136"/>
                  </a:ext>
                </a:extLst>
              </a:tr>
              <a:tr h="5615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2012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77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58%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210682"/>
                  </a:ext>
                </a:extLst>
              </a:tr>
              <a:tr h="5615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2014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88%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2259911"/>
                  </a:ext>
                </a:extLst>
              </a:tr>
              <a:tr h="5615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2015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2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84%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7799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69257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154</TotalTime>
  <Words>338</Words>
  <Application>Microsoft Office PowerPoint</Application>
  <PresentationFormat>Widescreen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Times New Roman</vt:lpstr>
      <vt:lpstr>Basis</vt:lpstr>
      <vt:lpstr>Kinky Parents and Child Custody</vt:lpstr>
      <vt:lpstr>Susan Wright  Director of Incident Reporting &amp; Response  National Coalition for Sexual Freedom</vt:lpstr>
      <vt:lpstr>Diagnostic and Statistical Manual of Mental Disorders, Fifth Edition (DSM-5)</vt:lpstr>
      <vt:lpstr>NCSF Incident Reporting &amp; Response (IRR)</vt:lpstr>
      <vt:lpstr>Quote from social worker in Midwestern state:</vt:lpstr>
      <vt:lpstr>Prior to NCSF’s DSM-5 project</vt:lpstr>
      <vt:lpstr>During NCSF’s DSM-5 project</vt:lpstr>
      <vt:lpstr>DSM-5 proposal separated paraphilias from Paraphilic Disorders:</vt:lpstr>
      <vt:lpstr>After NCSF’s DSM-5 project</vt:lpstr>
      <vt:lpstr>Child Custody cases now:</vt:lpstr>
      <vt:lpstr>PowerPoint Presentation</vt:lpstr>
      <vt:lpstr>Visit the NCSF table in the Exhibit Area  Contact Susan Wright at susan@ncsfreedom.org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Kinky Parents and Child Custody</dc:title>
  <dc:creator>Susan Wright</dc:creator>
  <cp:lastModifiedBy>Susan Wright</cp:lastModifiedBy>
  <cp:revision>14</cp:revision>
  <dcterms:created xsi:type="dcterms:W3CDTF">2017-10-29T21:40:21Z</dcterms:created>
  <dcterms:modified xsi:type="dcterms:W3CDTF">2017-11-03T18:08:45Z</dcterms:modified>
</cp:coreProperties>
</file>