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4"/>
  </p:notesMasterIdLst>
  <p:sldIdLst>
    <p:sldId id="256" r:id="rId2"/>
    <p:sldId id="257" r:id="rId3"/>
    <p:sldId id="259" r:id="rId4"/>
    <p:sldId id="260" r:id="rId5"/>
    <p:sldId id="261" r:id="rId6"/>
    <p:sldId id="262" r:id="rId7"/>
    <p:sldId id="312" r:id="rId8"/>
    <p:sldId id="307" r:id="rId9"/>
    <p:sldId id="298" r:id="rId10"/>
    <p:sldId id="306" r:id="rId11"/>
    <p:sldId id="271" r:id="rId12"/>
    <p:sldId id="270" r:id="rId13"/>
    <p:sldId id="299" r:id="rId14"/>
    <p:sldId id="263" r:id="rId15"/>
    <p:sldId id="267" r:id="rId16"/>
    <p:sldId id="273" r:id="rId17"/>
    <p:sldId id="301" r:id="rId18"/>
    <p:sldId id="310" r:id="rId19"/>
    <p:sldId id="305" r:id="rId20"/>
    <p:sldId id="303" r:id="rId21"/>
    <p:sldId id="266" r:id="rId22"/>
    <p:sldId id="302" r:id="rId23"/>
    <p:sldId id="265" r:id="rId24"/>
    <p:sldId id="278" r:id="rId25"/>
    <p:sldId id="268" r:id="rId26"/>
    <p:sldId id="269" r:id="rId27"/>
    <p:sldId id="274" r:id="rId28"/>
    <p:sldId id="275" r:id="rId29"/>
    <p:sldId id="276" r:id="rId30"/>
    <p:sldId id="277" r:id="rId31"/>
    <p:sldId id="279" r:id="rId32"/>
    <p:sldId id="280" r:id="rId33"/>
    <p:sldId id="281" r:id="rId34"/>
    <p:sldId id="282" r:id="rId35"/>
    <p:sldId id="283" r:id="rId36"/>
    <p:sldId id="284" r:id="rId37"/>
    <p:sldId id="309" r:id="rId38"/>
    <p:sldId id="300" r:id="rId39"/>
    <p:sldId id="311" r:id="rId40"/>
    <p:sldId id="308" r:id="rId41"/>
    <p:sldId id="285" r:id="rId42"/>
    <p:sldId id="286" r:id="rId43"/>
    <p:sldId id="288" r:id="rId44"/>
    <p:sldId id="289" r:id="rId45"/>
    <p:sldId id="290" r:id="rId46"/>
    <p:sldId id="291" r:id="rId47"/>
    <p:sldId id="292" r:id="rId48"/>
    <p:sldId id="293" r:id="rId49"/>
    <p:sldId id="294" r:id="rId50"/>
    <p:sldId id="295" r:id="rId51"/>
    <p:sldId id="313" r:id="rId52"/>
    <p:sldId id="29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80287" autoAdjust="0"/>
  </p:normalViewPr>
  <p:slideViewPr>
    <p:cSldViewPr showGuides="1">
      <p:cViewPr varScale="1">
        <p:scale>
          <a:sx n="90" d="100"/>
          <a:sy n="90" d="100"/>
        </p:scale>
        <p:origin x="5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9FCCD-C169-4A57-80F2-38DF31B2A468}" type="datetimeFigureOut">
              <a:rPr lang="en-US" smtClean="0"/>
              <a:t>2/18/2017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E139C6-BF9D-4208-B81A-EB7990F2DC7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None/>
            </a:pPr>
            <a:r>
              <a:rPr lang="en-US" dirty="0"/>
              <a:t>Practice is opt-in</a:t>
            </a:r>
          </a:p>
        </p:txBody>
      </p:sp>
      <p:sp>
        <p:nvSpPr>
          <p:cNvPr id="4" name="Slide Number Placeholder 3"/>
          <p:cNvSpPr>
            <a:spLocks noGrp="1"/>
          </p:cNvSpPr>
          <p:nvPr>
            <p:ph type="sldNum" sz="quarter" idx="10"/>
          </p:nvPr>
        </p:nvSpPr>
        <p:spPr/>
        <p:txBody>
          <a:bodyPr/>
          <a:lstStyle/>
          <a:p>
            <a:fld id="{59E139C6-BF9D-4208-B81A-EB7990F2DC78}" type="slidenum">
              <a:rPr lang="en-US" smtClean="0"/>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Even</a:t>
            </a:r>
            <a:r>
              <a:rPr lang="en-US" baseline="0" dirty="0"/>
              <a:t> with supposedly sex-positive media, like Broadly and Vice, can do hatchet jobs and go after some aspect of the community. Their writers are all free-lance so they have to turn in something that catches their editor’s attention to get a sale.</a:t>
            </a:r>
          </a:p>
          <a:p>
            <a:r>
              <a:rPr lang="en-US" baseline="0" dirty="0"/>
              <a:t>	You have to gauge your message depending on what type of media outlet you’ll be interviewing with. PBS will want to focus on different things that your local Fox affiliate, which is usually responding to some perceived outrage.</a:t>
            </a: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You can find out what kinds of articles the reporter has written before. You can check for tone and content, whether the headline matches the content and whether there is any inherent bias that is displayed.</a:t>
            </a:r>
          </a:p>
        </p:txBody>
      </p:sp>
      <p:sp>
        <p:nvSpPr>
          <p:cNvPr id="4" name="Slide Number Placeholder 3"/>
          <p:cNvSpPr>
            <a:spLocks noGrp="1"/>
          </p:cNvSpPr>
          <p:nvPr>
            <p:ph type="sldNum" sz="quarter" idx="10"/>
          </p:nvPr>
        </p:nvSpPr>
        <p:spPr/>
        <p:txBody>
          <a:bodyPr/>
          <a:lstStyle/>
          <a:p>
            <a:fld id="{59E139C6-BF9D-4208-B81A-EB7990F2DC78}" type="slidenum">
              <a:rPr lang="en-US" smtClean="0"/>
              <a:t>16</a:t>
            </a:fld>
            <a:endParaRPr lang="en-US"/>
          </a:p>
        </p:txBody>
      </p:sp>
    </p:spTree>
    <p:extLst>
      <p:ext uri="{BB962C8B-B14F-4D97-AF65-F5344CB8AC3E}">
        <p14:creationId xmlns:p14="http://schemas.microsoft.com/office/powerpoint/2010/main" val="51252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If you jump into a TV interview, you will never want to do another interview! Work your way up to the tricky stuff. Asking reporters to submit their questions via email is perfectly acceptable.</a:t>
            </a:r>
          </a:p>
          <a:p>
            <a:endParaRPr lang="en-US" dirty="0"/>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17</a:t>
            </a:fld>
            <a:endParaRPr lang="en-US"/>
          </a:p>
        </p:txBody>
      </p:sp>
    </p:spTree>
    <p:extLst>
      <p:ext uri="{BB962C8B-B14F-4D97-AF65-F5344CB8AC3E}">
        <p14:creationId xmlns:p14="http://schemas.microsoft.com/office/powerpoint/2010/main" val="3440829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Your media kit states your case for what kind of interviews you can do and what you can offer to reporters</a:t>
            </a:r>
          </a:p>
          <a:p>
            <a:endParaRPr lang="en-US" dirty="0"/>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18</a:t>
            </a:fld>
            <a:endParaRPr lang="en-US"/>
          </a:p>
        </p:txBody>
      </p:sp>
    </p:spTree>
    <p:extLst>
      <p:ext uri="{BB962C8B-B14F-4D97-AF65-F5344CB8AC3E}">
        <p14:creationId xmlns:p14="http://schemas.microsoft.com/office/powerpoint/2010/main" val="207149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b="0" i="0" kern="1200" dirty="0">
                <a:solidFill>
                  <a:schemeClr val="tx1"/>
                </a:solidFill>
                <a:latin typeface="+mn-lt"/>
                <a:ea typeface="+mn-ea"/>
                <a:cs typeface="+mn-cs"/>
              </a:rPr>
              <a:t>This article addresses the implications of the movement towards entertainment-</a:t>
            </a:r>
            <a:r>
              <a:rPr lang="en-US" sz="1200" b="0" i="0" kern="1200" dirty="0" err="1">
                <a:solidFill>
                  <a:schemeClr val="tx1"/>
                </a:solidFill>
                <a:latin typeface="+mn-lt"/>
                <a:ea typeface="+mn-ea"/>
                <a:cs typeface="+mn-cs"/>
              </a:rPr>
              <a:t>centred</a:t>
            </a:r>
            <a:r>
              <a:rPr lang="en-US" sz="1200" b="0" i="0" kern="1200" dirty="0">
                <a:solidFill>
                  <a:schemeClr val="tx1"/>
                </a:solidFill>
                <a:latin typeface="+mn-lt"/>
                <a:ea typeface="+mn-ea"/>
                <a:cs typeface="+mn-cs"/>
              </a:rPr>
              <a:t>, market-driven media by comparing what is reported and what the public knows in four countries with different media systems. The different systems are public service (Denmark and Finland), a `dual' model (UK) and the market model (US). The comparison shows that public service television devotes more attention to public affairs and international news, and fosters greater knowledge in these areas, than the market model. Public service television also gives greater prominence to news, encourages higher levels of news consumption and contributes to a smaller within-nation knowledge gap between the advantaged and disadvantaged. But wider processes in society take precedence over the organization of the media in determining how much people know about public life.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19</a:t>
            </a:fld>
            <a:endParaRPr lang="en-US"/>
          </a:p>
        </p:txBody>
      </p:sp>
    </p:spTree>
    <p:extLst>
      <p:ext uri="{BB962C8B-B14F-4D97-AF65-F5344CB8AC3E}">
        <p14:creationId xmlns:p14="http://schemas.microsoft.com/office/powerpoint/2010/main" val="166815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is the key to dealing with the media. From Kindergarten we are trained</a:t>
            </a:r>
            <a:r>
              <a:rPr lang="en-US" sz="1200" kern="1200" baseline="0" dirty="0">
                <a:solidFill>
                  <a:schemeClr val="tx1"/>
                </a:solidFill>
                <a:latin typeface="+mn-lt"/>
                <a:ea typeface="+mn-ea"/>
                <a:cs typeface="+mn-cs"/>
              </a:rPr>
              <a:t> to answer people’s questions. But an interview is not a conversation. You aren’t there to convince them of anything. You’re talking to them in order to get your message broadcast. </a:t>
            </a:r>
            <a:r>
              <a:rPr lang="en-US" sz="1200" kern="1200" dirty="0">
                <a:solidFill>
                  <a:schemeClr val="tx1"/>
                </a:solidFill>
                <a:latin typeface="+mn-lt"/>
                <a:ea typeface="+mn-ea"/>
                <a:cs typeface="+mn-cs"/>
              </a:rPr>
              <a:t>For example, if they ask, "</a:t>
            </a:r>
            <a:r>
              <a:rPr lang="en-US" sz="1200" i="0" kern="1200" dirty="0">
                <a:solidFill>
                  <a:schemeClr val="tx1"/>
                </a:solidFill>
                <a:latin typeface="+mn-lt"/>
                <a:ea typeface="+mn-ea"/>
                <a:cs typeface="+mn-cs"/>
              </a:rPr>
              <a:t>What do you think when people say you're eroticizing violence?</a:t>
            </a:r>
            <a:r>
              <a:rPr lang="en-US" sz="1200" kern="1200" dirty="0">
                <a:solidFill>
                  <a:schemeClr val="tx1"/>
                </a:solidFill>
                <a:latin typeface="+mn-lt"/>
                <a:ea typeface="+mn-ea"/>
                <a:cs typeface="+mn-cs"/>
              </a:rPr>
              <a:t>" give one of your sound-bites: </a:t>
            </a:r>
            <a:r>
              <a:rPr lang="en-US" sz="1200" i="1" kern="1200" dirty="0">
                <a:solidFill>
                  <a:schemeClr val="tx1"/>
                </a:solidFill>
                <a:latin typeface="+mn-lt"/>
                <a:ea typeface="+mn-ea"/>
                <a:cs typeface="+mn-cs"/>
              </a:rPr>
              <a:t>"</a:t>
            </a:r>
            <a:r>
              <a:rPr lang="en-US" sz="1200" kern="1200" dirty="0">
                <a:solidFill>
                  <a:schemeClr val="tx1"/>
                </a:solidFill>
                <a:latin typeface="+mn-lt"/>
                <a:ea typeface="+mn-ea"/>
                <a:cs typeface="+mn-cs"/>
              </a:rPr>
              <a:t>Kinky sex is consensual</a:t>
            </a:r>
            <a:r>
              <a:rPr lang="en-US" sz="1200" i="0" kern="1200" dirty="0">
                <a:solidFill>
                  <a:schemeClr val="tx1"/>
                </a:solidFill>
                <a:latin typeface="+mn-lt"/>
                <a:ea typeface="+mn-ea"/>
                <a:cs typeface="+mn-cs"/>
              </a:rPr>
              <a:t> because at any time the participants can stop what's happening.</a:t>
            </a:r>
            <a:r>
              <a:rPr lang="en-US"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20</a:t>
            </a:fld>
            <a:endParaRPr lang="en-US"/>
          </a:p>
        </p:txBody>
      </p:sp>
    </p:spTree>
    <p:extLst>
      <p:ext uri="{BB962C8B-B14F-4D97-AF65-F5344CB8AC3E}">
        <p14:creationId xmlns:p14="http://schemas.microsoft.com/office/powerpoint/2010/main" val="3618566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Rather</a:t>
            </a:r>
            <a:r>
              <a:rPr lang="en-US" baseline="0" dirty="0"/>
              <a:t> than talk about the level of risk that opening a relationship entails – because each relationship is unique and this is not an easy question to answer generally – how much risk is too much risk for a couple? How do they evaluate that? Jump to the conclusion – that it takes a lot of communication to open up a relationship, and that’s the important part.</a:t>
            </a: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is the key to dealing with the media. From Kindergarten we are trained</a:t>
            </a:r>
            <a:r>
              <a:rPr lang="en-US" sz="1200" kern="1200" baseline="0" dirty="0">
                <a:solidFill>
                  <a:schemeClr val="tx1"/>
                </a:solidFill>
                <a:latin typeface="+mn-lt"/>
                <a:ea typeface="+mn-ea"/>
                <a:cs typeface="+mn-cs"/>
              </a:rPr>
              <a:t> to answer people’s questions. But an interview is not a conversation. You aren’t there to convince them of anything. You’re talking to them in order to get your message broadcast. </a:t>
            </a:r>
            <a:r>
              <a:rPr lang="en-US" sz="1200" kern="1200" dirty="0">
                <a:solidFill>
                  <a:schemeClr val="tx1"/>
                </a:solidFill>
                <a:latin typeface="+mn-lt"/>
                <a:ea typeface="+mn-ea"/>
                <a:cs typeface="+mn-cs"/>
              </a:rPr>
              <a:t>For example, if they ask, "</a:t>
            </a:r>
            <a:r>
              <a:rPr lang="en-US" sz="1200" i="0" kern="1200" dirty="0">
                <a:solidFill>
                  <a:schemeClr val="tx1"/>
                </a:solidFill>
                <a:latin typeface="+mn-lt"/>
                <a:ea typeface="+mn-ea"/>
                <a:cs typeface="+mn-cs"/>
              </a:rPr>
              <a:t>What do you think when people say you're eroticizing violence?</a:t>
            </a:r>
            <a:r>
              <a:rPr lang="en-US" sz="1200" kern="1200" dirty="0">
                <a:solidFill>
                  <a:schemeClr val="tx1"/>
                </a:solidFill>
                <a:latin typeface="+mn-lt"/>
                <a:ea typeface="+mn-ea"/>
                <a:cs typeface="+mn-cs"/>
              </a:rPr>
              <a:t>" give one of your sound-bites: </a:t>
            </a:r>
            <a:r>
              <a:rPr lang="en-US" sz="1200" i="1" kern="1200" dirty="0">
                <a:solidFill>
                  <a:schemeClr val="tx1"/>
                </a:solidFill>
                <a:latin typeface="+mn-lt"/>
                <a:ea typeface="+mn-ea"/>
                <a:cs typeface="+mn-cs"/>
              </a:rPr>
              <a:t>"</a:t>
            </a:r>
            <a:r>
              <a:rPr lang="en-US" sz="1200" kern="1200" dirty="0">
                <a:solidFill>
                  <a:schemeClr val="tx1"/>
                </a:solidFill>
                <a:latin typeface="+mn-lt"/>
                <a:ea typeface="+mn-ea"/>
                <a:cs typeface="+mn-cs"/>
              </a:rPr>
              <a:t>Kinky sex is consensual</a:t>
            </a:r>
            <a:r>
              <a:rPr lang="en-US" sz="1200" i="0" kern="1200" dirty="0">
                <a:solidFill>
                  <a:schemeClr val="tx1"/>
                </a:solidFill>
                <a:latin typeface="+mn-lt"/>
                <a:ea typeface="+mn-ea"/>
                <a:cs typeface="+mn-cs"/>
              </a:rPr>
              <a:t> because at any time the participants can stop what's happening.</a:t>
            </a:r>
            <a:r>
              <a:rPr lang="en-US"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22</a:t>
            </a:fld>
            <a:endParaRPr lang="en-US"/>
          </a:p>
        </p:txBody>
      </p:sp>
    </p:spTree>
    <p:extLst>
      <p:ext uri="{BB962C8B-B14F-4D97-AF65-F5344CB8AC3E}">
        <p14:creationId xmlns:p14="http://schemas.microsoft.com/office/powerpoint/2010/main" val="1107944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have to design what you say to be quotable. They don’t include long rambling sentences. I speak to the reporters in two ways – explaining things and giving them quotes. Your biggest problem is when they pull a quote from your explanations, often the last thing you say that’s really off the cuff and spontaneous. They like short sentences with high impact.</a:t>
            </a:r>
          </a:p>
        </p:txBody>
      </p:sp>
      <p:sp>
        <p:nvSpPr>
          <p:cNvPr id="4" name="Slide Number Placeholder 3"/>
          <p:cNvSpPr>
            <a:spLocks noGrp="1"/>
          </p:cNvSpPr>
          <p:nvPr>
            <p:ph type="sldNum" sz="quarter" idx="10"/>
          </p:nvPr>
        </p:nvSpPr>
        <p:spPr/>
        <p:txBody>
          <a:bodyPr/>
          <a:lstStyle/>
          <a:p>
            <a:fld id="{59E139C6-BF9D-4208-B81A-EB7990F2DC78}" type="slidenum">
              <a:rPr lang="en-US" smtClean="0"/>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If you feel yourself slipping into a casual back and forth flow, then you may be saying things you’ll regret later. </a:t>
            </a:r>
            <a:r>
              <a:rPr lang="en-US" sz="1200" kern="1200" dirty="0">
                <a:solidFill>
                  <a:schemeClr val="tx1"/>
                </a:solidFill>
                <a:effectLst/>
                <a:latin typeface="+mn-lt"/>
                <a:ea typeface="+mn-ea"/>
                <a:cs typeface="+mn-cs"/>
              </a:rPr>
              <a:t>Reporters will try to make you comfortable with them, to chat with them informally. Those are usually the quotes they use. You aren't there to make friends or "sell" the reporter on anything. Stay friendly, but reserved, and think before you speak. If you make a misstep, then stop and start all over again. Then the reporter will have to use the completed thought.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You have to be able to say your sound bite and then stop and wait for the next question. The reporter will often pause themselves, hoping you’ll jump in to fill the void, to draw you out. We have an expectation as educators that we’re supposed to explain things. Not in an interview. Think of it more like a tweet or telegraph. 140 characters, then stop.</a:t>
            </a: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24</a:t>
            </a:fld>
            <a:endParaRPr lang="en-US"/>
          </a:p>
        </p:txBody>
      </p:sp>
    </p:spTree>
    <p:extLst>
      <p:ext uri="{BB962C8B-B14F-4D97-AF65-F5344CB8AC3E}">
        <p14:creationId xmlns:p14="http://schemas.microsoft.com/office/powerpoint/2010/main" val="422111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sz="1200" b="0" i="0" kern="1200" dirty="0">
                <a:solidFill>
                  <a:schemeClr val="tx1"/>
                </a:solidFill>
                <a:effectLst/>
                <a:latin typeface="+mn-lt"/>
                <a:ea typeface="+mn-ea"/>
                <a:cs typeface="+mn-cs"/>
              </a:rPr>
              <a:t>It is important for psychologists in these instances to think through how the different ethical obligations are weighed and balanced against one another, especially when there is reasonable likelihood that competing obligations may conflict. It is likewise important that psychologists engage in a process of informed consent and clarify how conflicts will be resolved and whose information will be kept confidential.</a:t>
            </a:r>
          </a:p>
          <a:p>
            <a:pPr marL="228600" indent="-228600">
              <a:buAutoNum type="arabicPeriod"/>
            </a:pPr>
            <a:r>
              <a:rPr lang="en-US" sz="1200" b="0" i="0" kern="1200" dirty="0">
                <a:solidFill>
                  <a:schemeClr val="tx1"/>
                </a:solidFill>
                <a:effectLst/>
                <a:latin typeface="+mn-lt"/>
                <a:ea typeface="+mn-ea"/>
                <a:cs typeface="+mn-cs"/>
              </a:rPr>
              <a:t>The less control that a psychologist has, the more caution is in order. Research into what other projects a producer has done can help assess how responsibly the producer is likely to handle sensitive material. Establishing relationships with a producer over time can increase the level of trust and confidence. At the first encounter with a producer or program, be mindful that the influence you exert over the final product may be exceedingly limited. </a:t>
            </a:r>
          </a:p>
          <a:p>
            <a:pPr marL="228600" indent="-228600">
              <a:buAutoNum type="arabicPeriod"/>
            </a:pPr>
            <a:r>
              <a:rPr lang="en-US" sz="1200" b="0" i="0" kern="1200" dirty="0">
                <a:solidFill>
                  <a:schemeClr val="tx1"/>
                </a:solidFill>
                <a:effectLst/>
                <a:latin typeface="+mn-lt"/>
                <a:ea typeface="+mn-ea"/>
                <a:cs typeface="+mn-cs"/>
              </a:rPr>
              <a:t>Principle A in the </a:t>
            </a:r>
            <a:r>
              <a:rPr lang="en-US" sz="1200" b="0" i="1" kern="1200" dirty="0">
                <a:solidFill>
                  <a:schemeClr val="tx1"/>
                </a:solidFill>
                <a:effectLst/>
                <a:latin typeface="+mn-lt"/>
                <a:ea typeface="+mn-ea"/>
                <a:cs typeface="+mn-cs"/>
              </a:rPr>
              <a:t>Ethical Principles of Psychologists and Code of Conduct</a:t>
            </a:r>
            <a:r>
              <a:rPr lang="en-US" sz="1200" b="0" i="0" kern="1200" dirty="0">
                <a:solidFill>
                  <a:schemeClr val="tx1"/>
                </a:solidFill>
                <a:effectLst/>
                <a:latin typeface="+mn-lt"/>
                <a:ea typeface="+mn-ea"/>
                <a:cs typeface="+mn-cs"/>
              </a:rPr>
              <a:t> (2002) is Beneficence and </a:t>
            </a:r>
            <a:r>
              <a:rPr lang="en-US" sz="1200" b="0" i="0" kern="1200" dirty="0" err="1">
                <a:solidFill>
                  <a:schemeClr val="tx1"/>
                </a:solidFill>
                <a:effectLst/>
                <a:latin typeface="+mn-lt"/>
                <a:ea typeface="+mn-ea"/>
                <a:cs typeface="+mn-cs"/>
              </a:rPr>
              <a:t>Nonmaleficence</a:t>
            </a:r>
            <a:r>
              <a:rPr lang="en-US" sz="1200" b="0" i="0" kern="1200" dirty="0">
                <a:solidFill>
                  <a:schemeClr val="tx1"/>
                </a:solidFill>
                <a:effectLst/>
                <a:latin typeface="+mn-lt"/>
                <a:ea typeface="+mn-ea"/>
                <a:cs typeface="+mn-cs"/>
              </a:rPr>
              <a:t>: Do good and do no harm. Do not assume that those in the media with whom you work share this ethical principle and be aware of possible areas of tension between your goals and other participants' goals for the project.</a:t>
            </a:r>
          </a:p>
          <a:p>
            <a:pPr marL="228600" indent="-228600">
              <a:buAutoNum type="arabicPeriod"/>
            </a:pPr>
            <a:r>
              <a:rPr lang="en-US" sz="1200" b="0" i="0" kern="1200" dirty="0">
                <a:solidFill>
                  <a:schemeClr val="tx1"/>
                </a:solidFill>
                <a:effectLst/>
                <a:latin typeface="+mn-lt"/>
                <a:ea typeface="+mn-ea"/>
                <a:cs typeface="+mn-cs"/>
              </a:rPr>
              <a:t>Psychologists are frequently asked to comment on individuals and events that have garnered the public's attention. Ethical Standard 9.01, Bases for Assessments, makes clear that psychologists offer opinions "on information and techniques sufficient to substantiate their findings" and that "psychologists provide opinions of the psychological characteristics of individuals only after they have conducted an examination of the individuals adequate to support their statements or conclusions."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7</a:t>
            </a:fld>
            <a:endParaRPr lang="en-US"/>
          </a:p>
        </p:txBody>
      </p:sp>
    </p:spTree>
    <p:extLst>
      <p:ext uri="{BB962C8B-B14F-4D97-AF65-F5344CB8AC3E}">
        <p14:creationId xmlns:p14="http://schemas.microsoft.com/office/powerpoint/2010/main" val="3479281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make their point for them when you repeat</a:t>
            </a:r>
            <a:r>
              <a:rPr lang="en-US" baseline="0" dirty="0"/>
              <a:t> the negative. Reporters will ask their question in the most provocative way to get a reaction from you. They’ll use negative terms hoping you repeat it back in your answer. We do tend to do that – deny the question by repeating what the person has said.</a:t>
            </a: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though the statement is true, you’re repeating the negative. The reporter’s question won’t be in there, so your statement will be floating in the story somewhere, often asserting out of nowhere the negative statement. Even though you deny it in the second sentence, you’re making the original point in the first. That’s the sensational part that will linger in people’s minds. So you are the one associating public health risk with pornography.</a:t>
            </a:r>
          </a:p>
        </p:txBody>
      </p:sp>
      <p:sp>
        <p:nvSpPr>
          <p:cNvPr id="4" name="Slide Number Placeholder 3"/>
          <p:cNvSpPr>
            <a:spLocks noGrp="1"/>
          </p:cNvSpPr>
          <p:nvPr>
            <p:ph type="sldNum" sz="quarter" idx="10"/>
          </p:nvPr>
        </p:nvSpPr>
        <p:spPr/>
        <p:txBody>
          <a:bodyPr/>
          <a:lstStyle/>
          <a:p>
            <a:fld id="{59E139C6-BF9D-4208-B81A-EB7990F2DC78}" type="slidenum">
              <a:rPr lang="en-US" smtClean="0"/>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stand-alone quote you can be proud to have appear by your name.</a:t>
            </a:r>
          </a:p>
        </p:txBody>
      </p:sp>
      <p:sp>
        <p:nvSpPr>
          <p:cNvPr id="4" name="Slide Number Placeholder 3"/>
          <p:cNvSpPr>
            <a:spLocks noGrp="1"/>
          </p:cNvSpPr>
          <p:nvPr>
            <p:ph type="sldNum" sz="quarter" idx="10"/>
          </p:nvPr>
        </p:nvSpPr>
        <p:spPr/>
        <p:txBody>
          <a:bodyPr/>
          <a:lstStyle/>
          <a:p>
            <a:fld id="{59E139C6-BF9D-4208-B81A-EB7990F2DC78}" type="slidenum">
              <a:rPr lang="en-US" smtClean="0"/>
              <a:t>27</a:t>
            </a:fld>
            <a:endParaRPr lang="en-US"/>
          </a:p>
        </p:txBody>
      </p:sp>
    </p:spTree>
    <p:extLst>
      <p:ext uri="{BB962C8B-B14F-4D97-AF65-F5344CB8AC3E}">
        <p14:creationId xmlns:p14="http://schemas.microsoft.com/office/powerpoint/2010/main" val="2422404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Don’t answer for yourself. Reporters will push to make it more personal, even ask you if you’re into kink or it you’ve ever sexted. Don’t fall into that trap. This isn’t about you, and even though journalism is skewing strongly toward the personal with reporters injecting themselves into their articles, you don’t want to do this with sexual topics. </a:t>
            </a:r>
          </a:p>
        </p:txBody>
      </p:sp>
      <p:sp>
        <p:nvSpPr>
          <p:cNvPr id="4" name="Slide Number Placeholder 3"/>
          <p:cNvSpPr>
            <a:spLocks noGrp="1"/>
          </p:cNvSpPr>
          <p:nvPr>
            <p:ph type="sldNum" sz="quarter" idx="10"/>
          </p:nvPr>
        </p:nvSpPr>
        <p:spPr/>
        <p:txBody>
          <a:bodyPr/>
          <a:lstStyle/>
          <a:p>
            <a:fld id="{59E139C6-BF9D-4208-B81A-EB7990F2DC78}" type="slidenum">
              <a:rPr lang="en-US" smtClean="0"/>
              <a:t>28</a:t>
            </a:fld>
            <a:endParaRPr lang="en-US"/>
          </a:p>
        </p:txBody>
      </p:sp>
    </p:spTree>
    <p:extLst>
      <p:ext uri="{BB962C8B-B14F-4D97-AF65-F5344CB8AC3E}">
        <p14:creationId xmlns:p14="http://schemas.microsoft.com/office/powerpoint/2010/main" val="3595256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this sounds perfectly acceptable when you look at the question and the answer – it makes it clear you’re having a conversation. You’re responding to a personal question.</a:t>
            </a:r>
          </a:p>
        </p:txBody>
      </p:sp>
      <p:sp>
        <p:nvSpPr>
          <p:cNvPr id="4" name="Slide Number Placeholder 3"/>
          <p:cNvSpPr>
            <a:spLocks noGrp="1"/>
          </p:cNvSpPr>
          <p:nvPr>
            <p:ph type="sldNum" sz="quarter" idx="10"/>
          </p:nvPr>
        </p:nvSpPr>
        <p:spPr/>
        <p:txBody>
          <a:bodyPr/>
          <a:lstStyle/>
          <a:p>
            <a:fld id="{59E139C6-BF9D-4208-B81A-EB7990F2DC78}" type="slidenum">
              <a:rPr lang="en-US" smtClean="0"/>
              <a:t>29</a:t>
            </a:fld>
            <a:endParaRPr lang="en-US"/>
          </a:p>
        </p:txBody>
      </p:sp>
    </p:spTree>
    <p:extLst>
      <p:ext uri="{BB962C8B-B14F-4D97-AF65-F5344CB8AC3E}">
        <p14:creationId xmlns:p14="http://schemas.microsoft.com/office/powerpoint/2010/main" val="656581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what it will look like in print. Suddenly it looks like you’re just putting your sext life out there for public consumption, and likening yourself to Anthony Weiner! When Weiner wasn’t even mentioned in your interview.</a:t>
            </a:r>
          </a:p>
          <a:p>
            <a:endParaRPr lang="en-US" dirty="0"/>
          </a:p>
          <a:p>
            <a:r>
              <a:rPr lang="en-US" dirty="0"/>
              <a:t>The other Dr. Sex Therapist is an example of repeating the negative. If the reporter asked, “Can sexting be a sign of out-of-control behavior,” and you answer, “Yes, sexting can be a sign of out-of-control behavior. It can also be a way for couples to communicate with each other.” The reporter or the editor may chose to not include your second sentence. That’s why it’s so important to make every statement stand alone.</a:t>
            </a:r>
          </a:p>
        </p:txBody>
      </p:sp>
      <p:sp>
        <p:nvSpPr>
          <p:cNvPr id="4" name="Slide Number Placeholder 3"/>
          <p:cNvSpPr>
            <a:spLocks noGrp="1"/>
          </p:cNvSpPr>
          <p:nvPr>
            <p:ph type="sldNum" sz="quarter" idx="10"/>
          </p:nvPr>
        </p:nvSpPr>
        <p:spPr/>
        <p:txBody>
          <a:bodyPr/>
          <a:lstStyle/>
          <a:p>
            <a:fld id="{59E139C6-BF9D-4208-B81A-EB7990F2DC78}" type="slidenum">
              <a:rPr lang="en-US" smtClean="0"/>
              <a:t>30</a:t>
            </a:fld>
            <a:endParaRPr lang="en-US"/>
          </a:p>
        </p:txBody>
      </p:sp>
    </p:spTree>
    <p:extLst>
      <p:ext uri="{BB962C8B-B14F-4D97-AF65-F5344CB8AC3E}">
        <p14:creationId xmlns:p14="http://schemas.microsoft.com/office/powerpoint/2010/main" val="2455962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Reporters pick quotes with the simplest, direct language because that’s what catches your attention in print. They can’t explain what you mean, so jargon will get your quote bumped faster than anything. They don’t want convoluted, long sentences – that ruins the flow of their article because they’re writing in simple, direct language. I also tend to use non-monogamy or sexual roleplay or adult fantasies rather than polyamory, BDSM and scenes (though these terms are gaining wider currency since 50 Shades). </a:t>
            </a:r>
          </a:p>
        </p:txBody>
      </p:sp>
      <p:sp>
        <p:nvSpPr>
          <p:cNvPr id="4" name="Slide Number Placeholder 3"/>
          <p:cNvSpPr>
            <a:spLocks noGrp="1"/>
          </p:cNvSpPr>
          <p:nvPr>
            <p:ph type="sldNum" sz="quarter" idx="10"/>
          </p:nvPr>
        </p:nvSpPr>
        <p:spPr/>
        <p:txBody>
          <a:bodyPr/>
          <a:lstStyle/>
          <a:p>
            <a:fld id="{59E139C6-BF9D-4208-B81A-EB7990F2DC78}" type="slidenum">
              <a:rPr lang="en-US" smtClean="0"/>
              <a:t>31</a:t>
            </a:fld>
            <a:endParaRPr lang="en-US"/>
          </a:p>
        </p:txBody>
      </p:sp>
    </p:spTree>
    <p:extLst>
      <p:ext uri="{BB962C8B-B14F-4D97-AF65-F5344CB8AC3E}">
        <p14:creationId xmlns:p14="http://schemas.microsoft.com/office/powerpoint/2010/main" val="200266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need to control the interview. You hold all the cards – you have the information and the quotes that the reporter needs. It’s always good to ask them questions, to get them to explain their views so you can understand where they’re coming from. Then you can include something to counter those inherent biases in your sound bites.</a:t>
            </a:r>
          </a:p>
        </p:txBody>
      </p:sp>
      <p:sp>
        <p:nvSpPr>
          <p:cNvPr id="4" name="Slide Number Placeholder 3"/>
          <p:cNvSpPr>
            <a:spLocks noGrp="1"/>
          </p:cNvSpPr>
          <p:nvPr>
            <p:ph type="sldNum" sz="quarter" idx="10"/>
          </p:nvPr>
        </p:nvSpPr>
        <p:spPr/>
        <p:txBody>
          <a:bodyPr/>
          <a:lstStyle/>
          <a:p>
            <a:fld id="{59E139C6-BF9D-4208-B81A-EB7990F2DC78}" type="slidenum">
              <a:rPr lang="en-US" smtClean="0"/>
              <a:t>32</a:t>
            </a:fld>
            <a:endParaRPr lang="en-US"/>
          </a:p>
        </p:txBody>
      </p:sp>
    </p:spTree>
    <p:extLst>
      <p:ext uri="{BB962C8B-B14F-4D97-AF65-F5344CB8AC3E}">
        <p14:creationId xmlns:p14="http://schemas.microsoft.com/office/powerpoint/2010/main" val="1365643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Time Magazine insisted that I pose next to a St. Andrew’s Cross, but I refused. They may want to have sex toys that you pick up while you’re talking. That becomes the story, not your words. We tell poly people don’t take a photo sitting on a bed.  If you say something you regret, ask that it be off the record. There’s no guarantee it won’t be used, but you can request it. Then rephrase what you were saying in a different way so they have something they can use.</a:t>
            </a:r>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33</a:t>
            </a:fld>
            <a:endParaRPr lang="en-US"/>
          </a:p>
        </p:txBody>
      </p:sp>
    </p:spTree>
    <p:extLst>
      <p:ext uri="{BB962C8B-B14F-4D97-AF65-F5344CB8AC3E}">
        <p14:creationId xmlns:p14="http://schemas.microsoft.com/office/powerpoint/2010/main" val="2853091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goes for what you say, too. Don’t name the politician that’s been caught in the latest sex scandal – for example Jack and Jeri Ryan’s divorce in 2004 destroyed Jack Ryan’s Republican campaign for Senate.  That will associate you forever with them. It also isn’t your place to defend or condemn anyone who is caught in a scandal.</a:t>
            </a:r>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34</a:t>
            </a:fld>
            <a:endParaRPr lang="en-US"/>
          </a:p>
        </p:txBody>
      </p:sp>
    </p:spTree>
    <p:extLst>
      <p:ext uri="{BB962C8B-B14F-4D97-AF65-F5344CB8AC3E}">
        <p14:creationId xmlns:p14="http://schemas.microsoft.com/office/powerpoint/2010/main" val="160471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Russell – do you want to add more about this in the notes?</a:t>
            </a:r>
          </a:p>
        </p:txBody>
      </p:sp>
      <p:sp>
        <p:nvSpPr>
          <p:cNvPr id="4" name="Slide Number Placeholder 3"/>
          <p:cNvSpPr>
            <a:spLocks noGrp="1"/>
          </p:cNvSpPr>
          <p:nvPr>
            <p:ph type="sldNum" sz="quarter" idx="10"/>
          </p:nvPr>
        </p:nvSpPr>
        <p:spPr/>
        <p:txBody>
          <a:bodyPr/>
          <a:lstStyle/>
          <a:p>
            <a:fld id="{59E139C6-BF9D-4208-B81A-EB7990F2DC78}" type="slidenum">
              <a:rPr lang="en-US" smtClean="0"/>
              <a:t>8</a:t>
            </a:fld>
            <a:endParaRPr lang="en-US"/>
          </a:p>
        </p:txBody>
      </p:sp>
    </p:spTree>
    <p:extLst>
      <p:ext uri="{BB962C8B-B14F-4D97-AF65-F5344CB8AC3E}">
        <p14:creationId xmlns:p14="http://schemas.microsoft.com/office/powerpoint/2010/main" val="4032119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stand-alone quote you can be proud to have appear by your name.</a:t>
            </a:r>
          </a:p>
        </p:txBody>
      </p:sp>
      <p:sp>
        <p:nvSpPr>
          <p:cNvPr id="4" name="Slide Number Placeholder 3"/>
          <p:cNvSpPr>
            <a:spLocks noGrp="1"/>
          </p:cNvSpPr>
          <p:nvPr>
            <p:ph type="sldNum" sz="quarter" idx="10"/>
          </p:nvPr>
        </p:nvSpPr>
        <p:spPr/>
        <p:txBody>
          <a:bodyPr/>
          <a:lstStyle/>
          <a:p>
            <a:fld id="{59E139C6-BF9D-4208-B81A-EB7990F2DC78}" type="slidenum">
              <a:rPr lang="en-US" smtClean="0"/>
              <a:t>35</a:t>
            </a:fld>
            <a:endParaRPr lang="en-US"/>
          </a:p>
        </p:txBody>
      </p:sp>
    </p:spTree>
    <p:extLst>
      <p:ext uri="{BB962C8B-B14F-4D97-AF65-F5344CB8AC3E}">
        <p14:creationId xmlns:p14="http://schemas.microsoft.com/office/powerpoint/2010/main" val="2469844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Be animated, confident and happy. </a:t>
            </a:r>
            <a:r>
              <a:rPr lang="en-US" sz="1200" kern="1200" dirty="0">
                <a:solidFill>
                  <a:schemeClr val="tx1"/>
                </a:solidFill>
                <a:effectLst/>
                <a:latin typeface="+mn-lt"/>
                <a:ea typeface="+mn-ea"/>
                <a:cs typeface="+mn-cs"/>
              </a:rPr>
              <a:t>In TV interviews in particular, often the best thing is not what you say but how you say it. People will remember the image of your happy, confident expression much longer than the words you say. You also need to present a polished appearance in what you wear, your hair and make-up. Take time to put yourself together into a professional package.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in a print interview, if you sound confident and knowledgeable and don't let the reporter push you into saying more than you wanted, you will be treated much more respectfully in the finished article.</a:t>
            </a:r>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36</a:t>
            </a:fld>
            <a:endParaRPr lang="en-US"/>
          </a:p>
        </p:txBody>
      </p:sp>
    </p:spTree>
    <p:extLst>
      <p:ext uri="{BB962C8B-B14F-4D97-AF65-F5344CB8AC3E}">
        <p14:creationId xmlns:p14="http://schemas.microsoft.com/office/powerpoint/2010/main" val="951737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b="0" kern="1200" dirty="0">
                <a:solidFill>
                  <a:schemeClr val="tx1"/>
                </a:solidFill>
                <a:effectLst/>
                <a:latin typeface="+mn-lt"/>
                <a:ea typeface="+mn-ea"/>
                <a:cs typeface="+mn-cs"/>
              </a:rPr>
              <a:t>It supports your image as an expert if you know the current literature on a subject</a:t>
            </a:r>
          </a:p>
          <a:p>
            <a:pPr marL="228600" indent="-228600">
              <a:buAutoNum type="arabicPeriod"/>
            </a:pPr>
            <a:r>
              <a:rPr lang="en-US" sz="1200" b="0" kern="1200" dirty="0">
                <a:solidFill>
                  <a:schemeClr val="tx1"/>
                </a:solidFill>
                <a:effectLst/>
                <a:latin typeface="+mn-lt"/>
                <a:ea typeface="+mn-ea"/>
                <a:cs typeface="+mn-cs"/>
              </a:rPr>
              <a:t>It suggests your opinion is backed by others in the field</a:t>
            </a:r>
          </a:p>
          <a:p>
            <a:pPr marL="228600" indent="-228600">
              <a:buAutoNum type="arabicPeriod"/>
            </a:pPr>
            <a:r>
              <a:rPr lang="en-US" sz="1200" b="0" kern="1200" dirty="0">
                <a:solidFill>
                  <a:schemeClr val="tx1"/>
                </a:solidFill>
                <a:effectLst/>
                <a:latin typeface="+mn-lt"/>
                <a:ea typeface="+mn-ea"/>
                <a:cs typeface="+mn-cs"/>
              </a:rPr>
              <a:t>Reporters like people who are sources. They spend a lot of time tracking down people. So if you can give them a quote and suggest someone good for them to talk to on a particular subject, you’re doubly useful.</a:t>
            </a:r>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37</a:t>
            </a:fld>
            <a:endParaRPr lang="en-US"/>
          </a:p>
        </p:txBody>
      </p:sp>
    </p:spTree>
    <p:extLst>
      <p:ext uri="{BB962C8B-B14F-4D97-AF65-F5344CB8AC3E}">
        <p14:creationId xmlns:p14="http://schemas.microsoft.com/office/powerpoint/2010/main" val="617287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38</a:t>
            </a:fld>
            <a:endParaRPr lang="en-US"/>
          </a:p>
        </p:txBody>
      </p:sp>
    </p:spTree>
    <p:extLst>
      <p:ext uri="{BB962C8B-B14F-4D97-AF65-F5344CB8AC3E}">
        <p14:creationId xmlns:p14="http://schemas.microsoft.com/office/powerpoint/2010/main" val="269896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Get input from participants about things that have backfired on them.</a:t>
            </a:r>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39</a:t>
            </a:fld>
            <a:endParaRPr lang="en-US"/>
          </a:p>
        </p:txBody>
      </p:sp>
    </p:spTree>
    <p:extLst>
      <p:ext uri="{BB962C8B-B14F-4D97-AF65-F5344CB8AC3E}">
        <p14:creationId xmlns:p14="http://schemas.microsoft.com/office/powerpoint/2010/main" val="3775097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be practicing with some sample questions at the end. Feel free to decline to answer questions – consent is everything! But take the time to practice with someone you’re comfortable with before doing a live interview.</a:t>
            </a:r>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40</a:t>
            </a:fld>
            <a:endParaRPr lang="en-US"/>
          </a:p>
        </p:txBody>
      </p:sp>
    </p:spTree>
    <p:extLst>
      <p:ext uri="{BB962C8B-B14F-4D97-AF65-F5344CB8AC3E}">
        <p14:creationId xmlns:p14="http://schemas.microsoft.com/office/powerpoint/2010/main" val="3311407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b="0" i="0" kern="1200" dirty="0">
                <a:solidFill>
                  <a:schemeClr val="tx1"/>
                </a:solidFill>
                <a:latin typeface="+mn-lt"/>
                <a:ea typeface="+mn-ea"/>
                <a:cs typeface="+mn-cs"/>
              </a:rPr>
              <a:t>This article addresses the implications of the movement towards entertainment-</a:t>
            </a:r>
            <a:r>
              <a:rPr lang="en-US" sz="1200" b="0" i="0" kern="1200" dirty="0" err="1">
                <a:solidFill>
                  <a:schemeClr val="tx1"/>
                </a:solidFill>
                <a:latin typeface="+mn-lt"/>
                <a:ea typeface="+mn-ea"/>
                <a:cs typeface="+mn-cs"/>
              </a:rPr>
              <a:t>centred</a:t>
            </a:r>
            <a:r>
              <a:rPr lang="en-US" sz="1200" b="0" i="0" kern="1200" dirty="0">
                <a:solidFill>
                  <a:schemeClr val="tx1"/>
                </a:solidFill>
                <a:latin typeface="+mn-lt"/>
                <a:ea typeface="+mn-ea"/>
                <a:cs typeface="+mn-cs"/>
              </a:rPr>
              <a:t>, market-driven media by comparing what is reported and what the public knows in four countries with different media systems. The different systems are public service (Denmark and Finland), a `dual' model (UK) and the market model (US). The comparison shows that public service television devotes more attention to public affairs and international news, and fosters greater knowledge in these areas, than the market model. Public service television also gives greater prominence to news, encourages higher levels of news consumption and contributes to a smaller within-nation knowledge gap between the advantaged and disadvantaged. But wider processes in society take precedence over the organization of the media in determining how much people know about public life.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41</a:t>
            </a:fld>
            <a:endParaRPr lang="en-US"/>
          </a:p>
        </p:txBody>
      </p:sp>
    </p:spTree>
    <p:extLst>
      <p:ext uri="{BB962C8B-B14F-4D97-AF65-F5344CB8AC3E}">
        <p14:creationId xmlns:p14="http://schemas.microsoft.com/office/powerpoint/2010/main" val="3615451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r>
              <a:rPr lang="en-US" sz="1200" b="0" i="0" kern="1200" dirty="0">
                <a:solidFill>
                  <a:schemeClr val="tx1"/>
                </a:solidFill>
                <a:effectLst/>
                <a:latin typeface="+mn-lt"/>
                <a:ea typeface="+mn-ea"/>
                <a:cs typeface="+mn-cs"/>
              </a:rPr>
              <a:t>Although the public uses the media for sex advice, information and validation, much media coverage of sex contains inconsistent, outdated, or incorrect messages. There is little encouragement for those working in sex therapy, research, education or healthcare to engage with the media. The standard of media training and availability for these professions varies. Not all professionals work from an evidence-based perspective, and not all ‘experts’ in the media are </a:t>
            </a:r>
            <a:r>
              <a:rPr lang="en-US" sz="1200" b="0" i="0" kern="1200" dirty="0" err="1">
                <a:solidFill>
                  <a:schemeClr val="tx1"/>
                </a:solidFill>
                <a:effectLst/>
                <a:latin typeface="+mn-lt"/>
                <a:ea typeface="+mn-ea"/>
                <a:cs typeface="+mn-cs"/>
              </a:rPr>
              <a:t>recognised</a:t>
            </a:r>
            <a:r>
              <a:rPr lang="en-US" sz="1200" b="0" i="0" kern="1200" dirty="0">
                <a:solidFill>
                  <a:schemeClr val="tx1"/>
                </a:solidFill>
                <a:effectLst/>
                <a:latin typeface="+mn-lt"/>
                <a:ea typeface="+mn-ea"/>
                <a:cs typeface="+mn-cs"/>
              </a:rPr>
              <a:t> as such by their peers, resulting in inconsistent information being given to journalists by people not always qualified to speak about sex. Furthermore, a lack of training and understanding of sex and relationships results in misunderstanding or misreporting of stories by journalists, and perpetuating poor media coverage of sex. This paper outlines problems in media coverage, and highlights training opportunities and deficits for both sexologists and journalists. It advocates collaborative working, greater training in evidence-based sexology, and challenging problems in media training and sex coverage.</a:t>
            </a:r>
          </a:p>
          <a:p>
            <a:pPr marL="228600" indent="-228600">
              <a:buAutoNum type="arabicPeriod"/>
            </a:pPr>
            <a:r>
              <a:rPr lang="en-US" sz="1200" b="0" i="0" kern="1200" dirty="0">
                <a:solidFill>
                  <a:schemeClr val="tx1"/>
                </a:solidFill>
                <a:effectLst/>
                <a:latin typeface="+mn-lt"/>
                <a:ea typeface="+mn-ea"/>
                <a:cs typeface="+mn-cs"/>
              </a:rPr>
              <a:t>In this article we report on the findings of a two-part project investigating contemporary issues in sexuality researchers' interaction with journalists. The goal of the project was to explore best practices and suggest curricular and training initiatives for sexuality researchers and journalists that would enhance the accurate dissemination of sexuality research results in the media. We present the results of a survey of a convenience sample of 94 sexuality researchers about their experiences and concerns regarding media coverage and a summary of the main themes that emerged from an invitational conference of sexuality researchers and journalists. In addition, we present some preliminary recommendations for training and best practices. Topics assessed include reporting accuracy; sex researchers' comfort with various topics, media, and journalists; researchers' perceptions of the purpose and content of articles; concern about the impact of media coverage; and training for sexuality researchers.</a:t>
            </a: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42</a:t>
            </a:fld>
            <a:endParaRPr lang="en-US"/>
          </a:p>
        </p:txBody>
      </p:sp>
    </p:spTree>
    <p:extLst>
      <p:ext uri="{BB962C8B-B14F-4D97-AF65-F5344CB8AC3E}">
        <p14:creationId xmlns:p14="http://schemas.microsoft.com/office/powerpoint/2010/main" val="2583454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Usually there is no graceful way to segue into a sound bite. That's fine, reporters are used to nonsensical conversations when they give interviews. Whatever the question, respond with one of your sound bites. You can use the following sound bites as the basis for your own set. Out of a 15-20 minute interview, you will be on the air for about 10 seconds or quoted once or twice in a newspaper. So don't ad lib. Make sure you know your main points up front, and then stick to those. </a:t>
            </a:r>
          </a:p>
          <a:p>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43</a:t>
            </a:fld>
            <a:endParaRPr lang="en-US"/>
          </a:p>
        </p:txBody>
      </p:sp>
    </p:spTree>
    <p:extLst>
      <p:ext uri="{BB962C8B-B14F-4D97-AF65-F5344CB8AC3E}">
        <p14:creationId xmlns:p14="http://schemas.microsoft.com/office/powerpoint/2010/main" val="1296977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We’ve been talking to the media for 20 years, and these are the categories of sound bites we’ve developed. The most important is to emphasize the relationship enhancement that comes with exploring one’s sexuality.</a:t>
            </a:r>
          </a:p>
        </p:txBody>
      </p:sp>
      <p:sp>
        <p:nvSpPr>
          <p:cNvPr id="4" name="Slide Number Placeholder 3"/>
          <p:cNvSpPr>
            <a:spLocks noGrp="1"/>
          </p:cNvSpPr>
          <p:nvPr>
            <p:ph type="sldNum" sz="quarter" idx="10"/>
          </p:nvPr>
        </p:nvSpPr>
        <p:spPr/>
        <p:txBody>
          <a:bodyPr/>
          <a:lstStyle/>
          <a:p>
            <a:fld id="{59E139C6-BF9D-4208-B81A-EB7990F2DC78}" type="slidenum">
              <a:rPr lang="en-US" smtClean="0"/>
              <a:t>44</a:t>
            </a:fld>
            <a:endParaRPr lang="en-US"/>
          </a:p>
        </p:txBody>
      </p:sp>
    </p:spTree>
    <p:extLst>
      <p:ext uri="{BB962C8B-B14F-4D97-AF65-F5344CB8AC3E}">
        <p14:creationId xmlns:p14="http://schemas.microsoft.com/office/powerpoint/2010/main" val="85764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chips are</a:t>
            </a:r>
            <a:r>
              <a:rPr lang="en-US" baseline="0" dirty="0"/>
              <a:t> stacked against us when we try to talk knowledgably about sex in the media. Even if you get a sympathetic reporter, their editor could think the opposite and put a Headline on the article and cut certain pieces to “make it more neutral” which means remove any sex-positivity from it.</a:t>
            </a: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9</a:t>
            </a:fld>
            <a:endParaRPr lang="en-US"/>
          </a:p>
        </p:txBody>
      </p:sp>
    </p:spTree>
    <p:extLst>
      <p:ext uri="{BB962C8B-B14F-4D97-AF65-F5344CB8AC3E}">
        <p14:creationId xmlns:p14="http://schemas.microsoft.com/office/powerpoint/2010/main" val="466091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all have to defends sex education for adults, whether it’s in defense of a book you’ve written or a local group that is being targeted. </a:t>
            </a:r>
          </a:p>
        </p:txBody>
      </p:sp>
      <p:sp>
        <p:nvSpPr>
          <p:cNvPr id="4" name="Slide Number Placeholder 3"/>
          <p:cNvSpPr>
            <a:spLocks noGrp="1"/>
          </p:cNvSpPr>
          <p:nvPr>
            <p:ph type="sldNum" sz="quarter" idx="10"/>
          </p:nvPr>
        </p:nvSpPr>
        <p:spPr/>
        <p:txBody>
          <a:bodyPr/>
          <a:lstStyle/>
          <a:p>
            <a:fld id="{59E139C6-BF9D-4208-B81A-EB7990F2DC78}" type="slidenum">
              <a:rPr lang="en-US" smtClean="0"/>
              <a:t>45</a:t>
            </a:fld>
            <a:endParaRPr lang="en-US"/>
          </a:p>
        </p:txBody>
      </p:sp>
    </p:spTree>
    <p:extLst>
      <p:ext uri="{BB962C8B-B14F-4D97-AF65-F5344CB8AC3E}">
        <p14:creationId xmlns:p14="http://schemas.microsoft.com/office/powerpoint/2010/main" val="1552858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Sex is often attacked as being “immoral” if it doesn’t conform to heterosexual, monogamous procreative practices.</a:t>
            </a:r>
          </a:p>
        </p:txBody>
      </p:sp>
      <p:sp>
        <p:nvSpPr>
          <p:cNvPr id="4" name="Slide Number Placeholder 3"/>
          <p:cNvSpPr>
            <a:spLocks noGrp="1"/>
          </p:cNvSpPr>
          <p:nvPr>
            <p:ph type="sldNum" sz="quarter" idx="10"/>
          </p:nvPr>
        </p:nvSpPr>
        <p:spPr/>
        <p:txBody>
          <a:bodyPr/>
          <a:lstStyle/>
          <a:p>
            <a:fld id="{59E139C6-BF9D-4208-B81A-EB7990F2DC78}" type="slidenum">
              <a:rPr lang="en-US" smtClean="0"/>
              <a:t>46</a:t>
            </a:fld>
            <a:endParaRPr lang="en-US"/>
          </a:p>
        </p:txBody>
      </p:sp>
    </p:spTree>
    <p:extLst>
      <p:ext uri="{BB962C8B-B14F-4D97-AF65-F5344CB8AC3E}">
        <p14:creationId xmlns:p14="http://schemas.microsoft.com/office/powerpoint/2010/main" val="2013173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have to name the name to destigmatize sexuality. We can’t just talk around these things. We have to hit it head-on.</a:t>
            </a:r>
          </a:p>
        </p:txBody>
      </p:sp>
      <p:sp>
        <p:nvSpPr>
          <p:cNvPr id="4" name="Slide Number Placeholder 3"/>
          <p:cNvSpPr>
            <a:spLocks noGrp="1"/>
          </p:cNvSpPr>
          <p:nvPr>
            <p:ph type="sldNum" sz="quarter" idx="10"/>
          </p:nvPr>
        </p:nvSpPr>
        <p:spPr/>
        <p:txBody>
          <a:bodyPr/>
          <a:lstStyle/>
          <a:p>
            <a:fld id="{59E139C6-BF9D-4208-B81A-EB7990F2DC78}" type="slidenum">
              <a:rPr lang="en-US" smtClean="0"/>
              <a:t>47</a:t>
            </a:fld>
            <a:endParaRPr lang="en-US"/>
          </a:p>
        </p:txBody>
      </p:sp>
    </p:spTree>
    <p:extLst>
      <p:ext uri="{BB962C8B-B14F-4D97-AF65-F5344CB8AC3E}">
        <p14:creationId xmlns:p14="http://schemas.microsoft.com/office/powerpoint/2010/main" val="16643389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The elephant in the room. </a:t>
            </a:r>
            <a:r>
              <a:rPr lang="en-US" sz="1200" b="0" kern="1200" dirty="0">
                <a:solidFill>
                  <a:schemeClr val="tx1"/>
                </a:solidFill>
                <a:effectLst/>
                <a:latin typeface="+mn-lt"/>
                <a:ea typeface="+mn-ea"/>
                <a:cs typeface="+mn-cs"/>
              </a:rPr>
              <a:t>We have to be able to discuss these books and movies because so much discourse around sexuality is centered on this phenomenon.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E139C6-BF9D-4208-B81A-EB7990F2DC78}" type="slidenum">
              <a:rPr lang="en-US" smtClean="0"/>
              <a:t>48</a:t>
            </a:fld>
            <a:endParaRPr lang="en-US"/>
          </a:p>
        </p:txBody>
      </p:sp>
    </p:spTree>
    <p:extLst>
      <p:ext uri="{BB962C8B-B14F-4D97-AF65-F5344CB8AC3E}">
        <p14:creationId xmlns:p14="http://schemas.microsoft.com/office/powerpoint/2010/main" val="1102733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effectLst/>
                <a:latin typeface="+mn-lt"/>
                <a:ea typeface="+mn-ea"/>
                <a:cs typeface="+mn-cs"/>
              </a:rPr>
              <a:t>Whatever topics you choose to talk about, from pornography and sexting to kinky sex, you need to have your own definitions in order because you will be asked what “fetish” means if you’re doing an interview on fetishes.</a:t>
            </a:r>
          </a:p>
        </p:txBody>
      </p:sp>
      <p:sp>
        <p:nvSpPr>
          <p:cNvPr id="4" name="Slide Number Placeholder 3"/>
          <p:cNvSpPr>
            <a:spLocks noGrp="1"/>
          </p:cNvSpPr>
          <p:nvPr>
            <p:ph type="sldNum" sz="quarter" idx="10"/>
          </p:nvPr>
        </p:nvSpPr>
        <p:spPr/>
        <p:txBody>
          <a:bodyPr/>
          <a:lstStyle/>
          <a:p>
            <a:fld id="{59E139C6-BF9D-4208-B81A-EB7990F2DC78}" type="slidenum">
              <a:rPr lang="en-US" smtClean="0"/>
              <a:t>49</a:t>
            </a:fld>
            <a:endParaRPr lang="en-US"/>
          </a:p>
        </p:txBody>
      </p:sp>
    </p:spTree>
    <p:extLst>
      <p:ext uri="{BB962C8B-B14F-4D97-AF65-F5344CB8AC3E}">
        <p14:creationId xmlns:p14="http://schemas.microsoft.com/office/powerpoint/2010/main" val="27926772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effectLst/>
                <a:latin typeface="+mn-lt"/>
                <a:ea typeface="+mn-ea"/>
                <a:cs typeface="+mn-cs"/>
              </a:rPr>
              <a:t>Much like definitions, you have to have your statistics ready.</a:t>
            </a:r>
          </a:p>
        </p:txBody>
      </p:sp>
      <p:sp>
        <p:nvSpPr>
          <p:cNvPr id="4" name="Slide Number Placeholder 3"/>
          <p:cNvSpPr>
            <a:spLocks noGrp="1"/>
          </p:cNvSpPr>
          <p:nvPr>
            <p:ph type="sldNum" sz="quarter" idx="10"/>
          </p:nvPr>
        </p:nvSpPr>
        <p:spPr/>
        <p:txBody>
          <a:bodyPr/>
          <a:lstStyle/>
          <a:p>
            <a:fld id="{59E139C6-BF9D-4208-B81A-EB7990F2DC78}" type="slidenum">
              <a:rPr lang="en-US" smtClean="0"/>
              <a:t>50</a:t>
            </a:fld>
            <a:endParaRPr lang="en-US"/>
          </a:p>
        </p:txBody>
      </p:sp>
    </p:spTree>
    <p:extLst>
      <p:ext uri="{BB962C8B-B14F-4D97-AF65-F5344CB8AC3E}">
        <p14:creationId xmlns:p14="http://schemas.microsoft.com/office/powerpoint/2010/main" val="2758421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effectLst/>
                <a:latin typeface="+mn-lt"/>
                <a:ea typeface="+mn-ea"/>
                <a:cs typeface="+mn-cs"/>
              </a:rPr>
              <a:t>If you don’t want to practice here, then practice with someone else</a:t>
            </a:r>
          </a:p>
        </p:txBody>
      </p:sp>
      <p:sp>
        <p:nvSpPr>
          <p:cNvPr id="4" name="Slide Number Placeholder 3"/>
          <p:cNvSpPr>
            <a:spLocks noGrp="1"/>
          </p:cNvSpPr>
          <p:nvPr>
            <p:ph type="sldNum" sz="quarter" idx="10"/>
          </p:nvPr>
        </p:nvSpPr>
        <p:spPr/>
        <p:txBody>
          <a:bodyPr/>
          <a:lstStyle/>
          <a:p>
            <a:fld id="{59E139C6-BF9D-4208-B81A-EB7990F2DC78}" type="slidenum">
              <a:rPr lang="en-US" smtClean="0"/>
              <a:t>51</a:t>
            </a:fld>
            <a:endParaRPr lang="en-US"/>
          </a:p>
        </p:txBody>
      </p:sp>
    </p:spTree>
    <p:extLst>
      <p:ext uri="{BB962C8B-B14F-4D97-AF65-F5344CB8AC3E}">
        <p14:creationId xmlns:p14="http://schemas.microsoft.com/office/powerpoint/2010/main" val="320419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do more harm than good talking about things you don’t have a complete understanding of. For example, you may be sympathetic about people who do BDSM or cross-dressing, but if your only experience with it is one or two couples, then you have to be aware you’re speaking from a very limited knowledge set and not to generalize. </a:t>
            </a:r>
            <a:r>
              <a:rPr lang="en-US" dirty="0"/>
              <a:t>Often you end up repeating the stereotypes that others are trying to dispel.</a:t>
            </a: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10</a:t>
            </a:fld>
            <a:endParaRPr lang="en-US"/>
          </a:p>
        </p:txBody>
      </p:sp>
    </p:spTree>
    <p:extLst>
      <p:ext uri="{BB962C8B-B14F-4D97-AF65-F5344CB8AC3E}">
        <p14:creationId xmlns:p14="http://schemas.microsoft.com/office/powerpoint/2010/main" val="370228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indent="-228600">
              <a:buAutoNum type="arabicPeriod"/>
            </a:pPr>
            <a:r>
              <a:rPr lang="en-US" b="0" i="0" dirty="0">
                <a:solidFill>
                  <a:srgbClr val="333333"/>
                </a:solidFill>
                <a:effectLst/>
                <a:latin typeface="arial" panose="020B0604020202020204" pitchFamily="34" charset="0"/>
              </a:rPr>
              <a:t>The well-known phrase ‘if it bleeds, it leads’ describes the sensational approach that has penetrated the history of news. Sensationalism is a term without complete consensus among scholars, and its meaning and implications have not been considered in a digital environment. This study analyzes 400 articles from online-native news organizations across the Americas, evaluating the sensational treatment of news categories and news values, and their associated social media interaction numbers on Facebook and Twitter. Findings suggest that ‘hard’ news topics like government affairs and science/technology were treated sensationally just as often as traditionally sensationalized categories like crime or lifestyle and society. In addition, audiences are not necessarily more likely to respond to sensational treatments. This study also finds that online-native news organizations use sensationalism differently, and there is significant variation in publications from the United States, Argentina, Brazil, and Mexico.</a:t>
            </a:r>
          </a:p>
          <a:p>
            <a:pPr marL="228600" indent="-228600">
              <a:buAutoNum type="arabicPeriod"/>
            </a:pPr>
            <a:r>
              <a:rPr lang="en-US" sz="1200" b="0" i="0" kern="1200" dirty="0">
                <a:solidFill>
                  <a:schemeClr val="tx1"/>
                </a:solidFill>
                <a:effectLst/>
                <a:latin typeface="+mn-lt"/>
                <a:ea typeface="+mn-ea"/>
                <a:cs typeface="+mn-cs"/>
              </a:rPr>
              <a:t>Despite the scholarly popularity of important developments of political communication, concepts like soft news or infotainment lack conceptual clarity. This article tackles that problem and introduces a multilevel framework model of softening of journalistic political communication, which shows that the 4 most prominent concepts—(a) sensationalism, (b) hard and soft news (HSN), (c) infotainment, and (d) tabloidization, and, additionally, (e) eroding of boundaries of journalism—can be distinguished in a hierarchical model. By softening, we understand a </a:t>
            </a:r>
            <a:r>
              <a:rPr lang="en-US" sz="1200" b="0" i="0" kern="1200" dirty="0" err="1">
                <a:solidFill>
                  <a:schemeClr val="tx1"/>
                </a:solidFill>
                <a:effectLst/>
                <a:latin typeface="+mn-lt"/>
                <a:ea typeface="+mn-ea"/>
                <a:cs typeface="+mn-cs"/>
              </a:rPr>
              <a:t>metaconcept</a:t>
            </a:r>
            <a:r>
              <a:rPr lang="en-US" sz="1200" b="0" i="0" kern="1200" dirty="0">
                <a:solidFill>
                  <a:schemeClr val="tx1"/>
                </a:solidFill>
                <a:effectLst/>
                <a:latin typeface="+mn-lt"/>
                <a:ea typeface="+mn-ea"/>
                <a:cs typeface="+mn-cs"/>
              </a:rPr>
              <a:t> representing developments in political journalism that are observed on different levels of investigation, from journalism as a system (macrolevel) down to single media items (microlevel).</a:t>
            </a:r>
            <a:endParaRPr lang="en-US" b="0" i="0" dirty="0">
              <a:solidFill>
                <a:srgbClr val="333333"/>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59E139C6-BF9D-4208-B81A-EB7990F2DC78}"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Determine your goal to help you decide which media you choose to do and not do. You goals can also help shape your message. If your goal is to get your name out there, then being used that way, then you may be disappointed. But if your goal is to frame your conversation to promote a healthy sexual society, that’s a success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E139C6-BF9D-4208-B81A-EB7990F2DC78}" type="slidenum">
              <a:rPr lang="en-US" smtClean="0"/>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Proactive - PR firms can help publicize your book or seminars.</a:t>
            </a:r>
            <a:r>
              <a:rPr lang="en-US" baseline="0" dirty="0"/>
              <a:t> We suggest PR Newswire for an independent press release distributor. It costs a significant amount, but it’s the only thing we’ve found that really works.</a:t>
            </a:r>
          </a:p>
          <a:p>
            <a:r>
              <a:rPr lang="en-US" baseline="0" dirty="0"/>
              <a:t>2. Reactive – You may be called upon to respond to someone else’s crisis – a closed club or sexual scandal. If you’re the one in a crisis, it’s not easy to do alone. Contact NCSF for help – professors are being targeted for what they say in class. You can be attacked for something you say online. Anti-sex groups like the former Moral Majority, now called the National Center on Sexual Exploitation, are targeting groups that present sex-positive information. We suggest you put out a statement rather than try to speak in your own defense to be sure you aren’t taken out of context.</a:t>
            </a:r>
          </a:p>
          <a:p>
            <a:r>
              <a:rPr lang="en-US" baseline="0" dirty="0"/>
              <a:t>3. Expert Source – If you get your name out there, then they will call you as the expert they can speak to. We know journalists look at our KAP Directory to find experts who can speak on non-monogamy, BDSM, cross-dressing, fetishes and sexual topics in general.</a:t>
            </a: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13</a:t>
            </a:fld>
            <a:endParaRPr lang="en-US"/>
          </a:p>
        </p:txBody>
      </p:sp>
    </p:spTree>
    <p:extLst>
      <p:ext uri="{BB962C8B-B14F-4D97-AF65-F5344CB8AC3E}">
        <p14:creationId xmlns:p14="http://schemas.microsoft.com/office/powerpoint/2010/main" val="309695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You have to adjust your message depending on the type of media you’re doing. With print, only one or two of your </a:t>
            </a:r>
            <a:r>
              <a:rPr lang="en-US" dirty="0" err="1"/>
              <a:t>soundbites</a:t>
            </a:r>
            <a:r>
              <a:rPr lang="en-US" dirty="0"/>
              <a:t> will be included,</a:t>
            </a:r>
            <a:r>
              <a:rPr lang="en-US" baseline="0" dirty="0"/>
              <a:t> so you don’t want to ramble or ad lib because they will include the most off-the-cuff statement you make because it sounds the catchiest. With online publications, you will have to give more background info to help support their article. You can have your </a:t>
            </a:r>
            <a:r>
              <a:rPr lang="en-US" baseline="0" dirty="0" err="1"/>
              <a:t>soundbites</a:t>
            </a:r>
            <a:r>
              <a:rPr lang="en-US" baseline="0" dirty="0"/>
              <a:t> in front of you when doing these kinds of interviews, to help you stay on track.</a:t>
            </a:r>
          </a:p>
          <a:p>
            <a:r>
              <a:rPr lang="en-US" baseline="0" dirty="0"/>
              <a:t>	</a:t>
            </a:r>
            <a:r>
              <a:rPr lang="en-US" baseline="0" dirty="0" err="1"/>
              <a:t>Podscasts</a:t>
            </a:r>
            <a:r>
              <a:rPr lang="en-US" baseline="0" dirty="0"/>
              <a:t>, Radio and Television are completely different. You need to be very comfortable with your </a:t>
            </a:r>
            <a:r>
              <a:rPr lang="en-US" baseline="0" dirty="0" err="1"/>
              <a:t>soundbites</a:t>
            </a:r>
            <a:r>
              <a:rPr lang="en-US" baseline="0" dirty="0"/>
              <a:t> and your message. There are additional considerations because of the way you speak – it’s always best to slow down during a taped interview. People tend to rush their words when they’re nervous. Radio and television have the added pressure that you can’t strike something off the record once you’ve said it. If you’re going to be on TV, I suggest getting a training on how to present yourself.</a:t>
            </a:r>
            <a:endParaRPr lang="en-US" dirty="0"/>
          </a:p>
        </p:txBody>
      </p:sp>
      <p:sp>
        <p:nvSpPr>
          <p:cNvPr id="4" name="Slide Number Placeholder 3"/>
          <p:cNvSpPr>
            <a:spLocks noGrp="1"/>
          </p:cNvSpPr>
          <p:nvPr>
            <p:ph type="sldNum" sz="quarter" idx="10"/>
          </p:nvPr>
        </p:nvSpPr>
        <p:spPr/>
        <p:txBody>
          <a:bodyPr/>
          <a:lstStyle/>
          <a:p>
            <a:fld id="{59E139C6-BF9D-4208-B81A-EB7990F2DC78}"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FF5CB64-7D8C-44F3-B744-CF47E60BA3A2}" type="datetimeFigureOut">
              <a:rPr lang="en-US" smtClean="0"/>
              <a:t>2/18/2017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C079141-7440-43C1-92D1-9C43AB64BB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F5CB64-7D8C-44F3-B744-CF47E60BA3A2}"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79141-7440-43C1-92D1-9C43AB64B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F5CB64-7D8C-44F3-B744-CF47E60BA3A2}"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79141-7440-43C1-92D1-9C43AB64BB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F5CB64-7D8C-44F3-B744-CF47E60BA3A2}"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79141-7440-43C1-92D1-9C43AB64BB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FF5CB64-7D8C-44F3-B744-CF47E60BA3A2}"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79141-7440-43C1-92D1-9C43AB64BB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FF5CB64-7D8C-44F3-B744-CF47E60BA3A2}"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79141-7440-43C1-92D1-9C43AB64BB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FF5CB64-7D8C-44F3-B744-CF47E60BA3A2}"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79141-7440-43C1-92D1-9C43AB64BB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FF5CB64-7D8C-44F3-B744-CF47E60BA3A2}"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79141-7440-43C1-92D1-9C43AB64B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5CB64-7D8C-44F3-B744-CF47E60BA3A2}"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79141-7440-43C1-92D1-9C43AB64B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FF5CB64-7D8C-44F3-B744-CF47E60BA3A2}"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79141-7440-43C1-92D1-9C43AB64BB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FF5CB64-7D8C-44F3-B744-CF47E60BA3A2}"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C079141-7440-43C1-92D1-9C43AB64BBB8}"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F5CB64-7D8C-44F3-B744-CF47E60BA3A2}" type="datetimeFigureOut">
              <a:rPr lang="en-US" smtClean="0"/>
              <a:t>2/18/2017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C079141-7440-43C1-92D1-9C43AB64BBB8}"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7772400" cy="1975104"/>
          </a:xfrm>
        </p:spPr>
        <p:txBody>
          <a:bodyPr>
            <a:normAutofit fontScale="90000"/>
          </a:bodyPr>
          <a:lstStyle/>
          <a:p>
            <a:r>
              <a:rPr lang="en-US" sz="4800" dirty="0">
                <a:solidFill>
                  <a:schemeClr val="tx1"/>
                </a:solidFill>
              </a:rPr>
              <a:t>Media Training </a:t>
            </a:r>
            <a:br>
              <a:rPr lang="en-US" sz="4800" dirty="0">
                <a:solidFill>
                  <a:schemeClr val="tx1"/>
                </a:solidFill>
              </a:rPr>
            </a:br>
            <a:r>
              <a:rPr lang="en-US" sz="4800" dirty="0">
                <a:solidFill>
                  <a:schemeClr val="tx1"/>
                </a:solidFill>
              </a:rPr>
              <a:t>For Mental Health Professionals</a:t>
            </a:r>
            <a:br>
              <a:rPr lang="en-US" sz="4800" dirty="0"/>
            </a:br>
            <a:endParaRPr lang="en-US" sz="4800" dirty="0"/>
          </a:p>
        </p:txBody>
      </p:sp>
      <p:pic>
        <p:nvPicPr>
          <p:cNvPr id="4" name="Picture 3" descr="NCSF banner- white copy.jpg"/>
          <p:cNvPicPr>
            <a:picLocks noChangeAspect="1"/>
          </p:cNvPicPr>
          <p:nvPr/>
        </p:nvPicPr>
        <p:blipFill>
          <a:blip r:embed="rId2" cstate="print"/>
          <a:stretch>
            <a:fillRect/>
          </a:stretch>
        </p:blipFill>
        <p:spPr>
          <a:xfrm>
            <a:off x="1943100" y="3962400"/>
            <a:ext cx="5257800" cy="1752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Sex &amp; the Media</a:t>
            </a:r>
          </a:p>
        </p:txBody>
      </p:sp>
      <p:sp>
        <p:nvSpPr>
          <p:cNvPr id="3" name="Content Placeholder 2"/>
          <p:cNvSpPr>
            <a:spLocks noGrp="1"/>
          </p:cNvSpPr>
          <p:nvPr>
            <p:ph idx="1"/>
          </p:nvPr>
        </p:nvSpPr>
        <p:spPr>
          <a:xfrm>
            <a:off x="762000" y="2209800"/>
            <a:ext cx="7924800" cy="3581400"/>
          </a:xfrm>
        </p:spPr>
        <p:txBody>
          <a:bodyPr>
            <a:normAutofit/>
          </a:bodyPr>
          <a:lstStyle/>
          <a:p>
            <a:pPr marL="0" indent="0">
              <a:buNone/>
            </a:pPr>
            <a:r>
              <a:rPr lang="en-US" sz="3200" dirty="0"/>
              <a:t>Stay within your legitimacy</a:t>
            </a:r>
          </a:p>
          <a:p>
            <a:pPr>
              <a:buNone/>
            </a:pPr>
            <a:endParaRPr lang="en-US" sz="2800" dirty="0"/>
          </a:p>
          <a:p>
            <a:pPr lvl="1"/>
            <a:r>
              <a:rPr lang="en-US" dirty="0"/>
              <a:t>Know your own expertise </a:t>
            </a:r>
          </a:p>
          <a:p>
            <a:pPr lvl="1"/>
            <a:r>
              <a:rPr lang="en-US" dirty="0"/>
              <a:t>Refer reporters to others if it’s not your expertise</a:t>
            </a:r>
          </a:p>
          <a:p>
            <a:pPr marL="0" indent="0">
              <a:buNone/>
            </a:pPr>
            <a:endParaRPr lang="en-US" dirty="0"/>
          </a:p>
        </p:txBody>
      </p:sp>
    </p:spTree>
    <p:extLst>
      <p:ext uri="{BB962C8B-B14F-4D97-AF65-F5344CB8AC3E}">
        <p14:creationId xmlns:p14="http://schemas.microsoft.com/office/powerpoint/2010/main" val="375243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Sex &amp; the Media</a:t>
            </a:r>
          </a:p>
        </p:txBody>
      </p:sp>
      <p:sp>
        <p:nvSpPr>
          <p:cNvPr id="3" name="Content Placeholder 2"/>
          <p:cNvSpPr>
            <a:spLocks noGrp="1"/>
          </p:cNvSpPr>
          <p:nvPr>
            <p:ph idx="1"/>
          </p:nvPr>
        </p:nvSpPr>
        <p:spPr>
          <a:xfrm>
            <a:off x="762000" y="2362200"/>
            <a:ext cx="7924800" cy="3733800"/>
          </a:xfrm>
        </p:spPr>
        <p:txBody>
          <a:bodyPr>
            <a:normAutofit fontScale="92500" lnSpcReduction="10000"/>
          </a:bodyPr>
          <a:lstStyle/>
          <a:p>
            <a:endParaRPr lang="en-US" sz="2000" dirty="0"/>
          </a:p>
          <a:p>
            <a:pPr marL="640080" lvl="2">
              <a:lnSpc>
                <a:spcPct val="110000"/>
              </a:lnSpc>
              <a:spcBef>
                <a:spcPts val="0"/>
              </a:spcBef>
              <a:spcAft>
                <a:spcPts val="1000"/>
              </a:spcAft>
            </a:pPr>
            <a:r>
              <a:rPr lang="en-US" sz="2200" dirty="0">
                <a:ea typeface="Calibri" panose="020F0502020204030204" pitchFamily="34" charset="0"/>
                <a:cs typeface="Times New Roman" panose="02020603050405020304" pitchFamily="18" charset="0"/>
              </a:rPr>
              <a:t>Danielle K </a:t>
            </a:r>
            <a:r>
              <a:rPr lang="en-US" sz="2200" dirty="0" err="1">
                <a:ea typeface="Calibri" panose="020F0502020204030204" pitchFamily="34" charset="0"/>
                <a:cs typeface="Times New Roman" panose="02020603050405020304" pitchFamily="18" charset="0"/>
              </a:rPr>
              <a:t>Kilgo</a:t>
            </a:r>
            <a:r>
              <a:rPr lang="en-US" sz="2200" dirty="0">
                <a:ea typeface="Calibri" panose="020F0502020204030204" pitchFamily="34" charset="0"/>
                <a:cs typeface="Times New Roman" panose="02020603050405020304" pitchFamily="18" charset="0"/>
              </a:rPr>
              <a:t>, Summer Harlow, Víctor García-</a:t>
            </a:r>
            <a:r>
              <a:rPr lang="en-US" sz="2200" dirty="0" err="1">
                <a:ea typeface="Calibri" panose="020F0502020204030204" pitchFamily="34" charset="0"/>
                <a:cs typeface="Times New Roman" panose="02020603050405020304" pitchFamily="18" charset="0"/>
              </a:rPr>
              <a:t>Perdomo</a:t>
            </a:r>
            <a:r>
              <a:rPr lang="en-US" sz="2200" dirty="0">
                <a:ea typeface="Calibri" panose="020F0502020204030204" pitchFamily="34" charset="0"/>
                <a:cs typeface="Times New Roman" panose="02020603050405020304" pitchFamily="18" charset="0"/>
              </a:rPr>
              <a:t>, Ramón </a:t>
            </a:r>
            <a:r>
              <a:rPr lang="en-US" sz="2200" dirty="0" err="1">
                <a:ea typeface="Calibri" panose="020F0502020204030204" pitchFamily="34" charset="0"/>
                <a:cs typeface="Times New Roman" panose="02020603050405020304" pitchFamily="18" charset="0"/>
              </a:rPr>
              <a:t>Salaverría</a:t>
            </a:r>
            <a:r>
              <a:rPr lang="en-US" sz="2200" dirty="0">
                <a:ea typeface="Calibri" panose="020F0502020204030204" pitchFamily="34" charset="0"/>
                <a:cs typeface="Times New Roman" panose="02020603050405020304" pitchFamily="18" charset="0"/>
              </a:rPr>
              <a:t> (2016). A new sensation? An international exploration of sensationalism and social media recommendations in online news publications. </a:t>
            </a:r>
            <a:r>
              <a:rPr lang="en-US" sz="2200" i="1" dirty="0">
                <a:ea typeface="Calibri" panose="020F0502020204030204" pitchFamily="34" charset="0"/>
                <a:cs typeface="Times New Roman" panose="02020603050405020304" pitchFamily="18" charset="0"/>
              </a:rPr>
              <a:t>Journalism</a:t>
            </a:r>
            <a:r>
              <a:rPr lang="en-US" sz="2200" dirty="0">
                <a:ea typeface="Calibri" panose="020F0502020204030204" pitchFamily="34" charset="0"/>
                <a:cs typeface="Times New Roman" panose="02020603050405020304" pitchFamily="18" charset="0"/>
              </a:rPr>
              <a:t>, Dec. 30, 1-20.</a:t>
            </a:r>
          </a:p>
          <a:p>
            <a:pPr lvl="1">
              <a:lnSpc>
                <a:spcPct val="110000"/>
              </a:lnSpc>
            </a:pPr>
            <a:r>
              <a:rPr lang="en-US" sz="2200" dirty="0">
                <a:ea typeface="Calibri" panose="020F0502020204030204" pitchFamily="34" charset="0"/>
              </a:rPr>
              <a:t>Lukas Otto, Isabella </a:t>
            </a:r>
            <a:r>
              <a:rPr lang="en-US" sz="2200" dirty="0" err="1">
                <a:ea typeface="Calibri" panose="020F0502020204030204" pitchFamily="34" charset="0"/>
              </a:rPr>
              <a:t>Glogger</a:t>
            </a:r>
            <a:r>
              <a:rPr lang="en-US" sz="2200" dirty="0">
                <a:ea typeface="Calibri" panose="020F0502020204030204" pitchFamily="34" charset="0"/>
              </a:rPr>
              <a:t>, Mark </a:t>
            </a:r>
            <a:r>
              <a:rPr lang="en-US" sz="2200" dirty="0" err="1">
                <a:ea typeface="Calibri" panose="020F0502020204030204" pitchFamily="34" charset="0"/>
              </a:rPr>
              <a:t>Boukes</a:t>
            </a:r>
            <a:r>
              <a:rPr lang="en-US" sz="2200" dirty="0">
                <a:ea typeface="Calibri" panose="020F0502020204030204" pitchFamily="34" charset="0"/>
              </a:rPr>
              <a:t> (2016). The Softening of Journalistic Political Communication—A Critical Review of Sensationalism, Soft News, Infotainment, and Tabloidization and a Comprehensive Framework Model. Communication Theory. doi:10.1111/comt.12102</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Types of Media</a:t>
            </a:r>
          </a:p>
        </p:txBody>
      </p:sp>
      <p:sp>
        <p:nvSpPr>
          <p:cNvPr id="3" name="Content Placeholder 2"/>
          <p:cNvSpPr>
            <a:spLocks noGrp="1"/>
          </p:cNvSpPr>
          <p:nvPr>
            <p:ph idx="1"/>
          </p:nvPr>
        </p:nvSpPr>
        <p:spPr>
          <a:xfrm>
            <a:off x="1295400" y="2209800"/>
            <a:ext cx="7391400" cy="3581400"/>
          </a:xfrm>
        </p:spPr>
        <p:txBody>
          <a:bodyPr>
            <a:normAutofit/>
          </a:bodyPr>
          <a:lstStyle/>
          <a:p>
            <a:pPr marL="0" indent="0">
              <a:buNone/>
            </a:pPr>
            <a:r>
              <a:rPr lang="en-US" sz="2800" dirty="0"/>
              <a:t>What are your goals in being interviewed?</a:t>
            </a:r>
          </a:p>
          <a:p>
            <a:pPr>
              <a:buNone/>
            </a:pPr>
            <a:endParaRPr lang="en-US" sz="2800" dirty="0"/>
          </a:p>
          <a:p>
            <a:pPr lvl="1"/>
            <a:r>
              <a:rPr lang="en-US" dirty="0"/>
              <a:t>Self-promotion</a:t>
            </a:r>
          </a:p>
          <a:p>
            <a:pPr lvl="1"/>
            <a:r>
              <a:rPr lang="en-US" dirty="0"/>
              <a:t>Normalizing sex positive values</a:t>
            </a:r>
          </a:p>
          <a:p>
            <a:pPr lvl="1"/>
            <a:r>
              <a:rPr lang="en-US" dirty="0"/>
              <a:t>Advancing the field</a:t>
            </a:r>
          </a:p>
          <a:p>
            <a:pPr lvl="1"/>
            <a:r>
              <a:rPr lang="en-US" dirty="0"/>
              <a:t>Protecting sexual minorities</a:t>
            </a:r>
          </a:p>
          <a:p>
            <a:pPr lvl="1"/>
            <a:r>
              <a:rPr lang="en-US" dirty="0"/>
              <a:t>Others?</a:t>
            </a:r>
          </a:p>
          <a:p>
            <a:pPr>
              <a:buNone/>
            </a:pPr>
            <a:endParaRPr lang="en-US" sz="2800"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Types of Media</a:t>
            </a:r>
          </a:p>
        </p:txBody>
      </p:sp>
      <p:sp>
        <p:nvSpPr>
          <p:cNvPr id="3" name="Content Placeholder 2"/>
          <p:cNvSpPr>
            <a:spLocks noGrp="1"/>
          </p:cNvSpPr>
          <p:nvPr>
            <p:ph idx="1"/>
          </p:nvPr>
        </p:nvSpPr>
        <p:spPr>
          <a:xfrm>
            <a:off x="1600200" y="2209800"/>
            <a:ext cx="7086600" cy="3581400"/>
          </a:xfrm>
        </p:spPr>
        <p:txBody>
          <a:bodyPr>
            <a:normAutofit fontScale="92500" lnSpcReduction="10000"/>
          </a:bodyPr>
          <a:lstStyle/>
          <a:p>
            <a:r>
              <a:rPr lang="en-US" sz="2800" b="1" dirty="0"/>
              <a:t>Proactive</a:t>
            </a:r>
          </a:p>
          <a:p>
            <a:pPr lvl="1">
              <a:buNone/>
            </a:pPr>
            <a:r>
              <a:rPr lang="en-US" dirty="0"/>
              <a:t>Publicity efforts via press release or PR firm</a:t>
            </a:r>
          </a:p>
          <a:p>
            <a:pPr>
              <a:buNone/>
            </a:pPr>
            <a:endParaRPr lang="en-US" sz="2800" dirty="0"/>
          </a:p>
          <a:p>
            <a:r>
              <a:rPr lang="en-US" sz="2800" b="1" dirty="0"/>
              <a:t>Reactive</a:t>
            </a:r>
          </a:p>
          <a:p>
            <a:pPr lvl="1">
              <a:buNone/>
            </a:pPr>
            <a:r>
              <a:rPr lang="en-US" dirty="0"/>
              <a:t>Responding to unwanted media exposure</a:t>
            </a:r>
          </a:p>
          <a:p>
            <a:endParaRPr lang="en-US" sz="2800" dirty="0"/>
          </a:p>
          <a:p>
            <a:r>
              <a:rPr lang="en-US" sz="2800" b="1" dirty="0"/>
              <a:t>Expert Source</a:t>
            </a:r>
          </a:p>
          <a:p>
            <a:pPr lvl="1">
              <a:buNone/>
            </a:pPr>
            <a:r>
              <a:rPr lang="en-US" dirty="0"/>
              <a:t>Providing background info for story</a:t>
            </a:r>
          </a:p>
          <a:p>
            <a:pPr>
              <a:buNone/>
            </a:pPr>
            <a:endParaRPr lang="en-US" sz="2800" dirty="0"/>
          </a:p>
          <a:p>
            <a:endParaRPr lang="en-US" dirty="0"/>
          </a:p>
        </p:txBody>
      </p:sp>
    </p:spTree>
    <p:extLst>
      <p:ext uri="{BB962C8B-B14F-4D97-AF65-F5344CB8AC3E}">
        <p14:creationId xmlns:p14="http://schemas.microsoft.com/office/powerpoint/2010/main" val="1743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Types of Media</a:t>
            </a:r>
          </a:p>
        </p:txBody>
      </p:sp>
      <p:sp>
        <p:nvSpPr>
          <p:cNvPr id="3" name="Content Placeholder 2"/>
          <p:cNvSpPr>
            <a:spLocks noGrp="1"/>
          </p:cNvSpPr>
          <p:nvPr>
            <p:ph idx="1"/>
          </p:nvPr>
        </p:nvSpPr>
        <p:spPr>
          <a:xfrm>
            <a:off x="1219200" y="1935480"/>
            <a:ext cx="7467600" cy="4389120"/>
          </a:xfrm>
        </p:spPr>
        <p:txBody>
          <a:bodyPr>
            <a:normAutofit lnSpcReduction="10000"/>
          </a:bodyPr>
          <a:lstStyle/>
          <a:p>
            <a:r>
              <a:rPr lang="en-US" dirty="0"/>
              <a:t>Print – newspapers and magazines</a:t>
            </a:r>
          </a:p>
          <a:p>
            <a:pPr>
              <a:buNone/>
            </a:pPr>
            <a:endParaRPr lang="en-US" dirty="0"/>
          </a:p>
          <a:p>
            <a:r>
              <a:rPr lang="en-US" dirty="0"/>
              <a:t>Online publications – Salon and The Atlantic to blogs</a:t>
            </a:r>
          </a:p>
          <a:p>
            <a:endParaRPr lang="en-US" dirty="0"/>
          </a:p>
          <a:p>
            <a:r>
              <a:rPr lang="en-US" dirty="0"/>
              <a:t>Podcasts – audio and video</a:t>
            </a:r>
          </a:p>
          <a:p>
            <a:endParaRPr lang="en-US" dirty="0"/>
          </a:p>
          <a:p>
            <a:r>
              <a:rPr lang="en-US" dirty="0"/>
              <a:t>Radio</a:t>
            </a:r>
          </a:p>
          <a:p>
            <a:endParaRPr lang="en-US" dirty="0"/>
          </a:p>
          <a:p>
            <a:r>
              <a:rPr lang="en-US" dirty="0"/>
              <a:t>Television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Types of Media</a:t>
            </a:r>
          </a:p>
        </p:txBody>
      </p:sp>
      <p:sp>
        <p:nvSpPr>
          <p:cNvPr id="3" name="Content Placeholder 2"/>
          <p:cNvSpPr>
            <a:spLocks noGrp="1"/>
          </p:cNvSpPr>
          <p:nvPr>
            <p:ph idx="1"/>
          </p:nvPr>
        </p:nvSpPr>
        <p:spPr/>
        <p:txBody>
          <a:bodyPr>
            <a:normAutofit lnSpcReduction="10000"/>
          </a:bodyPr>
          <a:lstStyle/>
          <a:p>
            <a:r>
              <a:rPr lang="en-US" dirty="0"/>
              <a:t>Sex-Positive –Cosmopolitan, Slate, Jezebel</a:t>
            </a:r>
          </a:p>
          <a:p>
            <a:pPr lvl="1">
              <a:buNone/>
            </a:pPr>
            <a:endParaRPr lang="en-US" dirty="0"/>
          </a:p>
          <a:p>
            <a:r>
              <a:rPr lang="en-US" dirty="0"/>
              <a:t>Sex-Negative – Fox News, CNS News, Baptist Press</a:t>
            </a:r>
          </a:p>
          <a:p>
            <a:endParaRPr lang="en-US" dirty="0"/>
          </a:p>
          <a:p>
            <a:r>
              <a:rPr lang="en-US" dirty="0"/>
              <a:t>Local – Fox and Network affiliates, weekly alternative paper</a:t>
            </a:r>
          </a:p>
          <a:p>
            <a:endParaRPr lang="en-US" dirty="0"/>
          </a:p>
          <a:p>
            <a:r>
              <a:rPr lang="en-US" dirty="0"/>
              <a:t>National – NY Times, USA Today, Reuters, PBS</a:t>
            </a:r>
          </a:p>
          <a:p>
            <a:endParaRPr lang="en-US" dirty="0"/>
          </a:p>
          <a:p>
            <a:r>
              <a:rPr lang="en-US" dirty="0"/>
              <a:t>Cable – CNN, MSNBC, comedy shows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Types of Media</a:t>
            </a:r>
          </a:p>
        </p:txBody>
      </p:sp>
      <p:sp>
        <p:nvSpPr>
          <p:cNvPr id="3" name="Content Placeholder 2"/>
          <p:cNvSpPr>
            <a:spLocks noGrp="1"/>
          </p:cNvSpPr>
          <p:nvPr>
            <p:ph idx="1"/>
          </p:nvPr>
        </p:nvSpPr>
        <p:spPr>
          <a:xfrm>
            <a:off x="1066800" y="1935480"/>
            <a:ext cx="7620000" cy="4389120"/>
          </a:xfrm>
        </p:spPr>
        <p:txBody>
          <a:bodyPr>
            <a:normAutofit/>
          </a:bodyPr>
          <a:lstStyle/>
          <a:p>
            <a:pPr lvl="1">
              <a:buNone/>
            </a:pPr>
            <a:endParaRPr lang="en-US" dirty="0"/>
          </a:p>
          <a:p>
            <a:pPr lvl="1">
              <a:buNone/>
            </a:pPr>
            <a:r>
              <a:rPr lang="en-US" sz="3500" i="1" dirty="0"/>
              <a:t>Always Google the Reporter!</a:t>
            </a:r>
          </a:p>
          <a:p>
            <a:pPr lvl="1">
              <a:buNone/>
            </a:pPr>
            <a:endParaRPr lang="en-US" dirty="0"/>
          </a:p>
          <a:p>
            <a:pPr lvl="2"/>
            <a:r>
              <a:rPr lang="en-US" sz="2800" dirty="0"/>
              <a:t>Hard news</a:t>
            </a:r>
          </a:p>
          <a:p>
            <a:pPr lvl="2"/>
            <a:r>
              <a:rPr lang="en-US" sz="2800" dirty="0"/>
              <a:t>Lifestyle articles</a:t>
            </a:r>
          </a:p>
          <a:p>
            <a:pPr lvl="2"/>
            <a:r>
              <a:rPr lang="en-US" sz="2800" dirty="0"/>
              <a:t>How-to articles</a:t>
            </a:r>
          </a:p>
        </p:txBody>
      </p:sp>
    </p:spTree>
    <p:extLst>
      <p:ext uri="{BB962C8B-B14F-4D97-AF65-F5344CB8AC3E}">
        <p14:creationId xmlns:p14="http://schemas.microsoft.com/office/powerpoint/2010/main" val="1884852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Types of Media</a:t>
            </a:r>
          </a:p>
        </p:txBody>
      </p:sp>
      <p:sp>
        <p:nvSpPr>
          <p:cNvPr id="3" name="Content Placeholder 2"/>
          <p:cNvSpPr>
            <a:spLocks noGrp="1"/>
          </p:cNvSpPr>
          <p:nvPr>
            <p:ph idx="1"/>
          </p:nvPr>
        </p:nvSpPr>
        <p:spPr>
          <a:xfrm>
            <a:off x="990600" y="2362200"/>
            <a:ext cx="7701280" cy="3048000"/>
          </a:xfrm>
        </p:spPr>
        <p:txBody>
          <a:bodyPr>
            <a:normAutofit fontScale="92500" lnSpcReduction="10000"/>
          </a:bodyPr>
          <a:lstStyle/>
          <a:p>
            <a:pPr marL="0" indent="0">
              <a:buNone/>
            </a:pPr>
            <a:r>
              <a:rPr lang="en-US" sz="3200" dirty="0"/>
              <a:t>Learn to crawl before you start to run!</a:t>
            </a:r>
          </a:p>
          <a:p>
            <a:pPr marL="0" indent="0">
              <a:buNone/>
            </a:pPr>
            <a:endParaRPr lang="en-US" sz="3200" dirty="0"/>
          </a:p>
          <a:p>
            <a:pPr lvl="1"/>
            <a:r>
              <a:rPr lang="en-US" dirty="0"/>
              <a:t>Start with written questions</a:t>
            </a:r>
          </a:p>
          <a:p>
            <a:pPr lvl="1"/>
            <a:r>
              <a:rPr lang="en-US" dirty="0"/>
              <a:t>Then phone interview with sound bites in front of you</a:t>
            </a:r>
          </a:p>
          <a:p>
            <a:pPr lvl="1"/>
            <a:r>
              <a:rPr lang="en-US" dirty="0"/>
              <a:t>Then in-person interview</a:t>
            </a:r>
          </a:p>
          <a:p>
            <a:pPr lvl="1"/>
            <a:r>
              <a:rPr lang="en-US" dirty="0"/>
              <a:t>Then radio interview</a:t>
            </a:r>
          </a:p>
          <a:p>
            <a:pPr lvl="1"/>
            <a:r>
              <a:rPr lang="en-US" dirty="0"/>
              <a:t>Then television interview</a:t>
            </a:r>
          </a:p>
        </p:txBody>
      </p:sp>
    </p:spTree>
    <p:extLst>
      <p:ext uri="{BB962C8B-B14F-4D97-AF65-F5344CB8AC3E}">
        <p14:creationId xmlns:p14="http://schemas.microsoft.com/office/powerpoint/2010/main" val="413399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Types of Media</a:t>
            </a:r>
          </a:p>
        </p:txBody>
      </p:sp>
      <p:sp>
        <p:nvSpPr>
          <p:cNvPr id="3" name="Content Placeholder 2"/>
          <p:cNvSpPr>
            <a:spLocks noGrp="1"/>
          </p:cNvSpPr>
          <p:nvPr>
            <p:ph idx="1"/>
          </p:nvPr>
        </p:nvSpPr>
        <p:spPr>
          <a:xfrm>
            <a:off x="462280" y="2362200"/>
            <a:ext cx="8229600" cy="3124200"/>
          </a:xfrm>
        </p:spPr>
        <p:txBody>
          <a:bodyPr>
            <a:normAutofit fontScale="92500" lnSpcReduction="20000"/>
          </a:bodyPr>
          <a:lstStyle/>
          <a:p>
            <a:pPr marL="0" indent="0">
              <a:buNone/>
            </a:pPr>
            <a:r>
              <a:rPr lang="en-US" sz="3000" dirty="0"/>
              <a:t>Create a Media Kit to attract the kind of media you want</a:t>
            </a:r>
          </a:p>
          <a:p>
            <a:pPr marL="0" indent="0">
              <a:buNone/>
            </a:pPr>
            <a:endParaRPr lang="en-US" sz="3200" dirty="0"/>
          </a:p>
          <a:p>
            <a:pPr lvl="1"/>
            <a:r>
              <a:rPr lang="en-US" dirty="0"/>
              <a:t>NCSF’s Media Kit </a:t>
            </a:r>
            <a:r>
              <a:rPr lang="en-US" dirty="0">
                <a:solidFill>
                  <a:srgbClr val="0070C0"/>
                </a:solidFill>
              </a:rPr>
              <a:t>https://ncsfreedom.org/press/media-kit.html</a:t>
            </a:r>
            <a:endParaRPr lang="en-US" dirty="0">
              <a:solidFill>
                <a:srgbClr val="0070C0"/>
              </a:solidFill>
            </a:endParaRPr>
          </a:p>
          <a:p>
            <a:pPr lvl="1"/>
            <a:endParaRPr lang="en-US" dirty="0"/>
          </a:p>
          <a:p>
            <a:pPr lvl="1"/>
            <a:r>
              <a:rPr lang="en-US" dirty="0"/>
              <a:t>Stephanie Buehler’s Media Kit </a:t>
            </a:r>
            <a:r>
              <a:rPr lang="en-US" dirty="0">
                <a:solidFill>
                  <a:srgbClr val="0070C0"/>
                </a:solidFill>
              </a:rPr>
              <a:t>http://thebuehlerinstitute.com/wp-content/uploads/2013/10/Media-Kit-2016-2017-1.pdf</a:t>
            </a:r>
            <a:endParaRPr lang="en-US" dirty="0">
              <a:solidFill>
                <a:srgbClr val="0070C0"/>
              </a:solidFill>
            </a:endParaRPr>
          </a:p>
        </p:txBody>
      </p:sp>
    </p:spTree>
    <p:extLst>
      <p:ext uri="{BB962C8B-B14F-4D97-AF65-F5344CB8AC3E}">
        <p14:creationId xmlns:p14="http://schemas.microsoft.com/office/powerpoint/2010/main" val="3876176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Types of Media</a:t>
            </a:r>
          </a:p>
        </p:txBody>
      </p:sp>
      <p:sp>
        <p:nvSpPr>
          <p:cNvPr id="3" name="Content Placeholder 2"/>
          <p:cNvSpPr>
            <a:spLocks noGrp="1"/>
          </p:cNvSpPr>
          <p:nvPr>
            <p:ph idx="1"/>
          </p:nvPr>
        </p:nvSpPr>
        <p:spPr>
          <a:xfrm>
            <a:off x="820420" y="2590800"/>
            <a:ext cx="7503160" cy="3124200"/>
          </a:xfrm>
        </p:spPr>
        <p:txBody>
          <a:bodyPr>
            <a:normAutofit/>
          </a:bodyPr>
          <a:lstStyle/>
          <a:p>
            <a:r>
              <a:rPr lang="en-US" sz="2000" dirty="0"/>
              <a:t>James Curran, </a:t>
            </a:r>
            <a:r>
              <a:rPr lang="en-US" sz="2000" dirty="0" err="1"/>
              <a:t>Shanto</a:t>
            </a:r>
            <a:r>
              <a:rPr lang="en-US" sz="2000" dirty="0"/>
              <a:t> Iyengar, Anker Brink Lund, Inka </a:t>
            </a:r>
            <a:r>
              <a:rPr lang="en-US" sz="2000" dirty="0" err="1"/>
              <a:t>Salovaara</a:t>
            </a:r>
            <a:r>
              <a:rPr lang="en-US" sz="2000" dirty="0"/>
              <a:t>-Moring (2009). Media System, Public Knowledge and Democracy: A Comparative Study. </a:t>
            </a:r>
            <a:r>
              <a:rPr lang="en-US" sz="2000" i="1" dirty="0"/>
              <a:t>European Journal of Communication</a:t>
            </a:r>
            <a:r>
              <a:rPr lang="en-US" sz="2000" dirty="0"/>
              <a:t>, Vol. 24(1): 5-26. </a:t>
            </a:r>
          </a:p>
          <a:p>
            <a:endParaRPr lang="en-US" sz="2000" dirty="0"/>
          </a:p>
          <a:p>
            <a:r>
              <a:rPr lang="en-US" sz="2000" dirty="0"/>
              <a:t>Robert G. Picard (2014). Twilight or New Dawn of Journalism? Evidence from the changing news ecosystem. </a:t>
            </a:r>
            <a:r>
              <a:rPr lang="en-US" sz="2000" i="1" dirty="0"/>
              <a:t>Digital Journalism</a:t>
            </a:r>
            <a:r>
              <a:rPr lang="en-US" sz="2000" dirty="0"/>
              <a:t>, Vol. 2(3): 273-283.</a:t>
            </a:r>
          </a:p>
          <a:p>
            <a:endParaRPr lang="en-US" sz="2400" dirty="0"/>
          </a:p>
        </p:txBody>
      </p:sp>
    </p:spTree>
    <p:extLst>
      <p:ext uri="{BB962C8B-B14F-4D97-AF65-F5344CB8AC3E}">
        <p14:creationId xmlns:p14="http://schemas.microsoft.com/office/powerpoint/2010/main" val="205612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2667000"/>
            <a:ext cx="7772400" cy="2918976"/>
          </a:xfrm>
        </p:spPr>
        <p:txBody>
          <a:bodyPr>
            <a:normAutofit/>
          </a:bodyPr>
          <a:lstStyle/>
          <a:p>
            <a:r>
              <a:rPr lang="en-US" sz="3200" dirty="0"/>
              <a:t>Prepared by:</a:t>
            </a:r>
          </a:p>
          <a:p>
            <a:pPr algn="r"/>
            <a:r>
              <a:rPr lang="en-US" sz="3200" dirty="0"/>
              <a:t>Susan Wright, M.A.</a:t>
            </a:r>
          </a:p>
          <a:p>
            <a:pPr algn="r"/>
            <a:r>
              <a:rPr lang="en-US" sz="3200" dirty="0"/>
              <a:t>Russell </a:t>
            </a:r>
            <a:r>
              <a:rPr lang="en-US" sz="3200" dirty="0" err="1"/>
              <a:t>Stambaugh</a:t>
            </a:r>
            <a:r>
              <a:rPr lang="en-US" sz="3200" dirty="0"/>
              <a:t>, Ph.D.</a:t>
            </a:r>
          </a:p>
          <a:p>
            <a:pPr algn="r"/>
            <a:r>
              <a:rPr lang="en-US" sz="3200" dirty="0"/>
              <a:t>Stephanie Buehler, MPW, </a:t>
            </a:r>
            <a:r>
              <a:rPr lang="en-US" sz="3200" dirty="0" err="1"/>
              <a:t>PsyD</a:t>
            </a:r>
            <a:r>
              <a:rPr lang="en-US" sz="3200" dirty="0"/>
              <a:t>, CST-S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462280" y="2895600"/>
            <a:ext cx="8229600" cy="1905000"/>
          </a:xfrm>
        </p:spPr>
        <p:txBody>
          <a:bodyPr>
            <a:normAutofit/>
          </a:bodyPr>
          <a:lstStyle/>
          <a:p>
            <a:r>
              <a:rPr lang="en-US" sz="3200" b="1" dirty="0"/>
              <a:t>You don't have to answer the interviewer's exact question.</a:t>
            </a:r>
            <a:endParaRPr lang="en-US" sz="3200" dirty="0"/>
          </a:p>
        </p:txBody>
      </p:sp>
    </p:spTree>
    <p:extLst>
      <p:ext uri="{BB962C8B-B14F-4D97-AF65-F5344CB8AC3E}">
        <p14:creationId xmlns:p14="http://schemas.microsoft.com/office/powerpoint/2010/main" val="192035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sp>
        <p:nvSpPr>
          <p:cNvPr id="3" name="Content Placeholder 2"/>
          <p:cNvSpPr>
            <a:spLocks noGrp="1"/>
          </p:cNvSpPr>
          <p:nvPr>
            <p:ph sz="half" idx="1"/>
          </p:nvPr>
        </p:nvSpPr>
        <p:spPr/>
        <p:txBody>
          <a:bodyPr>
            <a:normAutofit fontScale="92500"/>
          </a:bodyPr>
          <a:lstStyle/>
          <a:p>
            <a:r>
              <a:rPr lang="en-US" dirty="0"/>
              <a:t>The reporter asks:</a:t>
            </a:r>
          </a:p>
          <a:p>
            <a:pPr>
              <a:buNone/>
            </a:pPr>
            <a:endParaRPr lang="en-US" dirty="0"/>
          </a:p>
          <a:p>
            <a:pPr>
              <a:buNone/>
            </a:pPr>
            <a:r>
              <a:rPr lang="en-US" dirty="0"/>
              <a:t>“Isn’t it risky for couples to open up their relationship and bring someone else into their sex lives?”</a:t>
            </a:r>
          </a:p>
        </p:txBody>
      </p:sp>
      <p:sp>
        <p:nvSpPr>
          <p:cNvPr id="4" name="Content Placeholder 3"/>
          <p:cNvSpPr>
            <a:spLocks noGrp="1"/>
          </p:cNvSpPr>
          <p:nvPr>
            <p:ph sz="half" idx="2"/>
          </p:nvPr>
        </p:nvSpPr>
        <p:spPr/>
        <p:txBody>
          <a:bodyPr>
            <a:normAutofit fontScale="92500"/>
          </a:bodyPr>
          <a:lstStyle/>
          <a:p>
            <a:r>
              <a:rPr lang="en-US" dirty="0"/>
              <a:t>You can say:</a:t>
            </a:r>
          </a:p>
          <a:p>
            <a:endParaRPr lang="en-US" dirty="0"/>
          </a:p>
          <a:p>
            <a:pPr>
              <a:buNone/>
            </a:pPr>
            <a:r>
              <a:rPr lang="en-US" dirty="0"/>
              <a:t>“Couples involved in open relationships tend to get a lot of experience with communicating their desires, feelings, and boundaries. It's been well-established that good communication builds healthy relationships.”</a:t>
            </a:r>
          </a:p>
          <a:p>
            <a:pPr>
              <a:buNone/>
            </a:pPr>
            <a:endParaRPr lang="en-US" dirty="0"/>
          </a:p>
        </p:txBody>
      </p:sp>
      <p:pic>
        <p:nvPicPr>
          <p:cNvPr id="18435" name="Picture 3" descr="C:\Users\Test\AppData\Local\Microsoft\Windows\INetCache\IE\KXKP9MQ2\Bocadillo_comic[1].png"/>
          <p:cNvPicPr>
            <a:picLocks noChangeAspect="1" noChangeArrowheads="1"/>
          </p:cNvPicPr>
          <p:nvPr/>
        </p:nvPicPr>
        <p:blipFill>
          <a:blip r:embed="rId3" cstate="print"/>
          <a:srcRect/>
          <a:stretch>
            <a:fillRect/>
          </a:stretch>
        </p:blipFill>
        <p:spPr bwMode="auto">
          <a:xfrm>
            <a:off x="7239000" y="685800"/>
            <a:ext cx="1714500" cy="13906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1600200" y="2895600"/>
            <a:ext cx="7091680" cy="1905000"/>
          </a:xfrm>
        </p:spPr>
        <p:txBody>
          <a:bodyPr>
            <a:normAutofit/>
          </a:bodyPr>
          <a:lstStyle/>
          <a:p>
            <a:r>
              <a:rPr lang="en-US" sz="3200" b="1" dirty="0"/>
              <a:t>You don't have to answer the interviewer's exact question.</a:t>
            </a:r>
            <a:endParaRPr lang="en-US" sz="3200" dirty="0"/>
          </a:p>
        </p:txBody>
      </p:sp>
    </p:spTree>
    <p:extLst>
      <p:ext uri="{BB962C8B-B14F-4D97-AF65-F5344CB8AC3E}">
        <p14:creationId xmlns:p14="http://schemas.microsoft.com/office/powerpoint/2010/main" val="2131123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457200" y="2590800"/>
            <a:ext cx="8229600" cy="2743200"/>
          </a:xfrm>
        </p:spPr>
        <p:txBody>
          <a:bodyPr>
            <a:normAutofit/>
          </a:bodyPr>
          <a:lstStyle/>
          <a:p>
            <a:pPr marL="0" indent="0">
              <a:buNone/>
            </a:pPr>
            <a:r>
              <a:rPr lang="en-US" sz="3600" b="1" dirty="0"/>
              <a:t>Keep repeating your Sound Bites.</a:t>
            </a:r>
          </a:p>
          <a:p>
            <a:endParaRPr lang="en-US" sz="3600" b="1" dirty="0"/>
          </a:p>
          <a:p>
            <a:r>
              <a:rPr lang="en-US" dirty="0"/>
              <a:t>In a 30-minute interview, they will include 1 quote. </a:t>
            </a:r>
          </a:p>
          <a:p>
            <a:r>
              <a:rPr lang="en-US" dirty="0"/>
              <a:t>Why they take some quotes and not others </a:t>
            </a:r>
          </a:p>
          <a:p>
            <a:r>
              <a:rPr lang="en-US" dirty="0"/>
              <a:t>Educating the reporter and giving background info</a:t>
            </a:r>
          </a:p>
          <a:p>
            <a:endParaRPr lang="en-US" dirty="0"/>
          </a:p>
          <a:p>
            <a:endParaRPr 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457200" y="2590800"/>
            <a:ext cx="8229600" cy="1905000"/>
          </a:xfrm>
        </p:spPr>
        <p:txBody>
          <a:bodyPr>
            <a:normAutofit/>
          </a:bodyPr>
          <a:lstStyle/>
          <a:p>
            <a:pPr marL="0" indent="0">
              <a:buNone/>
            </a:pPr>
            <a:r>
              <a:rPr lang="en-US" sz="3600" dirty="0"/>
              <a:t>KEY: </a:t>
            </a:r>
          </a:p>
          <a:p>
            <a:pPr marL="365760" lvl="1" indent="0">
              <a:buNone/>
            </a:pPr>
            <a:r>
              <a:rPr lang="en-US" sz="3400" i="1" dirty="0"/>
              <a:t>It’s an interview, not a conversation!</a:t>
            </a:r>
          </a:p>
        </p:txBody>
      </p:sp>
    </p:spTree>
    <p:extLst>
      <p:ext uri="{BB962C8B-B14F-4D97-AF65-F5344CB8AC3E}">
        <p14:creationId xmlns:p14="http://schemas.microsoft.com/office/powerpoint/2010/main" val="16120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457200" y="2971800"/>
            <a:ext cx="8229600" cy="1905000"/>
          </a:xfrm>
        </p:spPr>
        <p:txBody>
          <a:bodyPr>
            <a:normAutofit/>
          </a:bodyPr>
          <a:lstStyle/>
          <a:p>
            <a:r>
              <a:rPr lang="en-US" sz="3200" b="1" dirty="0"/>
              <a:t>Don't repeat negative or inflammatory phrases. </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sp>
        <p:nvSpPr>
          <p:cNvPr id="3" name="Content Placeholder 2"/>
          <p:cNvSpPr>
            <a:spLocks noGrp="1"/>
          </p:cNvSpPr>
          <p:nvPr>
            <p:ph sz="half" idx="1"/>
          </p:nvPr>
        </p:nvSpPr>
        <p:spPr/>
        <p:txBody>
          <a:bodyPr>
            <a:normAutofit/>
          </a:bodyPr>
          <a:lstStyle/>
          <a:p>
            <a:r>
              <a:rPr lang="en-US" dirty="0"/>
              <a:t>The reporter asks:</a:t>
            </a:r>
          </a:p>
          <a:p>
            <a:pPr>
              <a:buNone/>
            </a:pPr>
            <a:endParaRPr lang="en-US" dirty="0"/>
          </a:p>
          <a:p>
            <a:pPr>
              <a:buNone/>
            </a:pPr>
            <a:r>
              <a:rPr lang="en-US" dirty="0"/>
              <a:t>“By supporting people who view pornography, aren’t you just supporting a public health risk, as Utah legislators agreed last Fall?”</a:t>
            </a:r>
          </a:p>
        </p:txBody>
      </p:sp>
      <p:sp>
        <p:nvSpPr>
          <p:cNvPr id="4" name="Content Placeholder 3"/>
          <p:cNvSpPr>
            <a:spLocks noGrp="1"/>
          </p:cNvSpPr>
          <p:nvPr>
            <p:ph sz="half" idx="2"/>
          </p:nvPr>
        </p:nvSpPr>
        <p:spPr/>
        <p:txBody>
          <a:bodyPr>
            <a:normAutofit/>
          </a:bodyPr>
          <a:lstStyle/>
          <a:p>
            <a:r>
              <a:rPr lang="en-US" i="1" dirty="0"/>
              <a:t>Don’t say</a:t>
            </a:r>
            <a:r>
              <a:rPr lang="en-US" dirty="0"/>
              <a:t>:</a:t>
            </a:r>
          </a:p>
          <a:p>
            <a:endParaRPr lang="en-US" dirty="0"/>
          </a:p>
          <a:p>
            <a:pPr>
              <a:buNone/>
            </a:pPr>
            <a:r>
              <a:rPr lang="en-US" dirty="0"/>
              <a:t>“Pornography isn’t a public health risk. That hasn’t been substantiated by any scientific evidence.”</a:t>
            </a:r>
          </a:p>
          <a:p>
            <a:pPr>
              <a:buNone/>
            </a:pPr>
            <a:endParaRPr lang="en-US" dirty="0"/>
          </a:p>
        </p:txBody>
      </p:sp>
      <p:pic>
        <p:nvPicPr>
          <p:cNvPr id="18435" name="Picture 3" descr="C:\Users\Test\AppData\Local\Microsoft\Windows\INetCache\IE\KXKP9MQ2\Bocadillo_comic[1].png"/>
          <p:cNvPicPr>
            <a:picLocks noChangeAspect="1" noChangeArrowheads="1"/>
          </p:cNvPicPr>
          <p:nvPr/>
        </p:nvPicPr>
        <p:blipFill>
          <a:blip r:embed="rId3" cstate="print"/>
          <a:srcRect/>
          <a:stretch>
            <a:fillRect/>
          </a:stretch>
        </p:blipFill>
        <p:spPr bwMode="auto">
          <a:xfrm>
            <a:off x="7239000" y="685800"/>
            <a:ext cx="1714500" cy="13906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Instead you can say…</a:t>
            </a:r>
          </a:p>
        </p:txBody>
      </p:sp>
      <p:sp>
        <p:nvSpPr>
          <p:cNvPr id="3" name="Content Placeholder 2"/>
          <p:cNvSpPr>
            <a:spLocks noGrp="1"/>
          </p:cNvSpPr>
          <p:nvPr>
            <p:ph sz="half" idx="1"/>
          </p:nvPr>
        </p:nvSpPr>
        <p:spPr>
          <a:xfrm>
            <a:off x="2209800" y="2438400"/>
            <a:ext cx="4038600" cy="3581400"/>
          </a:xfrm>
        </p:spPr>
        <p:txBody>
          <a:bodyPr>
            <a:normAutofit/>
          </a:bodyPr>
          <a:lstStyle/>
          <a:p>
            <a:pPr>
              <a:buNone/>
            </a:pPr>
            <a:r>
              <a:rPr lang="en-US" dirty="0"/>
              <a:t>“Couples who view erotic materials together are able to talk about what they’re watching, and they can use that communication to enhance their own sex lives.”</a:t>
            </a:r>
          </a:p>
        </p:txBody>
      </p:sp>
      <p:pic>
        <p:nvPicPr>
          <p:cNvPr id="18435" name="Picture 3" descr="C:\Users\Test\AppData\Local\Microsoft\Windows\INetCache\IE\KXKP9MQ2\Bocadillo_comic[1].png"/>
          <p:cNvPicPr>
            <a:picLocks noChangeAspect="1" noChangeArrowheads="1"/>
          </p:cNvPicPr>
          <p:nvPr/>
        </p:nvPicPr>
        <p:blipFill>
          <a:blip r:embed="rId3" cstate="print"/>
          <a:srcRect/>
          <a:stretch>
            <a:fillRect/>
          </a:stretch>
        </p:blipFill>
        <p:spPr bwMode="auto">
          <a:xfrm>
            <a:off x="7239000" y="685800"/>
            <a:ext cx="1714500" cy="1390650"/>
          </a:xfrm>
          <a:prstGeom prst="rect">
            <a:avLst/>
          </a:prstGeom>
          <a:noFill/>
        </p:spPr>
      </p:pic>
    </p:spTree>
    <p:extLst>
      <p:ext uri="{BB962C8B-B14F-4D97-AF65-F5344CB8AC3E}">
        <p14:creationId xmlns:p14="http://schemas.microsoft.com/office/powerpoint/2010/main" val="3009300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487680" y="3048000"/>
            <a:ext cx="8229600" cy="1905000"/>
          </a:xfrm>
        </p:spPr>
        <p:txBody>
          <a:bodyPr>
            <a:normAutofit/>
          </a:bodyPr>
          <a:lstStyle/>
          <a:p>
            <a:r>
              <a:rPr lang="en-US" sz="3200" b="1" dirty="0"/>
              <a:t>Universalize the questions. </a:t>
            </a:r>
            <a:endParaRPr lang="en-US" sz="3200" dirty="0"/>
          </a:p>
          <a:p>
            <a:pPr marL="0" indent="0">
              <a:buNone/>
            </a:pPr>
            <a:endParaRPr lang="en-US" sz="3200" dirty="0"/>
          </a:p>
        </p:txBody>
      </p:sp>
    </p:spTree>
    <p:extLst>
      <p:ext uri="{BB962C8B-B14F-4D97-AF65-F5344CB8AC3E}">
        <p14:creationId xmlns:p14="http://schemas.microsoft.com/office/powerpoint/2010/main" val="668638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sp>
        <p:nvSpPr>
          <p:cNvPr id="3" name="Content Placeholder 2"/>
          <p:cNvSpPr>
            <a:spLocks noGrp="1"/>
          </p:cNvSpPr>
          <p:nvPr>
            <p:ph sz="half" idx="1"/>
          </p:nvPr>
        </p:nvSpPr>
        <p:spPr/>
        <p:txBody>
          <a:bodyPr>
            <a:normAutofit/>
          </a:bodyPr>
          <a:lstStyle/>
          <a:p>
            <a:r>
              <a:rPr lang="en-US" dirty="0"/>
              <a:t>The reporter asks:</a:t>
            </a:r>
          </a:p>
          <a:p>
            <a:pPr>
              <a:buNone/>
            </a:pPr>
            <a:endParaRPr lang="en-US" dirty="0"/>
          </a:p>
          <a:p>
            <a:pPr>
              <a:buNone/>
            </a:pPr>
            <a:r>
              <a:rPr lang="en-US" dirty="0"/>
              <a:t>“But doesn’t everyone sext? I bet even you’ve sexted with your wife while you’ve been on a trip.”</a:t>
            </a:r>
          </a:p>
        </p:txBody>
      </p:sp>
      <p:sp>
        <p:nvSpPr>
          <p:cNvPr id="4" name="Content Placeholder 3"/>
          <p:cNvSpPr>
            <a:spLocks noGrp="1"/>
          </p:cNvSpPr>
          <p:nvPr>
            <p:ph sz="half" idx="2"/>
          </p:nvPr>
        </p:nvSpPr>
        <p:spPr/>
        <p:txBody>
          <a:bodyPr>
            <a:normAutofit/>
          </a:bodyPr>
          <a:lstStyle/>
          <a:p>
            <a:r>
              <a:rPr lang="en-US" i="1" dirty="0"/>
              <a:t>Don’t say</a:t>
            </a:r>
            <a:r>
              <a:rPr lang="en-US" dirty="0"/>
              <a:t>:</a:t>
            </a:r>
          </a:p>
          <a:p>
            <a:endParaRPr lang="en-US" dirty="0"/>
          </a:p>
          <a:p>
            <a:pPr>
              <a:buNone/>
            </a:pPr>
            <a:r>
              <a:rPr lang="en-US" dirty="0"/>
              <a:t>“Sure, I like to sext every once in a while. It’s a good way for me keep that intimacy going with my partner.”</a:t>
            </a:r>
          </a:p>
          <a:p>
            <a:pPr>
              <a:buNone/>
            </a:pPr>
            <a:endParaRPr lang="en-US" dirty="0"/>
          </a:p>
        </p:txBody>
      </p:sp>
      <p:pic>
        <p:nvPicPr>
          <p:cNvPr id="18435" name="Picture 3" descr="C:\Users\Test\AppData\Local\Microsoft\Windows\INetCache\IE\KXKP9MQ2\Bocadillo_comic[1].png"/>
          <p:cNvPicPr>
            <a:picLocks noChangeAspect="1" noChangeArrowheads="1"/>
          </p:cNvPicPr>
          <p:nvPr/>
        </p:nvPicPr>
        <p:blipFill>
          <a:blip r:embed="rId3" cstate="print"/>
          <a:srcRect/>
          <a:stretch>
            <a:fillRect/>
          </a:stretch>
        </p:blipFill>
        <p:spPr bwMode="auto">
          <a:xfrm>
            <a:off x="7239000" y="685800"/>
            <a:ext cx="1714500" cy="1390650"/>
          </a:xfrm>
          <a:prstGeom prst="rect">
            <a:avLst/>
          </a:prstGeom>
          <a:noFill/>
        </p:spPr>
      </p:pic>
    </p:spTree>
    <p:extLst>
      <p:ext uri="{BB962C8B-B14F-4D97-AF65-F5344CB8AC3E}">
        <p14:creationId xmlns:p14="http://schemas.microsoft.com/office/powerpoint/2010/main" val="117023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2212848" cy="609600"/>
          </a:xfrm>
        </p:spPr>
        <p:txBody>
          <a:bodyPr/>
          <a:lstStyle/>
          <a:p>
            <a:r>
              <a:rPr lang="en-US" dirty="0"/>
              <a:t>Susan Wright, M.A.</a:t>
            </a:r>
          </a:p>
        </p:txBody>
      </p:sp>
      <p:sp>
        <p:nvSpPr>
          <p:cNvPr id="3" name="Text Placeholder 2"/>
          <p:cNvSpPr>
            <a:spLocks noGrp="1"/>
          </p:cNvSpPr>
          <p:nvPr>
            <p:ph type="body" sz="half" idx="2"/>
          </p:nvPr>
        </p:nvSpPr>
        <p:spPr>
          <a:xfrm>
            <a:off x="381000" y="2057400"/>
            <a:ext cx="2514600" cy="3200400"/>
          </a:xfrm>
        </p:spPr>
        <p:txBody>
          <a:bodyPr>
            <a:normAutofit fontScale="92500"/>
          </a:bodyPr>
          <a:lstStyle/>
          <a:p>
            <a:r>
              <a:rPr lang="en-US" sz="1500" dirty="0">
                <a:ln w="0"/>
              </a:rPr>
              <a:t>Susan is the spokesperson for the </a:t>
            </a:r>
            <a:r>
              <a:rPr lang="en-US" sz="1500" b="1" dirty="0">
                <a:ln w="0"/>
              </a:rPr>
              <a:t>National Coalition for Sexual Freedom</a:t>
            </a:r>
            <a:r>
              <a:rPr lang="en-US" sz="1500" dirty="0">
                <a:ln w="0"/>
              </a:rPr>
              <a:t>. She has 20 years experience in crisis management and in dealing with the media, and has given hundreds of interviews with TV, newspaper and Internet media outlets. She trains groups and individuals on how to give media interviews and control their own messaging.</a:t>
            </a:r>
          </a:p>
          <a:p>
            <a:r>
              <a:rPr lang="en-US" sz="1500" dirty="0">
                <a:ln w="0"/>
              </a:rPr>
              <a:t>She can be reached at:  </a:t>
            </a:r>
            <a:r>
              <a:rPr lang="en-US" sz="1500" dirty="0">
                <a:ln w="0"/>
                <a:solidFill>
                  <a:srgbClr val="C00000"/>
                </a:solidFill>
              </a:rPr>
              <a:t>Susan@ncsfreedom.org</a:t>
            </a:r>
          </a:p>
          <a:p>
            <a:endParaRPr lang="en-US" dirty="0"/>
          </a:p>
        </p:txBody>
      </p:sp>
      <p:pic>
        <p:nvPicPr>
          <p:cNvPr id="9" name="Picture Placeholder 8" descr="Susan Wright headshot.jpg"/>
          <p:cNvPicPr>
            <a:picLocks noGrp="1" noChangeAspect="1"/>
          </p:cNvPicPr>
          <p:nvPr>
            <p:ph type="pic" idx="1"/>
          </p:nvPr>
        </p:nvPicPr>
        <p:blipFill>
          <a:blip r:embed="rId2" cstate="print"/>
          <a:srcRect t="16229" b="16229"/>
          <a:stretch>
            <a:fillRect/>
          </a:stretch>
        </p:blipFill>
        <p:spPr>
          <a:xfrm rot="420000">
            <a:off x="3566126" y="1324718"/>
            <a:ext cx="4463510" cy="3773904"/>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this is how it will appear…</a:t>
            </a:r>
          </a:p>
        </p:txBody>
      </p:sp>
      <p:sp>
        <p:nvSpPr>
          <p:cNvPr id="4" name="Content Placeholder 3"/>
          <p:cNvSpPr>
            <a:spLocks noGrp="1"/>
          </p:cNvSpPr>
          <p:nvPr>
            <p:ph sz="half" idx="2"/>
          </p:nvPr>
        </p:nvSpPr>
        <p:spPr>
          <a:xfrm>
            <a:off x="990600" y="2514600"/>
            <a:ext cx="7010400" cy="3352800"/>
          </a:xfrm>
        </p:spPr>
        <p:txBody>
          <a:bodyPr>
            <a:normAutofit/>
          </a:bodyPr>
          <a:lstStyle/>
          <a:p>
            <a:pPr marL="0" indent="0">
              <a:buNone/>
            </a:pPr>
            <a:r>
              <a:rPr lang="en-US" sz="2000" dirty="0"/>
              <a:t>	While Anthony Weiner is going to court today due to his sexting habits, some therapists still think that sexting is okay while others consider it to be part of the public health crisis that is sweeping the nation.</a:t>
            </a:r>
          </a:p>
          <a:p>
            <a:pPr marL="0" indent="0">
              <a:buNone/>
            </a:pPr>
            <a:r>
              <a:rPr lang="en-US" sz="2000" dirty="0"/>
              <a:t>	“I like to sext every once in a while,” admits Dr. Sex Therapist. “It’s a good way for me keep that intimacy going with my partner.”</a:t>
            </a:r>
          </a:p>
          <a:p>
            <a:pPr marL="0" indent="0">
              <a:buNone/>
            </a:pPr>
            <a:r>
              <a:rPr lang="en-US" sz="2000" dirty="0"/>
              <a:t>	Other therapists disagree. “Sexting can be a sign of out-of-control behavior,” says other Dr. Sex Therapist.</a:t>
            </a:r>
          </a:p>
        </p:txBody>
      </p:sp>
    </p:spTree>
    <p:extLst>
      <p:ext uri="{BB962C8B-B14F-4D97-AF65-F5344CB8AC3E}">
        <p14:creationId xmlns:p14="http://schemas.microsoft.com/office/powerpoint/2010/main" val="953133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421640" y="2971800"/>
            <a:ext cx="8229600" cy="1905000"/>
          </a:xfrm>
        </p:spPr>
        <p:txBody>
          <a:bodyPr>
            <a:normAutofit/>
          </a:bodyPr>
          <a:lstStyle/>
          <a:p>
            <a:r>
              <a:rPr lang="en-US" b="1" dirty="0"/>
              <a:t>Use standard terms rather than professional or lifestyle language. </a:t>
            </a:r>
            <a:endParaRPr lang="en-US" dirty="0"/>
          </a:p>
          <a:p>
            <a:pPr marL="0" indent="0">
              <a:buNone/>
            </a:pPr>
            <a:endParaRPr lang="en-US" sz="3200" dirty="0"/>
          </a:p>
        </p:txBody>
      </p:sp>
    </p:spTree>
    <p:extLst>
      <p:ext uri="{BB962C8B-B14F-4D97-AF65-F5344CB8AC3E}">
        <p14:creationId xmlns:p14="http://schemas.microsoft.com/office/powerpoint/2010/main" val="3832736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447040" y="2971800"/>
            <a:ext cx="8229600" cy="1905000"/>
          </a:xfrm>
        </p:spPr>
        <p:txBody>
          <a:bodyPr>
            <a:normAutofit/>
          </a:bodyPr>
          <a:lstStyle/>
          <a:p>
            <a:r>
              <a:rPr lang="en-US" b="1" dirty="0"/>
              <a:t>If you need a moment, ask them to clarify their question. </a:t>
            </a:r>
            <a:endParaRPr lang="en-US" dirty="0"/>
          </a:p>
          <a:p>
            <a:pPr marL="0" indent="0">
              <a:buNone/>
            </a:pPr>
            <a:endParaRPr lang="en-US" sz="3200" dirty="0"/>
          </a:p>
        </p:txBody>
      </p:sp>
    </p:spTree>
    <p:extLst>
      <p:ext uri="{BB962C8B-B14F-4D97-AF65-F5344CB8AC3E}">
        <p14:creationId xmlns:p14="http://schemas.microsoft.com/office/powerpoint/2010/main" val="2740063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457200" y="2590800"/>
            <a:ext cx="8229600" cy="1905000"/>
          </a:xfrm>
        </p:spPr>
        <p:txBody>
          <a:bodyPr>
            <a:normAutofit/>
          </a:bodyPr>
          <a:lstStyle/>
          <a:p>
            <a:r>
              <a:rPr lang="en-US" b="1" dirty="0"/>
              <a:t>Don’t do or say anything you don’t want to appear in print or on TV.</a:t>
            </a:r>
            <a:endParaRPr lang="en-US" dirty="0"/>
          </a:p>
          <a:p>
            <a:pPr marL="0" indent="0">
              <a:buNone/>
            </a:pPr>
            <a:endParaRPr lang="en-US" sz="3200" dirty="0"/>
          </a:p>
        </p:txBody>
      </p:sp>
    </p:spTree>
    <p:extLst>
      <p:ext uri="{BB962C8B-B14F-4D97-AF65-F5344CB8AC3E}">
        <p14:creationId xmlns:p14="http://schemas.microsoft.com/office/powerpoint/2010/main" val="711076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a:t>
            </a:r>
          </a:p>
        </p:txBody>
      </p:sp>
      <p:sp>
        <p:nvSpPr>
          <p:cNvPr id="3" name="Content Placeholder 2"/>
          <p:cNvSpPr>
            <a:spLocks noGrp="1"/>
          </p:cNvSpPr>
          <p:nvPr>
            <p:ph sz="half" idx="1"/>
          </p:nvPr>
        </p:nvSpPr>
        <p:spPr/>
        <p:txBody>
          <a:bodyPr>
            <a:normAutofit/>
          </a:bodyPr>
          <a:lstStyle/>
          <a:p>
            <a:r>
              <a:rPr lang="en-US" dirty="0"/>
              <a:t>The reporter asks:</a:t>
            </a:r>
          </a:p>
          <a:p>
            <a:pPr>
              <a:buNone/>
            </a:pPr>
            <a:endParaRPr lang="en-US" dirty="0"/>
          </a:p>
          <a:p>
            <a:pPr>
              <a:buNone/>
            </a:pPr>
            <a:r>
              <a:rPr lang="en-US" dirty="0"/>
              <a:t>“</a:t>
            </a:r>
            <a:r>
              <a:rPr lang="en-US" sz="2400" dirty="0"/>
              <a:t>Jack Ryan’s divorce papers were just made public and it appears he forced his wife, Star Trek actress Jeri Ryan, to go to sex clubs with him. Does that happen to a lot of couples who go to these clubs?”</a:t>
            </a:r>
          </a:p>
        </p:txBody>
      </p:sp>
      <p:sp>
        <p:nvSpPr>
          <p:cNvPr id="4" name="Content Placeholder 3"/>
          <p:cNvSpPr>
            <a:spLocks noGrp="1"/>
          </p:cNvSpPr>
          <p:nvPr>
            <p:ph sz="half" idx="2"/>
          </p:nvPr>
        </p:nvSpPr>
        <p:spPr/>
        <p:txBody>
          <a:bodyPr>
            <a:normAutofit/>
          </a:bodyPr>
          <a:lstStyle/>
          <a:p>
            <a:r>
              <a:rPr lang="en-US" i="1" dirty="0"/>
              <a:t>Don’t say</a:t>
            </a:r>
            <a:r>
              <a:rPr lang="en-US" dirty="0"/>
              <a:t>:</a:t>
            </a:r>
          </a:p>
          <a:p>
            <a:endParaRPr lang="en-US" dirty="0"/>
          </a:p>
          <a:p>
            <a:pPr>
              <a:buNone/>
            </a:pPr>
            <a:r>
              <a:rPr lang="en-US" dirty="0"/>
              <a:t>“It’s really unfortunate that the </a:t>
            </a:r>
            <a:r>
              <a:rPr lang="en-US" dirty="0" err="1"/>
              <a:t>Ryans</a:t>
            </a:r>
            <a:r>
              <a:rPr lang="en-US" dirty="0"/>
              <a:t>’ private information was made public.”</a:t>
            </a:r>
          </a:p>
          <a:p>
            <a:pPr>
              <a:buNone/>
            </a:pPr>
            <a:r>
              <a:rPr lang="en-US" dirty="0"/>
              <a:t>or</a:t>
            </a:r>
          </a:p>
          <a:p>
            <a:pPr>
              <a:buNone/>
            </a:pPr>
            <a:r>
              <a:rPr lang="en-US" dirty="0"/>
              <a:t>“We can’t know if these allegations about Jack Ryan are true.”</a:t>
            </a:r>
          </a:p>
        </p:txBody>
      </p:sp>
      <p:pic>
        <p:nvPicPr>
          <p:cNvPr id="18435" name="Picture 3" descr="C:\Users\Test\AppData\Local\Microsoft\Windows\INetCache\IE\KXKP9MQ2\Bocadillo_comic[1].png"/>
          <p:cNvPicPr>
            <a:picLocks noChangeAspect="1" noChangeArrowheads="1"/>
          </p:cNvPicPr>
          <p:nvPr/>
        </p:nvPicPr>
        <p:blipFill>
          <a:blip r:embed="rId3" cstate="print"/>
          <a:srcRect/>
          <a:stretch>
            <a:fillRect/>
          </a:stretch>
        </p:blipFill>
        <p:spPr bwMode="auto">
          <a:xfrm>
            <a:off x="7239000" y="685800"/>
            <a:ext cx="1714500" cy="1390650"/>
          </a:xfrm>
          <a:prstGeom prst="rect">
            <a:avLst/>
          </a:prstGeom>
          <a:noFill/>
        </p:spPr>
      </p:pic>
    </p:spTree>
    <p:extLst>
      <p:ext uri="{BB962C8B-B14F-4D97-AF65-F5344CB8AC3E}">
        <p14:creationId xmlns:p14="http://schemas.microsoft.com/office/powerpoint/2010/main" val="207888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Instead you can say…</a:t>
            </a:r>
          </a:p>
        </p:txBody>
      </p:sp>
      <p:sp>
        <p:nvSpPr>
          <p:cNvPr id="3" name="Content Placeholder 2"/>
          <p:cNvSpPr>
            <a:spLocks noGrp="1"/>
          </p:cNvSpPr>
          <p:nvPr>
            <p:ph sz="half" idx="1"/>
          </p:nvPr>
        </p:nvSpPr>
        <p:spPr>
          <a:xfrm>
            <a:off x="2057400" y="2286000"/>
            <a:ext cx="4038600" cy="4040025"/>
          </a:xfrm>
        </p:spPr>
        <p:txBody>
          <a:bodyPr>
            <a:normAutofit lnSpcReduction="10000"/>
          </a:bodyPr>
          <a:lstStyle/>
          <a:p>
            <a:pPr>
              <a:buNone/>
            </a:pPr>
            <a:r>
              <a:rPr lang="en-US" dirty="0"/>
              <a:t>“Couples who choose to go to sex clubs together need to be able to discuss what they’re doing from a position of equals. They need to go together as a team, supporting each other’s decisions. Then the experience can enhance their sex lives.”</a:t>
            </a:r>
          </a:p>
        </p:txBody>
      </p:sp>
      <p:pic>
        <p:nvPicPr>
          <p:cNvPr id="18435" name="Picture 3" descr="C:\Users\Test\AppData\Local\Microsoft\Windows\INetCache\IE\KXKP9MQ2\Bocadillo_comic[1].png"/>
          <p:cNvPicPr>
            <a:picLocks noChangeAspect="1" noChangeArrowheads="1"/>
          </p:cNvPicPr>
          <p:nvPr/>
        </p:nvPicPr>
        <p:blipFill>
          <a:blip r:embed="rId3" cstate="print"/>
          <a:srcRect/>
          <a:stretch>
            <a:fillRect/>
          </a:stretch>
        </p:blipFill>
        <p:spPr bwMode="auto">
          <a:xfrm>
            <a:off x="7239000" y="685800"/>
            <a:ext cx="1714500" cy="1390650"/>
          </a:xfrm>
          <a:prstGeom prst="rect">
            <a:avLst/>
          </a:prstGeom>
          <a:noFill/>
        </p:spPr>
      </p:pic>
    </p:spTree>
    <p:extLst>
      <p:ext uri="{BB962C8B-B14F-4D97-AF65-F5344CB8AC3E}">
        <p14:creationId xmlns:p14="http://schemas.microsoft.com/office/powerpoint/2010/main" val="4028349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457200" y="2895600"/>
            <a:ext cx="8229600" cy="1905000"/>
          </a:xfrm>
        </p:spPr>
        <p:txBody>
          <a:bodyPr>
            <a:normAutofit/>
          </a:bodyPr>
          <a:lstStyle/>
          <a:p>
            <a:r>
              <a:rPr lang="en-US" b="1" dirty="0"/>
              <a:t>Your appearance will affect the perception of what you say.</a:t>
            </a:r>
          </a:p>
          <a:p>
            <a:pPr marL="0" indent="0">
              <a:buNone/>
            </a:pPr>
            <a:endParaRPr lang="en-US" sz="3200" dirty="0"/>
          </a:p>
        </p:txBody>
      </p:sp>
    </p:spTree>
    <p:extLst>
      <p:ext uri="{BB962C8B-B14F-4D97-AF65-F5344CB8AC3E}">
        <p14:creationId xmlns:p14="http://schemas.microsoft.com/office/powerpoint/2010/main" val="1995328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457200" y="2286000"/>
            <a:ext cx="8229600" cy="2743200"/>
          </a:xfrm>
        </p:spPr>
        <p:txBody>
          <a:bodyPr>
            <a:normAutofit/>
          </a:bodyPr>
          <a:lstStyle/>
          <a:p>
            <a:pPr marL="0" indent="0">
              <a:buNone/>
            </a:pPr>
            <a:r>
              <a:rPr lang="en-US" sz="3200" dirty="0"/>
              <a:t>Reference other experts:</a:t>
            </a:r>
          </a:p>
          <a:p>
            <a:pPr marL="0" indent="0">
              <a:buNone/>
            </a:pPr>
            <a:endParaRPr lang="en-US" sz="1800" dirty="0"/>
          </a:p>
          <a:p>
            <a:pPr lvl="1"/>
            <a:r>
              <a:rPr lang="en-US" dirty="0"/>
              <a:t>Surveys and academic publications</a:t>
            </a:r>
          </a:p>
          <a:p>
            <a:pPr lvl="1"/>
            <a:r>
              <a:rPr lang="en-US" dirty="0"/>
              <a:t>Advocacy organizations</a:t>
            </a:r>
          </a:p>
          <a:p>
            <a:pPr lvl="1"/>
            <a:r>
              <a:rPr lang="en-US" dirty="0"/>
              <a:t>Other professionals</a:t>
            </a:r>
          </a:p>
        </p:txBody>
      </p:sp>
    </p:spTree>
    <p:extLst>
      <p:ext uri="{BB962C8B-B14F-4D97-AF65-F5344CB8AC3E}">
        <p14:creationId xmlns:p14="http://schemas.microsoft.com/office/powerpoint/2010/main" val="3879816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609600" y="2209800"/>
            <a:ext cx="8077200" cy="3429000"/>
          </a:xfrm>
        </p:spPr>
        <p:txBody>
          <a:bodyPr>
            <a:normAutofit/>
          </a:bodyPr>
          <a:lstStyle/>
          <a:p>
            <a:pPr>
              <a:buNone/>
            </a:pPr>
            <a:r>
              <a:rPr lang="en-US" sz="3200" dirty="0"/>
              <a:t>Managing the comments and feedback after the interview is published:</a:t>
            </a:r>
          </a:p>
          <a:p>
            <a:pPr>
              <a:buNone/>
            </a:pPr>
            <a:endParaRPr lang="en-US" sz="2800" dirty="0"/>
          </a:p>
          <a:p>
            <a:pPr lvl="1"/>
            <a:r>
              <a:rPr lang="en-US" dirty="0"/>
              <a:t>Stick to your soundbites</a:t>
            </a:r>
          </a:p>
          <a:p>
            <a:pPr lvl="1"/>
            <a:r>
              <a:rPr lang="en-US" dirty="0"/>
              <a:t>Don’t get led astray by trolls</a:t>
            </a:r>
          </a:p>
          <a:p>
            <a:pPr lvl="1"/>
            <a:r>
              <a:rPr lang="en-US" dirty="0"/>
              <a:t>Stay in touch with reporter to get comments removed</a:t>
            </a:r>
          </a:p>
          <a:p>
            <a:pPr lvl="1"/>
            <a:r>
              <a:rPr lang="en-US" dirty="0"/>
              <a:t>Ask friends and colleagues to comment</a:t>
            </a:r>
          </a:p>
        </p:txBody>
      </p:sp>
    </p:spTree>
    <p:extLst>
      <p:ext uri="{BB962C8B-B14F-4D97-AF65-F5344CB8AC3E}">
        <p14:creationId xmlns:p14="http://schemas.microsoft.com/office/powerpoint/2010/main" val="2316946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609600" y="2209800"/>
            <a:ext cx="8077200" cy="3429000"/>
          </a:xfrm>
        </p:spPr>
        <p:txBody>
          <a:bodyPr>
            <a:normAutofit/>
          </a:bodyPr>
          <a:lstStyle/>
          <a:p>
            <a:pPr>
              <a:buNone/>
            </a:pPr>
            <a:r>
              <a:rPr lang="en-US" sz="3200" dirty="0"/>
              <a:t>Things to watch out for:</a:t>
            </a:r>
          </a:p>
          <a:p>
            <a:pPr>
              <a:buNone/>
            </a:pPr>
            <a:endParaRPr lang="en-US" sz="2800" dirty="0"/>
          </a:p>
          <a:p>
            <a:pPr lvl="1"/>
            <a:r>
              <a:rPr lang="en-US" dirty="0"/>
              <a:t>Humor and context control (or lack thereof)</a:t>
            </a:r>
          </a:p>
          <a:p>
            <a:pPr lvl="1"/>
            <a:r>
              <a:rPr lang="en-US" i="1" dirty="0"/>
              <a:t>50 Shades of Gray </a:t>
            </a:r>
            <a:r>
              <a:rPr lang="en-US" dirty="0"/>
              <a:t>and context control</a:t>
            </a:r>
          </a:p>
          <a:p>
            <a:pPr lvl="1"/>
            <a:r>
              <a:rPr lang="en-US" dirty="0"/>
              <a:t>Sex education for under 18 year-olds</a:t>
            </a:r>
            <a:endParaRPr lang="en-US" sz="3200" dirty="0"/>
          </a:p>
          <a:p>
            <a:pPr lvl="1"/>
            <a:r>
              <a:rPr lang="en-US" dirty="0"/>
              <a:t>Others?</a:t>
            </a:r>
          </a:p>
        </p:txBody>
      </p:sp>
    </p:spTree>
    <p:extLst>
      <p:ext uri="{BB962C8B-B14F-4D97-AF65-F5344CB8AC3E}">
        <p14:creationId xmlns:p14="http://schemas.microsoft.com/office/powerpoint/2010/main" val="250358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2743200" cy="609600"/>
          </a:xfrm>
        </p:spPr>
        <p:txBody>
          <a:bodyPr>
            <a:normAutofit fontScale="90000"/>
          </a:bodyPr>
          <a:lstStyle/>
          <a:p>
            <a:r>
              <a:rPr lang="en-US" dirty="0"/>
              <a:t>Russell J. </a:t>
            </a:r>
            <a:r>
              <a:rPr lang="en-US" dirty="0" err="1"/>
              <a:t>Stambaugh</a:t>
            </a:r>
            <a:r>
              <a:rPr lang="en-US" dirty="0"/>
              <a:t>, Ph.D.</a:t>
            </a:r>
          </a:p>
        </p:txBody>
      </p:sp>
      <p:sp>
        <p:nvSpPr>
          <p:cNvPr id="3" name="Text Placeholder 2"/>
          <p:cNvSpPr>
            <a:spLocks noGrp="1"/>
          </p:cNvSpPr>
          <p:nvPr>
            <p:ph type="body" sz="half" idx="2"/>
          </p:nvPr>
        </p:nvSpPr>
        <p:spPr>
          <a:xfrm>
            <a:off x="457200" y="2057400"/>
            <a:ext cx="2514600" cy="3200400"/>
          </a:xfrm>
        </p:spPr>
        <p:txBody>
          <a:bodyPr>
            <a:normAutofit lnSpcReduction="10000"/>
          </a:bodyPr>
          <a:lstStyle/>
          <a:p>
            <a:r>
              <a:rPr lang="en-US" sz="1400" dirty="0"/>
              <a:t>Dr. </a:t>
            </a:r>
            <a:r>
              <a:rPr lang="en-US" sz="1400" dirty="0" err="1"/>
              <a:t>Stambaugh</a:t>
            </a:r>
            <a:r>
              <a:rPr lang="en-US" sz="1400" dirty="0"/>
              <a:t> is a licensed clinical psychologist, researcher, and an AASECT Supervisor and Diplomat of Sex Therapy. His therapeutic specialties include individual adult psychotherapy, couples therapy, sex therapy, infertility, low sex desire, and compulsive sexual behavior. He has been studying sexual deviance, sexual variation, and the psychology of sexuality for 33 years. He can be reached at </a:t>
            </a:r>
            <a:r>
              <a:rPr lang="en-US" sz="1400" dirty="0">
                <a:solidFill>
                  <a:srgbClr val="C00000"/>
                </a:solidFill>
              </a:rPr>
              <a:t>russell.stambaugh@gmail.com </a:t>
            </a:r>
            <a:r>
              <a:rPr lang="en-US" sz="1400" dirty="0"/>
              <a:t> </a:t>
            </a:r>
          </a:p>
          <a:p>
            <a:endParaRPr lang="en-US" dirty="0"/>
          </a:p>
        </p:txBody>
      </p:sp>
      <p:pic>
        <p:nvPicPr>
          <p:cNvPr id="7" name="Picture Placeholder 6"/>
          <p:cNvPicPr>
            <a:picLocks noGrp="1" noChangeAspect="1"/>
          </p:cNvPicPr>
          <p:nvPr>
            <p:ph type="pic" idx="1"/>
          </p:nvPr>
        </p:nvPicPr>
        <p:blipFill>
          <a:blip r:embed="rId2" cstate="print"/>
          <a:srcRect t="16461" b="16461"/>
          <a:stretch>
            <a:fillRect/>
          </a:stretch>
        </p:blipFill>
        <p:spPr>
          <a:xfrm rot="420000">
            <a:off x="3705729" y="1383517"/>
            <a:ext cx="4163978" cy="354556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609600" y="2209800"/>
            <a:ext cx="8077200" cy="3429000"/>
          </a:xfrm>
        </p:spPr>
        <p:txBody>
          <a:bodyPr>
            <a:normAutofit/>
          </a:bodyPr>
          <a:lstStyle/>
          <a:p>
            <a:pPr>
              <a:buNone/>
            </a:pPr>
            <a:r>
              <a:rPr lang="en-US" dirty="0"/>
              <a:t>Practice, Practice, Practice!</a:t>
            </a:r>
            <a:endParaRPr lang="en-US" sz="2800" b="1" dirty="0"/>
          </a:p>
          <a:p>
            <a:pPr>
              <a:buNone/>
            </a:pPr>
            <a:endParaRPr lang="en-US" sz="2800" dirty="0"/>
          </a:p>
          <a:p>
            <a:pPr lvl="1"/>
            <a:r>
              <a:rPr lang="en-US" dirty="0"/>
              <a:t>To desensitize your fear</a:t>
            </a:r>
          </a:p>
          <a:p>
            <a:pPr lvl="1"/>
            <a:r>
              <a:rPr lang="en-US" dirty="0"/>
              <a:t>To know your material instinctively</a:t>
            </a:r>
          </a:p>
          <a:p>
            <a:pPr lvl="1"/>
            <a:r>
              <a:rPr lang="en-US" dirty="0"/>
              <a:t>To free your attention to think on your feet</a:t>
            </a:r>
          </a:p>
          <a:p>
            <a:pPr lvl="1"/>
            <a:r>
              <a:rPr lang="en-US" dirty="0"/>
              <a:t>To anticipate the most disruptive questions reporters may ask and have suitable responses</a:t>
            </a:r>
          </a:p>
          <a:p>
            <a:pPr marL="0" indent="0">
              <a:buNone/>
            </a:pPr>
            <a:endParaRPr lang="en-US" sz="3200" dirty="0"/>
          </a:p>
        </p:txBody>
      </p:sp>
    </p:spTree>
    <p:extLst>
      <p:ext uri="{BB962C8B-B14F-4D97-AF65-F5344CB8AC3E}">
        <p14:creationId xmlns:p14="http://schemas.microsoft.com/office/powerpoint/2010/main" val="2915246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820420" y="2590800"/>
            <a:ext cx="7503160" cy="3124200"/>
          </a:xfrm>
        </p:spPr>
        <p:txBody>
          <a:bodyPr>
            <a:normAutofit/>
          </a:bodyPr>
          <a:lstStyle/>
          <a:p>
            <a:r>
              <a:rPr lang="en-US" sz="2000" dirty="0"/>
              <a:t>James Curran, </a:t>
            </a:r>
            <a:r>
              <a:rPr lang="en-US" sz="2000" dirty="0" err="1"/>
              <a:t>Shanto</a:t>
            </a:r>
            <a:r>
              <a:rPr lang="en-US" sz="2000" dirty="0"/>
              <a:t> Iyengar, Anker Brink Lund, Inka </a:t>
            </a:r>
            <a:r>
              <a:rPr lang="en-US" sz="2000" dirty="0" err="1"/>
              <a:t>Salovaara</a:t>
            </a:r>
            <a:r>
              <a:rPr lang="en-US" sz="2000" dirty="0"/>
              <a:t>-Moring (2009). Media System, Public Knowledge and Democracy: A Comparative Study. </a:t>
            </a:r>
            <a:r>
              <a:rPr lang="en-US" sz="2000" i="1" dirty="0"/>
              <a:t>European Journal of Communication</a:t>
            </a:r>
            <a:r>
              <a:rPr lang="en-US" sz="2000" dirty="0"/>
              <a:t>, Vol. 24(1): 5-26. </a:t>
            </a:r>
          </a:p>
          <a:p>
            <a:endParaRPr lang="en-US" sz="2000" dirty="0"/>
          </a:p>
          <a:p>
            <a:r>
              <a:rPr lang="en-US" sz="2000" dirty="0"/>
              <a:t>Robert G. Picard (2014). Twilight or New Dawn of Journalism? Evidence from the changing news ecosystem. </a:t>
            </a:r>
            <a:r>
              <a:rPr lang="en-US" sz="2000" i="1" dirty="0"/>
              <a:t>Digital Journalism</a:t>
            </a:r>
            <a:r>
              <a:rPr lang="en-US" sz="2000" dirty="0"/>
              <a:t>, Vol. 2(3): 273-283.</a:t>
            </a:r>
          </a:p>
          <a:p>
            <a:endParaRPr lang="en-US" sz="2400" dirty="0"/>
          </a:p>
        </p:txBody>
      </p:sp>
    </p:spTree>
    <p:extLst>
      <p:ext uri="{BB962C8B-B14F-4D97-AF65-F5344CB8AC3E}">
        <p14:creationId xmlns:p14="http://schemas.microsoft.com/office/powerpoint/2010/main" val="1622341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Interview Tips</a:t>
            </a:r>
          </a:p>
        </p:txBody>
      </p:sp>
      <p:sp>
        <p:nvSpPr>
          <p:cNvPr id="3" name="Content Placeholder 2"/>
          <p:cNvSpPr>
            <a:spLocks noGrp="1"/>
          </p:cNvSpPr>
          <p:nvPr>
            <p:ph idx="1"/>
          </p:nvPr>
        </p:nvSpPr>
        <p:spPr>
          <a:xfrm>
            <a:off x="820420" y="2590800"/>
            <a:ext cx="7503160" cy="3124200"/>
          </a:xfrm>
        </p:spPr>
        <p:txBody>
          <a:bodyPr>
            <a:normAutofit/>
          </a:bodyPr>
          <a:lstStyle/>
          <a:p>
            <a:r>
              <a:rPr lang="en-US" sz="2000" dirty="0"/>
              <a:t>Boynton, P.M. (2006). Understanding media coverage of sex: A practical discussion paper for sexologists and journalists. </a:t>
            </a:r>
            <a:r>
              <a:rPr lang="en-US" sz="2000" i="1" dirty="0"/>
              <a:t>Sexual and Relationship Therapy</a:t>
            </a:r>
            <a:r>
              <a:rPr lang="en-US" sz="2000" dirty="0"/>
              <a:t>, Vol. 21(3): 333-346.</a:t>
            </a:r>
          </a:p>
          <a:p>
            <a:endParaRPr lang="en-US" sz="2000" dirty="0"/>
          </a:p>
          <a:p>
            <a:r>
              <a:rPr lang="en-US" sz="2000" dirty="0"/>
              <a:t>McBride, K.R., Stephanie A. Sanders , Erick Janssen , Maria Elizabeth </a:t>
            </a:r>
            <a:r>
              <a:rPr lang="en-US" sz="2000" dirty="0" err="1"/>
              <a:t>Grabe</a:t>
            </a:r>
            <a:r>
              <a:rPr lang="en-US" sz="2000" dirty="0"/>
              <a:t> , Jennifer Bass , Johnny V. Sparks , Trevor R. Brown &amp; Julia R. Heiman (2007). Turning Sexual Science Into News: Sex Research and the Media. </a:t>
            </a:r>
            <a:r>
              <a:rPr lang="en-US" sz="2000" i="1" dirty="0"/>
              <a:t>The Journal of Sex Research</a:t>
            </a:r>
            <a:r>
              <a:rPr lang="en-US" sz="2000" dirty="0"/>
              <a:t>, Vol. 44(4): 347-358.</a:t>
            </a:r>
          </a:p>
          <a:p>
            <a:endParaRPr lang="en-US" sz="2400" dirty="0"/>
          </a:p>
        </p:txBody>
      </p:sp>
    </p:spTree>
    <p:extLst>
      <p:ext uri="{BB962C8B-B14F-4D97-AF65-F5344CB8AC3E}">
        <p14:creationId xmlns:p14="http://schemas.microsoft.com/office/powerpoint/2010/main" val="1583903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prstClr val="black"/>
                </a:solidFill>
                <a:effectLst>
                  <a:outerShdw blurRad="38100" dist="38100" dir="2700000" algn="tl">
                    <a:srgbClr val="000000">
                      <a:alpha val="43137"/>
                    </a:srgbClr>
                  </a:outerShdw>
                </a:effectLst>
              </a:rPr>
              <a:t>Sound Bites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95600"/>
            <a:ext cx="8229600" cy="1905000"/>
          </a:xfrm>
        </p:spPr>
        <p:txBody>
          <a:bodyPr>
            <a:normAutofit/>
          </a:bodyPr>
          <a:lstStyle/>
          <a:p>
            <a:r>
              <a:rPr lang="en-US" b="1" dirty="0">
                <a:effectLst>
                  <a:outerShdw blurRad="38100" dist="38100" dir="2700000" algn="tl">
                    <a:srgbClr val="000000">
                      <a:alpha val="43137"/>
                    </a:srgbClr>
                  </a:outerShdw>
                </a:effectLst>
              </a:rPr>
              <a:t>Develop your own Sound Bites in your own words.</a:t>
            </a:r>
            <a:endParaRPr lang="en-US" sz="3200" dirty="0"/>
          </a:p>
        </p:txBody>
      </p:sp>
    </p:spTree>
    <p:extLst>
      <p:ext uri="{BB962C8B-B14F-4D97-AF65-F5344CB8AC3E}">
        <p14:creationId xmlns:p14="http://schemas.microsoft.com/office/powerpoint/2010/main" val="1111292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prstClr val="black"/>
                </a:solidFill>
                <a:effectLst>
                  <a:outerShdw blurRad="38100" dist="38100" dir="2700000" algn="tl">
                    <a:srgbClr val="000000">
                      <a:alpha val="43137"/>
                    </a:srgbClr>
                  </a:outerShdw>
                </a:effectLst>
              </a:rPr>
              <a:t>Sound Bites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95600"/>
            <a:ext cx="8229600" cy="1905000"/>
          </a:xfrm>
        </p:spPr>
        <p:txBody>
          <a:bodyPr>
            <a:normAutofit/>
          </a:bodyPr>
          <a:lstStyle/>
          <a:p>
            <a:r>
              <a:rPr lang="en-US" b="1" dirty="0"/>
              <a:t>Relationship Enhancement</a:t>
            </a:r>
          </a:p>
          <a:p>
            <a:endParaRPr lang="en-US" b="1" dirty="0"/>
          </a:p>
          <a:p>
            <a:pPr marL="640080" lvl="2" indent="0">
              <a:buNone/>
            </a:pPr>
            <a:r>
              <a:rPr lang="en-US" sz="2400" dirty="0"/>
              <a:t>“Everyone involved needs to be able to state their limits freely, and have their limits respected.”</a:t>
            </a:r>
          </a:p>
          <a:p>
            <a:pPr marL="0" indent="0">
              <a:buNone/>
            </a:pPr>
            <a:endParaRPr lang="en-US" dirty="0"/>
          </a:p>
          <a:p>
            <a:pPr marL="0" indent="0">
              <a:buNone/>
            </a:pPr>
            <a:endParaRPr lang="en-US" sz="3200" dirty="0"/>
          </a:p>
        </p:txBody>
      </p:sp>
    </p:spTree>
    <p:extLst>
      <p:ext uri="{BB962C8B-B14F-4D97-AF65-F5344CB8AC3E}">
        <p14:creationId xmlns:p14="http://schemas.microsoft.com/office/powerpoint/2010/main" val="3543569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prstClr val="black"/>
                </a:solidFill>
                <a:effectLst>
                  <a:outerShdw blurRad="38100" dist="38100" dir="2700000" algn="tl">
                    <a:srgbClr val="000000">
                      <a:alpha val="43137"/>
                    </a:srgbClr>
                  </a:outerShdw>
                </a:effectLst>
              </a:rPr>
              <a:t>Sound Bites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95600"/>
            <a:ext cx="8229600" cy="1905000"/>
          </a:xfrm>
        </p:spPr>
        <p:txBody>
          <a:bodyPr>
            <a:normAutofit lnSpcReduction="10000"/>
          </a:bodyPr>
          <a:lstStyle/>
          <a:p>
            <a:r>
              <a:rPr lang="en-US" b="1" dirty="0"/>
              <a:t>Education for Adults</a:t>
            </a:r>
            <a:endParaRPr lang="en-US" dirty="0"/>
          </a:p>
          <a:p>
            <a:endParaRPr lang="en-US" b="1" dirty="0"/>
          </a:p>
          <a:p>
            <a:pPr marL="640080" lvl="2" indent="0">
              <a:buNone/>
            </a:pPr>
            <a:r>
              <a:rPr lang="en-US" sz="2200" dirty="0"/>
              <a:t>“Like the gay and lesbian community in the 1960-70’s, people need a place where they can get the support of their peers, and they don't have to be ashamed or afraid of who they are.”</a:t>
            </a:r>
          </a:p>
          <a:p>
            <a:pPr marL="0" indent="0">
              <a:buNone/>
            </a:pPr>
            <a:endParaRPr lang="en-US" dirty="0"/>
          </a:p>
          <a:p>
            <a:pPr marL="0" indent="0">
              <a:buNone/>
            </a:pPr>
            <a:endParaRPr lang="en-US" sz="3200" dirty="0"/>
          </a:p>
        </p:txBody>
      </p:sp>
    </p:spTree>
    <p:extLst>
      <p:ext uri="{BB962C8B-B14F-4D97-AF65-F5344CB8AC3E}">
        <p14:creationId xmlns:p14="http://schemas.microsoft.com/office/powerpoint/2010/main" val="471894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prstClr val="black"/>
                </a:solidFill>
                <a:effectLst>
                  <a:outerShdw blurRad="38100" dist="38100" dir="2700000" algn="tl">
                    <a:srgbClr val="000000">
                      <a:alpha val="43137"/>
                    </a:srgbClr>
                  </a:outerShdw>
                </a:effectLst>
              </a:rPr>
              <a:t>Sound Bites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95600"/>
            <a:ext cx="8229600" cy="2438400"/>
          </a:xfrm>
        </p:spPr>
        <p:txBody>
          <a:bodyPr>
            <a:normAutofit lnSpcReduction="10000"/>
          </a:bodyPr>
          <a:lstStyle/>
          <a:p>
            <a:r>
              <a:rPr lang="en-US" b="1" dirty="0"/>
              <a:t>Sex &amp; Spirituality</a:t>
            </a:r>
            <a:endParaRPr lang="en-US" dirty="0"/>
          </a:p>
          <a:p>
            <a:pPr marL="0" indent="0">
              <a:buNone/>
            </a:pPr>
            <a:endParaRPr lang="en-US" b="1" dirty="0"/>
          </a:p>
          <a:p>
            <a:pPr marL="640080" lvl="2" indent="0">
              <a:buNone/>
            </a:pPr>
            <a:r>
              <a:rPr lang="en-US" sz="2200" dirty="0"/>
              <a:t>“</a:t>
            </a:r>
            <a:r>
              <a:rPr lang="en-US" dirty="0"/>
              <a:t>If you truly believe in religious freedom, then you must support the individual’s right to choose their own beliefs. Imposing your religion on someone else is the worst form of intolerance – the oppression of one church over another, the kind of bigotry this country was founded to oppose.”</a:t>
            </a:r>
          </a:p>
          <a:p>
            <a:pPr marL="640080" lvl="2" indent="0">
              <a:buNone/>
            </a:pPr>
            <a:endParaRPr lang="en-US" sz="2200" dirty="0"/>
          </a:p>
          <a:p>
            <a:pPr marL="0" indent="0">
              <a:buNone/>
            </a:pPr>
            <a:endParaRPr lang="en-US" dirty="0"/>
          </a:p>
          <a:p>
            <a:pPr marL="0" indent="0">
              <a:buNone/>
            </a:pPr>
            <a:endParaRPr lang="en-US" sz="3200" dirty="0"/>
          </a:p>
        </p:txBody>
      </p:sp>
    </p:spTree>
    <p:extLst>
      <p:ext uri="{BB962C8B-B14F-4D97-AF65-F5344CB8AC3E}">
        <p14:creationId xmlns:p14="http://schemas.microsoft.com/office/powerpoint/2010/main" val="3944422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prstClr val="black"/>
                </a:solidFill>
                <a:effectLst>
                  <a:outerShdw blurRad="38100" dist="38100" dir="2700000" algn="tl">
                    <a:srgbClr val="000000">
                      <a:alpha val="43137"/>
                    </a:srgbClr>
                  </a:outerShdw>
                </a:effectLst>
              </a:rPr>
              <a:t>Sound Bites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95600"/>
            <a:ext cx="8229600" cy="2438400"/>
          </a:xfrm>
        </p:spPr>
        <p:txBody>
          <a:bodyPr>
            <a:normAutofit/>
          </a:bodyPr>
          <a:lstStyle/>
          <a:p>
            <a:r>
              <a:rPr lang="en-US" b="1" dirty="0"/>
              <a:t>Destigmatizing Sexuality</a:t>
            </a:r>
            <a:endParaRPr lang="en-US" dirty="0"/>
          </a:p>
          <a:p>
            <a:pPr marL="0" indent="0">
              <a:buNone/>
            </a:pPr>
            <a:endParaRPr lang="en-US" b="1" dirty="0"/>
          </a:p>
          <a:p>
            <a:pPr marL="640080" lvl="2" indent="0">
              <a:buNone/>
            </a:pPr>
            <a:r>
              <a:rPr lang="en-US" sz="2200" dirty="0"/>
              <a:t>“</a:t>
            </a:r>
            <a:r>
              <a:rPr lang="en-US" dirty="0"/>
              <a:t>In 2013, the American Psychiatric Association officially stated in the paraphilias criteria for the Diagnostic and Statistical Manual (DSM-5) that kinky people are mentally healthy as a group.”</a:t>
            </a:r>
          </a:p>
          <a:p>
            <a:pPr marL="640080" lvl="2" indent="0">
              <a:buNone/>
            </a:pPr>
            <a:endParaRPr lang="en-US" sz="2200" dirty="0"/>
          </a:p>
          <a:p>
            <a:pPr marL="0" indent="0">
              <a:buNone/>
            </a:pPr>
            <a:endParaRPr lang="en-US" dirty="0"/>
          </a:p>
          <a:p>
            <a:pPr marL="0" indent="0">
              <a:buNone/>
            </a:pPr>
            <a:endParaRPr lang="en-US" sz="3200" dirty="0"/>
          </a:p>
        </p:txBody>
      </p:sp>
    </p:spTree>
    <p:extLst>
      <p:ext uri="{BB962C8B-B14F-4D97-AF65-F5344CB8AC3E}">
        <p14:creationId xmlns:p14="http://schemas.microsoft.com/office/powerpoint/2010/main" val="3823849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prstClr val="black"/>
                </a:solidFill>
                <a:effectLst>
                  <a:outerShdw blurRad="38100" dist="38100" dir="2700000" algn="tl">
                    <a:srgbClr val="000000">
                      <a:alpha val="43137"/>
                    </a:srgbClr>
                  </a:outerShdw>
                </a:effectLst>
              </a:rPr>
              <a:t>Sound Bites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95600"/>
            <a:ext cx="8229600" cy="2438400"/>
          </a:xfrm>
        </p:spPr>
        <p:txBody>
          <a:bodyPr>
            <a:normAutofit/>
          </a:bodyPr>
          <a:lstStyle/>
          <a:p>
            <a:r>
              <a:rPr lang="en-US" b="1" i="1" dirty="0"/>
              <a:t>50 Shades of Grey</a:t>
            </a:r>
            <a:endParaRPr lang="en-US" i="1" dirty="0"/>
          </a:p>
          <a:p>
            <a:pPr marL="0" indent="0">
              <a:buNone/>
            </a:pPr>
            <a:endParaRPr lang="en-US" b="1" dirty="0"/>
          </a:p>
          <a:p>
            <a:pPr marL="640080" lvl="2" indent="0">
              <a:buNone/>
            </a:pPr>
            <a:r>
              <a:rPr lang="en-US" sz="2200" dirty="0"/>
              <a:t>“</a:t>
            </a:r>
            <a:r>
              <a:rPr lang="en-US" i="1" dirty="0"/>
              <a:t>50 Shades </a:t>
            </a:r>
            <a:r>
              <a:rPr lang="en-US" dirty="0"/>
              <a:t>has helped bring BDSM out of the closet and into the mainstream where we are all talking about how to do kink safely and consensually.”</a:t>
            </a:r>
          </a:p>
          <a:p>
            <a:pPr marL="640080" lvl="2" indent="0">
              <a:buNone/>
            </a:pPr>
            <a:endParaRPr lang="en-US" sz="2200" dirty="0"/>
          </a:p>
          <a:p>
            <a:pPr marL="0" indent="0">
              <a:buNone/>
            </a:pPr>
            <a:endParaRPr lang="en-US" dirty="0"/>
          </a:p>
          <a:p>
            <a:pPr marL="0" indent="0">
              <a:buNone/>
            </a:pPr>
            <a:endParaRPr lang="en-US" sz="3200" dirty="0"/>
          </a:p>
        </p:txBody>
      </p:sp>
    </p:spTree>
    <p:extLst>
      <p:ext uri="{BB962C8B-B14F-4D97-AF65-F5344CB8AC3E}">
        <p14:creationId xmlns:p14="http://schemas.microsoft.com/office/powerpoint/2010/main" val="2326712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prstClr val="black"/>
                </a:solidFill>
                <a:effectLst>
                  <a:outerShdw blurRad="38100" dist="38100" dir="2700000" algn="tl">
                    <a:srgbClr val="000000">
                      <a:alpha val="43137"/>
                    </a:srgbClr>
                  </a:outerShdw>
                </a:effectLst>
              </a:rPr>
              <a:t>Sound Bites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95600"/>
            <a:ext cx="8229600" cy="2438400"/>
          </a:xfrm>
        </p:spPr>
        <p:txBody>
          <a:bodyPr>
            <a:normAutofit/>
          </a:bodyPr>
          <a:lstStyle/>
          <a:p>
            <a:r>
              <a:rPr lang="en-US" b="1" dirty="0"/>
              <a:t>Definitions</a:t>
            </a:r>
            <a:endParaRPr lang="en-US" dirty="0"/>
          </a:p>
          <a:p>
            <a:pPr marL="0" indent="0">
              <a:buNone/>
            </a:pPr>
            <a:endParaRPr lang="en-US" b="1" dirty="0"/>
          </a:p>
          <a:p>
            <a:pPr marL="640080" lvl="2" indent="0">
              <a:buNone/>
            </a:pPr>
            <a:r>
              <a:rPr lang="en-US" sz="2200" dirty="0"/>
              <a:t>“</a:t>
            </a:r>
            <a:r>
              <a:rPr lang="en-US" dirty="0"/>
              <a:t>BDSM is physical, mental or emotional stimulation that is usually perceived in a sexual way. Kinky sex also includes fetishes, cross-dressing and nonmonogamy.”</a:t>
            </a:r>
          </a:p>
          <a:p>
            <a:pPr marL="640080" lvl="2" indent="0">
              <a:buNone/>
            </a:pPr>
            <a:endParaRPr lang="en-US" dirty="0"/>
          </a:p>
          <a:p>
            <a:pPr marL="640080" lvl="2" indent="0">
              <a:buNone/>
            </a:pPr>
            <a:endParaRPr lang="en-US" sz="2200" dirty="0"/>
          </a:p>
          <a:p>
            <a:pPr marL="0" indent="0">
              <a:buNone/>
            </a:pPr>
            <a:endParaRPr lang="en-US" dirty="0"/>
          </a:p>
          <a:p>
            <a:pPr marL="0" indent="0">
              <a:buNone/>
            </a:pPr>
            <a:endParaRPr lang="en-US" sz="3200" dirty="0"/>
          </a:p>
        </p:txBody>
      </p:sp>
    </p:spTree>
    <p:extLst>
      <p:ext uri="{BB962C8B-B14F-4D97-AF65-F5344CB8AC3E}">
        <p14:creationId xmlns:p14="http://schemas.microsoft.com/office/powerpoint/2010/main" val="153319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2743200" cy="990600"/>
          </a:xfrm>
        </p:spPr>
        <p:txBody>
          <a:bodyPr>
            <a:normAutofit fontScale="90000"/>
          </a:bodyPr>
          <a:lstStyle/>
          <a:p>
            <a:r>
              <a:rPr lang="en-US" dirty="0"/>
              <a:t>Stephanie Buehler, MPW, </a:t>
            </a:r>
            <a:r>
              <a:rPr lang="en-US" dirty="0" err="1"/>
              <a:t>PsyD</a:t>
            </a:r>
            <a:r>
              <a:rPr lang="en-US" dirty="0"/>
              <a:t>, CST-S</a:t>
            </a:r>
            <a:br>
              <a:rPr lang="en-US" dirty="0"/>
            </a:br>
            <a:endParaRPr lang="en-US" dirty="0"/>
          </a:p>
        </p:txBody>
      </p:sp>
      <p:sp>
        <p:nvSpPr>
          <p:cNvPr id="3" name="Text Placeholder 2"/>
          <p:cNvSpPr>
            <a:spLocks noGrp="1"/>
          </p:cNvSpPr>
          <p:nvPr>
            <p:ph type="body" sz="half" idx="2"/>
          </p:nvPr>
        </p:nvSpPr>
        <p:spPr>
          <a:xfrm>
            <a:off x="381000" y="2057400"/>
            <a:ext cx="2590800" cy="3200400"/>
          </a:xfrm>
        </p:spPr>
        <p:txBody>
          <a:bodyPr>
            <a:normAutofit fontScale="92500" lnSpcReduction="10000"/>
          </a:bodyPr>
          <a:lstStyle/>
          <a:p>
            <a:r>
              <a:rPr lang="en-US" sz="1400" dirty="0"/>
              <a:t>Dr. Buehler is a licensed psychologist and certified as a sex therapist and supervisor by AASECT.  She attended UCLA, USC, Pepperdine University, and California School of Professional Psychology.  She is the author of a few books, most recently </a:t>
            </a:r>
            <a:r>
              <a:rPr lang="en-US" sz="1400" i="1" dirty="0"/>
              <a:t>What Every Mental Health Professional Needs to Know about Sex, 2nd Edition.</a:t>
            </a:r>
            <a:r>
              <a:rPr lang="en-US" sz="1400" dirty="0"/>
              <a:t>  She has spoken at major conferences across the country and around the globe–and at small support groups right here in Orange County.  </a:t>
            </a:r>
          </a:p>
          <a:p>
            <a:r>
              <a:rPr lang="en-US" sz="1400" dirty="0"/>
              <a:t>She can be reached at dr.stephaniebuehler@gmail.com  </a:t>
            </a:r>
          </a:p>
          <a:p>
            <a:endParaRPr lang="en-US" dirty="0"/>
          </a:p>
        </p:txBody>
      </p:sp>
      <p:pic>
        <p:nvPicPr>
          <p:cNvPr id="1026" name="Picture 2" descr="http://thebuehlerinstitute.com/wp-content/uploads/2012/08/stephanie-buehler.png"/>
          <p:cNvPicPr>
            <a:picLocks noGrp="1" noChangeAspect="1" noChangeArrowheads="1"/>
          </p:cNvPicPr>
          <p:nvPr>
            <p:ph type="pic" idx="1"/>
          </p:nvPr>
        </p:nvPicPr>
        <p:blipFill>
          <a:blip r:embed="rId2" cstate="print"/>
          <a:srcRect t="14090" b="14090"/>
          <a:stretch>
            <a:fillRect/>
          </a:stretch>
        </p:blipFill>
        <p:spPr bwMode="auto">
          <a:xfrm rot="420000">
            <a:off x="3716986" y="1320818"/>
            <a:ext cx="4397729" cy="3744601"/>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prstClr val="black"/>
                </a:solidFill>
                <a:effectLst>
                  <a:outerShdw blurRad="38100" dist="38100" dir="2700000" algn="tl">
                    <a:srgbClr val="000000">
                      <a:alpha val="43137"/>
                    </a:srgbClr>
                  </a:outerShdw>
                </a:effectLst>
              </a:rPr>
              <a:t>Sound Bites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895600"/>
            <a:ext cx="8229600" cy="2438400"/>
          </a:xfrm>
        </p:spPr>
        <p:txBody>
          <a:bodyPr>
            <a:normAutofit/>
          </a:bodyPr>
          <a:lstStyle/>
          <a:p>
            <a:r>
              <a:rPr lang="en-US" b="1" dirty="0"/>
              <a:t>Statistics of Practitioners</a:t>
            </a:r>
          </a:p>
          <a:p>
            <a:pPr marL="0" indent="0">
              <a:buNone/>
            </a:pPr>
            <a:endParaRPr lang="en-US" b="1" dirty="0"/>
          </a:p>
          <a:p>
            <a:pPr marL="640080" lvl="2" indent="0">
              <a:buNone/>
            </a:pPr>
            <a:r>
              <a:rPr lang="en-US" sz="2200" dirty="0"/>
              <a:t>“</a:t>
            </a:r>
            <a:r>
              <a:rPr lang="en-US" dirty="0"/>
              <a:t>According to a </a:t>
            </a:r>
            <a:r>
              <a:rPr lang="en-US" dirty="0" err="1"/>
              <a:t>YouGov</a:t>
            </a:r>
            <a:r>
              <a:rPr lang="en-US" dirty="0"/>
              <a:t> report (September 23 - 25, 2016) 39% of the respondents said they were not completely monogamous.”</a:t>
            </a:r>
          </a:p>
          <a:p>
            <a:pPr marL="640080" lvl="2" indent="0">
              <a:buNone/>
            </a:pPr>
            <a:endParaRPr lang="en-US" dirty="0"/>
          </a:p>
          <a:p>
            <a:pPr marL="640080" lvl="2" indent="0">
              <a:buNone/>
            </a:pPr>
            <a:endParaRPr lang="en-US" sz="2200" dirty="0"/>
          </a:p>
          <a:p>
            <a:pPr marL="0" indent="0">
              <a:buNone/>
            </a:pPr>
            <a:endParaRPr lang="en-US" dirty="0"/>
          </a:p>
          <a:p>
            <a:pPr marL="0" indent="0">
              <a:buNone/>
            </a:pPr>
            <a:endParaRPr lang="en-US" sz="3200" dirty="0"/>
          </a:p>
        </p:txBody>
      </p:sp>
    </p:spTree>
    <p:extLst>
      <p:ext uri="{BB962C8B-B14F-4D97-AF65-F5344CB8AC3E}">
        <p14:creationId xmlns:p14="http://schemas.microsoft.com/office/powerpoint/2010/main" val="55025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prstClr val="black"/>
                </a:solidFill>
                <a:effectLst>
                  <a:outerShdw blurRad="38100" dist="38100" dir="2700000" algn="tl">
                    <a:srgbClr val="000000">
                      <a:alpha val="43137"/>
                    </a:srgbClr>
                  </a:outerShdw>
                </a:effectLst>
              </a:rPr>
              <a:t>Practice</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3886200"/>
          </a:xfrm>
        </p:spPr>
        <p:txBody>
          <a:bodyPr>
            <a:normAutofit/>
          </a:bodyPr>
          <a:lstStyle/>
          <a:p>
            <a:pPr marL="640080" lvl="2" indent="0">
              <a:buNone/>
            </a:pPr>
            <a:r>
              <a:rPr lang="en-US" dirty="0"/>
              <a:t>For those of you who consent, we would like to ask questions as if we are reporters and you are doing an interview. </a:t>
            </a:r>
          </a:p>
          <a:p>
            <a:pPr marL="640080" lvl="2" indent="0">
              <a:buNone/>
            </a:pPr>
            <a:endParaRPr lang="en-US" dirty="0"/>
          </a:p>
          <a:p>
            <a:pPr marL="640080" lvl="2" indent="0">
              <a:buNone/>
            </a:pPr>
            <a:r>
              <a:rPr lang="en-US" dirty="0"/>
              <a:t>This is not meant to put you on the spot, but it helps to put these techniques into practice immediately.</a:t>
            </a:r>
          </a:p>
          <a:p>
            <a:pPr marL="640080" lvl="2" indent="0">
              <a:buNone/>
            </a:pPr>
            <a:endParaRPr lang="en-US" dirty="0"/>
          </a:p>
          <a:p>
            <a:pPr marL="640080" lvl="2" indent="0">
              <a:buNone/>
            </a:pPr>
            <a:r>
              <a:rPr lang="en-US" dirty="0"/>
              <a:t>We can talk through the good and the missteps in order to assist you when you’re really doing an interview.</a:t>
            </a:r>
          </a:p>
          <a:p>
            <a:pPr marL="640080" lvl="2" indent="0">
              <a:buNone/>
            </a:pPr>
            <a:endParaRPr lang="en-US" dirty="0"/>
          </a:p>
          <a:p>
            <a:pPr marL="640080" lvl="2" indent="0" algn="r">
              <a:buNone/>
            </a:pPr>
            <a:r>
              <a:rPr lang="en-US" b="1" i="1" dirty="0"/>
              <a:t>Do you consent?</a:t>
            </a:r>
          </a:p>
          <a:p>
            <a:pPr marL="640080" lvl="2" indent="0">
              <a:buNone/>
            </a:pPr>
            <a:endParaRPr lang="en-US" sz="2200" dirty="0"/>
          </a:p>
          <a:p>
            <a:pPr marL="0" indent="0">
              <a:buNone/>
            </a:pPr>
            <a:endParaRPr lang="en-US" dirty="0"/>
          </a:p>
          <a:p>
            <a:pPr marL="0" indent="0">
              <a:buNone/>
            </a:pPr>
            <a:endParaRPr lang="en-US" sz="3200" dirty="0"/>
          </a:p>
        </p:txBody>
      </p:sp>
    </p:spTree>
    <p:extLst>
      <p:ext uri="{BB962C8B-B14F-4D97-AF65-F5344CB8AC3E}">
        <p14:creationId xmlns:p14="http://schemas.microsoft.com/office/powerpoint/2010/main" val="1280179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7772400" cy="1975104"/>
          </a:xfrm>
        </p:spPr>
        <p:txBody>
          <a:bodyPr>
            <a:normAutofit/>
          </a:bodyPr>
          <a:lstStyle/>
          <a:p>
            <a:pPr algn="l"/>
            <a:r>
              <a:rPr lang="en-US" sz="3100" b="0" dirty="0">
                <a:solidFill>
                  <a:schemeClr val="tx1"/>
                </a:solidFill>
                <a:effectLst/>
              </a:rPr>
              <a:t>For additional information, contact Susan@ncsfreedom.org</a:t>
            </a:r>
            <a:br>
              <a:rPr lang="en-US" sz="4800" dirty="0"/>
            </a:br>
            <a:endParaRPr lang="en-US" sz="4800" dirty="0"/>
          </a:p>
        </p:txBody>
      </p:sp>
      <p:pic>
        <p:nvPicPr>
          <p:cNvPr id="4" name="Picture 3" descr="NCSF banner- white copy.jpg"/>
          <p:cNvPicPr>
            <a:picLocks noChangeAspect="1"/>
          </p:cNvPicPr>
          <p:nvPr/>
        </p:nvPicPr>
        <p:blipFill>
          <a:blip r:embed="rId2" cstate="print"/>
          <a:stretch>
            <a:fillRect/>
          </a:stretch>
        </p:blipFill>
        <p:spPr>
          <a:xfrm>
            <a:off x="1943100" y="3962400"/>
            <a:ext cx="5257800" cy="1752600"/>
          </a:xfrm>
          <a:prstGeom prst="rect">
            <a:avLst/>
          </a:prstGeom>
        </p:spPr>
      </p:pic>
    </p:spTree>
    <p:extLst>
      <p:ext uri="{BB962C8B-B14F-4D97-AF65-F5344CB8AC3E}">
        <p14:creationId xmlns:p14="http://schemas.microsoft.com/office/powerpoint/2010/main" val="7419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Outline of Media Training</a:t>
            </a:r>
          </a:p>
        </p:txBody>
      </p:sp>
      <p:sp>
        <p:nvSpPr>
          <p:cNvPr id="3" name="Content Placeholder 2"/>
          <p:cNvSpPr>
            <a:spLocks noGrp="1"/>
          </p:cNvSpPr>
          <p:nvPr>
            <p:ph idx="1"/>
          </p:nvPr>
        </p:nvSpPr>
        <p:spPr>
          <a:xfrm>
            <a:off x="2514600" y="2286000"/>
            <a:ext cx="6172200" cy="3810000"/>
          </a:xfrm>
        </p:spPr>
        <p:txBody>
          <a:bodyPr>
            <a:normAutofit/>
          </a:bodyPr>
          <a:lstStyle/>
          <a:p>
            <a:pPr>
              <a:buNone/>
            </a:pPr>
            <a:r>
              <a:rPr lang="en-US" sz="3000" b="1" dirty="0"/>
              <a:t>1. Ethics &amp; the Media</a:t>
            </a:r>
          </a:p>
          <a:p>
            <a:pPr>
              <a:buNone/>
            </a:pPr>
            <a:r>
              <a:rPr lang="en-US" sz="3000" b="1" dirty="0"/>
              <a:t>2. Sex &amp; the Media</a:t>
            </a:r>
          </a:p>
          <a:p>
            <a:pPr>
              <a:buNone/>
            </a:pPr>
            <a:r>
              <a:rPr lang="en-US" sz="3000" b="1" dirty="0"/>
              <a:t>3. Types of Media</a:t>
            </a:r>
          </a:p>
          <a:p>
            <a:pPr>
              <a:buNone/>
            </a:pPr>
            <a:r>
              <a:rPr lang="en-US" sz="3000" b="1" dirty="0"/>
              <a:t>4. Interview Tips</a:t>
            </a:r>
          </a:p>
          <a:p>
            <a:pPr>
              <a:buNone/>
            </a:pPr>
            <a:r>
              <a:rPr lang="en-US" sz="3000" b="1" dirty="0"/>
              <a:t>5. Sound Bites</a:t>
            </a:r>
          </a:p>
          <a:p>
            <a:pPr>
              <a:buNone/>
            </a:pPr>
            <a:r>
              <a:rPr lang="en-US" sz="3000" b="1" dirty="0"/>
              <a:t>6. Practice!</a:t>
            </a:r>
          </a:p>
          <a:p>
            <a:pPr>
              <a:buNone/>
            </a:pPr>
            <a:endParaRPr lang="en-US" sz="3000" b="1" dirty="0"/>
          </a:p>
          <a:p>
            <a:pPr>
              <a:buNone/>
            </a:pPr>
            <a:endParaRPr lang="en-US" sz="2200" dirty="0"/>
          </a:p>
          <a:p>
            <a:pPr marL="393192" lvl="1" indent="0">
              <a:buNone/>
            </a:pPr>
            <a:endParaRPr lang="en-US" dirty="0"/>
          </a:p>
          <a:p>
            <a:pPr marL="393192" lvl="1"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Ethics &amp; the Media</a:t>
            </a:r>
          </a:p>
        </p:txBody>
      </p:sp>
      <p:sp>
        <p:nvSpPr>
          <p:cNvPr id="3" name="Content Placeholder 2"/>
          <p:cNvSpPr>
            <a:spLocks noGrp="1"/>
          </p:cNvSpPr>
          <p:nvPr>
            <p:ph idx="1"/>
          </p:nvPr>
        </p:nvSpPr>
        <p:spPr>
          <a:xfrm>
            <a:off x="762000" y="2209800"/>
            <a:ext cx="7924800" cy="4191000"/>
          </a:xfrm>
        </p:spPr>
        <p:txBody>
          <a:bodyPr>
            <a:normAutofit fontScale="92500" lnSpcReduction="10000"/>
          </a:bodyPr>
          <a:lstStyle/>
          <a:p>
            <a:pPr>
              <a:buNone/>
            </a:pPr>
            <a:r>
              <a:rPr lang="en-US" sz="3000" dirty="0"/>
              <a:t>The APA on ethics and the media</a:t>
            </a:r>
            <a:r>
              <a:rPr lang="en-US" sz="3000" b="1" dirty="0"/>
              <a:t>:</a:t>
            </a:r>
          </a:p>
          <a:p>
            <a:pPr>
              <a:buNone/>
            </a:pPr>
            <a:endParaRPr lang="en-US" sz="2200" dirty="0"/>
          </a:p>
          <a:p>
            <a:pPr lvl="1"/>
            <a:r>
              <a:rPr lang="en-US" dirty="0"/>
              <a:t>What is my role and the nature of my relationship with the individuals and groups involved?</a:t>
            </a:r>
          </a:p>
          <a:p>
            <a:pPr lvl="1"/>
            <a:r>
              <a:rPr lang="en-US" dirty="0"/>
              <a:t>What degree of control will I have over the final product?</a:t>
            </a:r>
          </a:p>
          <a:p>
            <a:pPr lvl="1"/>
            <a:r>
              <a:rPr lang="en-US" dirty="0"/>
              <a:t>How do the interests of the individuals and groups involved with the project align?</a:t>
            </a:r>
          </a:p>
          <a:p>
            <a:pPr lvl="1"/>
            <a:r>
              <a:rPr lang="en-US" dirty="0"/>
              <a:t>What am I able to say based upon the limits of the available data? </a:t>
            </a:r>
            <a:r>
              <a:rPr lang="en-US" b="1" dirty="0"/>
              <a:t>The Goldwater Rule.</a:t>
            </a:r>
          </a:p>
          <a:p>
            <a:pPr marL="393192" lvl="1" indent="0">
              <a:buNone/>
            </a:pPr>
            <a:endParaRPr lang="en-US" dirty="0"/>
          </a:p>
          <a:p>
            <a:pPr marL="393192" lvl="1" indent="0" algn="r">
              <a:buNone/>
            </a:pPr>
            <a:r>
              <a:rPr lang="en-US" dirty="0"/>
              <a:t>http://www.apa.org/monitor/2008/04/ethics.aspx</a:t>
            </a:r>
          </a:p>
          <a:p>
            <a:pPr marL="393192" lvl="1" indent="0">
              <a:buNone/>
            </a:pPr>
            <a:endParaRPr lang="en-US" dirty="0"/>
          </a:p>
        </p:txBody>
      </p:sp>
    </p:spTree>
    <p:extLst>
      <p:ext uri="{BB962C8B-B14F-4D97-AF65-F5344CB8AC3E}">
        <p14:creationId xmlns:p14="http://schemas.microsoft.com/office/powerpoint/2010/main" val="309259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Ethics &amp; the Media</a:t>
            </a:r>
          </a:p>
        </p:txBody>
      </p:sp>
      <p:sp>
        <p:nvSpPr>
          <p:cNvPr id="3" name="Content Placeholder 2"/>
          <p:cNvSpPr>
            <a:spLocks noGrp="1"/>
          </p:cNvSpPr>
          <p:nvPr>
            <p:ph idx="1"/>
          </p:nvPr>
        </p:nvSpPr>
        <p:spPr>
          <a:xfrm>
            <a:off x="762000" y="2209800"/>
            <a:ext cx="7924800" cy="3581400"/>
          </a:xfrm>
        </p:spPr>
        <p:txBody>
          <a:bodyPr>
            <a:normAutofit lnSpcReduction="10000"/>
          </a:bodyPr>
          <a:lstStyle/>
          <a:p>
            <a:pPr>
              <a:buNone/>
            </a:pPr>
            <a:r>
              <a:rPr lang="en-US" dirty="0"/>
              <a:t>AASECT Code of Ethical Conduct and its implications for the media</a:t>
            </a:r>
            <a:r>
              <a:rPr lang="en-US" sz="2800" b="1" dirty="0"/>
              <a:t>:</a:t>
            </a:r>
          </a:p>
          <a:p>
            <a:pPr>
              <a:buNone/>
            </a:pPr>
            <a:endParaRPr lang="en-US" sz="2800" dirty="0"/>
          </a:p>
          <a:p>
            <a:pPr lvl="1"/>
            <a:r>
              <a:rPr lang="en-US" dirty="0"/>
              <a:t>Client welfare first</a:t>
            </a:r>
          </a:p>
          <a:p>
            <a:pPr lvl="1"/>
            <a:r>
              <a:rPr lang="en-US" dirty="0"/>
              <a:t>That doesn’t mean doing what your client wants you to</a:t>
            </a:r>
          </a:p>
          <a:p>
            <a:pPr lvl="1"/>
            <a:r>
              <a:rPr lang="en-US" dirty="0"/>
              <a:t>Disguising case material can pose risks for innocent bystanders</a:t>
            </a:r>
          </a:p>
          <a:p>
            <a:pPr lvl="1"/>
            <a:r>
              <a:rPr lang="en-US" dirty="0"/>
              <a:t>Reasonable care and concern about the field</a:t>
            </a:r>
          </a:p>
          <a:p>
            <a:endParaRPr lang="en-US" dirty="0"/>
          </a:p>
        </p:txBody>
      </p:sp>
    </p:spTree>
    <p:extLst>
      <p:ext uri="{BB962C8B-B14F-4D97-AF65-F5344CB8AC3E}">
        <p14:creationId xmlns:p14="http://schemas.microsoft.com/office/powerpoint/2010/main" val="402581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solidFill>
                  <a:schemeClr val="tx1"/>
                </a:solidFill>
                <a:effectLst>
                  <a:outerShdw blurRad="38100" dist="38100" dir="2700000" algn="tl">
                    <a:srgbClr val="000000">
                      <a:alpha val="43137"/>
                    </a:srgbClr>
                  </a:outerShdw>
                </a:effectLst>
              </a:rPr>
              <a:t>Sex &amp; the Media</a:t>
            </a:r>
          </a:p>
        </p:txBody>
      </p:sp>
      <p:sp>
        <p:nvSpPr>
          <p:cNvPr id="3" name="Content Placeholder 2"/>
          <p:cNvSpPr>
            <a:spLocks noGrp="1"/>
          </p:cNvSpPr>
          <p:nvPr>
            <p:ph idx="1"/>
          </p:nvPr>
        </p:nvSpPr>
        <p:spPr>
          <a:xfrm>
            <a:off x="762000" y="2209800"/>
            <a:ext cx="7924800" cy="3581400"/>
          </a:xfrm>
        </p:spPr>
        <p:txBody>
          <a:bodyPr>
            <a:normAutofit/>
          </a:bodyPr>
          <a:lstStyle/>
          <a:p>
            <a:pPr>
              <a:buNone/>
            </a:pPr>
            <a:r>
              <a:rPr lang="en-US" sz="2800" b="1" dirty="0"/>
              <a:t>Giving an interview about sexuality can be challenging:</a:t>
            </a:r>
          </a:p>
          <a:p>
            <a:pPr>
              <a:buNone/>
            </a:pPr>
            <a:endParaRPr lang="en-US" sz="2800" dirty="0"/>
          </a:p>
          <a:p>
            <a:pPr lvl="1"/>
            <a:r>
              <a:rPr lang="en-US" dirty="0"/>
              <a:t>Tendency to repeat stereotypes</a:t>
            </a:r>
          </a:p>
          <a:p>
            <a:pPr lvl="1"/>
            <a:r>
              <a:rPr lang="en-US" dirty="0"/>
              <a:t>Reinforcement of mainstream, conservative views</a:t>
            </a:r>
          </a:p>
          <a:p>
            <a:pPr lvl="1"/>
            <a:r>
              <a:rPr lang="en-US" dirty="0"/>
              <a:t>Inherent bias towards sensationalism</a:t>
            </a:r>
          </a:p>
          <a:p>
            <a:endParaRPr lang="en-US" dirty="0"/>
          </a:p>
        </p:txBody>
      </p:sp>
    </p:spTree>
    <p:extLst>
      <p:ext uri="{BB962C8B-B14F-4D97-AF65-F5344CB8AC3E}">
        <p14:creationId xmlns:p14="http://schemas.microsoft.com/office/powerpoint/2010/main" val="10615914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556</TotalTime>
  <Words>4979</Words>
  <Application>Microsoft Office PowerPoint</Application>
  <PresentationFormat>On-screen Show (4:3)</PresentationFormat>
  <Paragraphs>371</Paragraphs>
  <Slides>52</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Constantia</vt:lpstr>
      <vt:lpstr>Times New Roman</vt:lpstr>
      <vt:lpstr>Wingdings 2</vt:lpstr>
      <vt:lpstr>Flow</vt:lpstr>
      <vt:lpstr>Media Training  For Mental Health Professionals </vt:lpstr>
      <vt:lpstr>PowerPoint Presentation</vt:lpstr>
      <vt:lpstr>Susan Wright, M.A.</vt:lpstr>
      <vt:lpstr>Russell J. Stambaugh, Ph.D.</vt:lpstr>
      <vt:lpstr>Stephanie Buehler, MPW, PsyD, CST-S </vt:lpstr>
      <vt:lpstr>Outline of Media Training</vt:lpstr>
      <vt:lpstr>Ethics &amp; the Media</vt:lpstr>
      <vt:lpstr>Ethics &amp; the Media</vt:lpstr>
      <vt:lpstr>Sex &amp; the Media</vt:lpstr>
      <vt:lpstr>Sex &amp; the Media</vt:lpstr>
      <vt:lpstr>Sex &amp; the Media</vt:lpstr>
      <vt:lpstr>Types of Media</vt:lpstr>
      <vt:lpstr>Types of Media</vt:lpstr>
      <vt:lpstr>Types of Media</vt:lpstr>
      <vt:lpstr>Types of Media</vt:lpstr>
      <vt:lpstr>Types of Media</vt:lpstr>
      <vt:lpstr>Types of Media</vt:lpstr>
      <vt:lpstr>Types of Media</vt:lpstr>
      <vt:lpstr>Types of Media</vt:lpstr>
      <vt:lpstr>Interview Tips</vt:lpstr>
      <vt:lpstr>For example…</vt:lpstr>
      <vt:lpstr>Interview Tips</vt:lpstr>
      <vt:lpstr>Interview Tips</vt:lpstr>
      <vt:lpstr>Interview Tips</vt:lpstr>
      <vt:lpstr>Interview Tips</vt:lpstr>
      <vt:lpstr>For example…</vt:lpstr>
      <vt:lpstr>Instead you can say…</vt:lpstr>
      <vt:lpstr>Interview Tips</vt:lpstr>
      <vt:lpstr>For example…</vt:lpstr>
      <vt:lpstr>But this is how it will appear…</vt:lpstr>
      <vt:lpstr>Interview Tips</vt:lpstr>
      <vt:lpstr>Interview Tips</vt:lpstr>
      <vt:lpstr>Interview Tips</vt:lpstr>
      <vt:lpstr>For example…</vt:lpstr>
      <vt:lpstr>Instead you can say…</vt:lpstr>
      <vt:lpstr>Interview Tips</vt:lpstr>
      <vt:lpstr>Interview Tips</vt:lpstr>
      <vt:lpstr>Interview Tips</vt:lpstr>
      <vt:lpstr>Interview Tips</vt:lpstr>
      <vt:lpstr>Interview Tips</vt:lpstr>
      <vt:lpstr>Interview Tips</vt:lpstr>
      <vt:lpstr>Interview Tips</vt:lpstr>
      <vt:lpstr>Sound Bites</vt:lpstr>
      <vt:lpstr>Sound Bites</vt:lpstr>
      <vt:lpstr>Sound Bites</vt:lpstr>
      <vt:lpstr>Sound Bites</vt:lpstr>
      <vt:lpstr>Sound Bites</vt:lpstr>
      <vt:lpstr>Sound Bites</vt:lpstr>
      <vt:lpstr>Sound Bites</vt:lpstr>
      <vt:lpstr>Sound Bites</vt:lpstr>
      <vt:lpstr>Practice</vt:lpstr>
      <vt:lpstr>For additional information, contact Susan@ncsfreedom.org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Training  For Mental Health Professionals</dc:title>
  <dc:creator>Susan Wright</dc:creator>
  <cp:lastModifiedBy>Susan Wright</cp:lastModifiedBy>
  <cp:revision>45</cp:revision>
  <dcterms:created xsi:type="dcterms:W3CDTF">2017-02-02T23:39:19Z</dcterms:created>
  <dcterms:modified xsi:type="dcterms:W3CDTF">2017-02-18T23:42:59Z</dcterms:modified>
</cp:coreProperties>
</file>