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6"/>
  </p:notesMasterIdLst>
  <p:sldIdLst>
    <p:sldId id="256" r:id="rId2"/>
    <p:sldId id="416" r:id="rId3"/>
    <p:sldId id="411" r:id="rId4"/>
    <p:sldId id="409" r:id="rId5"/>
    <p:sldId id="412" r:id="rId6"/>
    <p:sldId id="349" r:id="rId7"/>
    <p:sldId id="355" r:id="rId8"/>
    <p:sldId id="417" r:id="rId9"/>
    <p:sldId id="413" r:id="rId10"/>
    <p:sldId id="330" r:id="rId11"/>
    <p:sldId id="356" r:id="rId12"/>
    <p:sldId id="414" r:id="rId13"/>
    <p:sldId id="304" r:id="rId14"/>
    <p:sldId id="322" r:id="rId15"/>
    <p:sldId id="354" r:id="rId16"/>
    <p:sldId id="359" r:id="rId17"/>
    <p:sldId id="361" r:id="rId18"/>
    <p:sldId id="415" r:id="rId19"/>
    <p:sldId id="346" r:id="rId20"/>
    <p:sldId id="347" r:id="rId21"/>
    <p:sldId id="365" r:id="rId22"/>
    <p:sldId id="364" r:id="rId23"/>
    <p:sldId id="362" r:id="rId24"/>
    <p:sldId id="410" r:id="rId2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ntent Section" id="{CED96AE1-F6E3-46F8-B9BF-D1E821A59622}">
          <p14:sldIdLst>
            <p14:sldId id="256"/>
            <p14:sldId id="416"/>
          </p14:sldIdLst>
        </p14:section>
        <p14:section name="The Players" id="{282938EC-CB4C-43D3-B9B9-DC9F4DEAE048}">
          <p14:sldIdLst>
            <p14:sldId id="411"/>
            <p14:sldId id="409"/>
          </p14:sldIdLst>
        </p14:section>
        <p14:section name="The History" id="{D9A82B90-DB4C-4763-9949-F6129EFF3DDB}">
          <p14:sldIdLst>
            <p14:sldId id="412"/>
            <p14:sldId id="349"/>
            <p14:sldId id="355"/>
            <p14:sldId id="417"/>
          </p14:sldIdLst>
        </p14:section>
        <p14:section name="Why is EPP Important?" id="{F2DD42A5-0374-42DA-BDAD-0C2C1276880C}">
          <p14:sldIdLst>
            <p14:sldId id="413"/>
            <p14:sldId id="330"/>
            <p14:sldId id="356"/>
          </p14:sldIdLst>
        </p14:section>
        <p14:section name="What is EPP?" id="{915BE1CB-7970-4FF3-A4A2-AFD0CB6C90A8}">
          <p14:sldIdLst>
            <p14:sldId id="414"/>
            <p14:sldId id="304"/>
            <p14:sldId id="322"/>
            <p14:sldId id="354"/>
            <p14:sldId id="359"/>
            <p14:sldId id="361"/>
          </p14:sldIdLst>
        </p14:section>
        <p14:section name="How you can help" id="{CB464BB3-3B6C-4933-BB35-B8C886ABC93F}">
          <p14:sldIdLst>
            <p14:sldId id="415"/>
            <p14:sldId id="346"/>
            <p14:sldId id="347"/>
            <p14:sldId id="365"/>
            <p14:sldId id="364"/>
          </p14:sldIdLst>
        </p14:section>
        <p14:section name="Learn More" id="{74D55805-F8AB-4651-8CE4-28A2505B29E5}">
          <p14:sldIdLst>
            <p14:sldId id="362"/>
            <p14:sldId id="41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23" autoAdjust="0"/>
    <p:restoredTop sz="78985" autoAdjust="0"/>
  </p:normalViewPr>
  <p:slideViewPr>
    <p:cSldViewPr>
      <p:cViewPr varScale="1">
        <p:scale>
          <a:sx n="89" d="100"/>
          <a:sy n="89" d="100"/>
        </p:scale>
        <p:origin x="1842" y="96"/>
      </p:cViewPr>
      <p:guideLst>
        <p:guide orient="horz" pos="2160"/>
        <p:guide pos="2880"/>
      </p:guideLst>
    </p:cSldViewPr>
  </p:slideViewPr>
  <p:outlineViewPr>
    <p:cViewPr>
      <p:scale>
        <a:sx n="33" d="100"/>
        <a:sy n="33" d="100"/>
      </p:scale>
      <p:origin x="0" y="-12468"/>
    </p:cViewPr>
  </p:outlineViewPr>
  <p:notesTextViewPr>
    <p:cViewPr>
      <p:scale>
        <a:sx n="1" d="1"/>
        <a:sy n="1" d="1"/>
      </p:scale>
      <p:origin x="0" y="0"/>
    </p:cViewPr>
  </p:notesTextViewPr>
  <p:notesViewPr>
    <p:cSldViewPr>
      <p:cViewPr varScale="1">
        <p:scale>
          <a:sx n="73" d="100"/>
          <a:sy n="73" d="100"/>
        </p:scale>
        <p:origin x="3174" y="54"/>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7.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hyperlink" Target="https://www.ali.org/projects/show/sexual-assault-and-related-offenses/" TargetMode="External"/><Relationship Id="rId1" Type="http://schemas.openxmlformats.org/officeDocument/2006/relationships/hyperlink" Target="https://ncsfreedom.org/key-programs-2/consent-counts/#American_Law_Institute_ALI_Project" TargetMode="External"/></Relationships>
</file>

<file path=ppt/diagrams/_rels/drawing7.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hyperlink" Target="https://www.ali.org/projects/show/sexual-assault-and-related-offenses/" TargetMode="External"/><Relationship Id="rId1" Type="http://schemas.openxmlformats.org/officeDocument/2006/relationships/hyperlink" Target="https://ncsfreedom.org/key-programs-2/consent-counts/#American_Law_Institute_ALI_Project" TargetMode="Externa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0A983E-9721-443A-B07B-98A69D88FFA4}" type="doc">
      <dgm:prSet loTypeId="urn:microsoft.com/office/officeart/2005/8/layout/hList1" loCatId="list" qsTypeId="urn:microsoft.com/office/officeart/2005/8/quickstyle/3d2" qsCatId="3D" csTypeId="urn:microsoft.com/office/officeart/2005/8/colors/accent0_2" csCatId="mainScheme" phldr="1"/>
      <dgm:spPr/>
      <dgm:t>
        <a:bodyPr/>
        <a:lstStyle/>
        <a:p>
          <a:endParaRPr lang="en-US"/>
        </a:p>
      </dgm:t>
    </dgm:pt>
    <dgm:pt modelId="{A5287E29-E11E-43F3-988F-1CE338610312}">
      <dgm:prSet custT="1"/>
      <dgm:spPr/>
      <dgm:t>
        <a:bodyPr/>
        <a:lstStyle/>
        <a:p>
          <a:r>
            <a:rPr lang="en-US" sz="1800" b="1" dirty="0"/>
            <a:t>Case Index</a:t>
          </a:r>
        </a:p>
      </dgm:t>
      <dgm:extLst>
        <a:ext uri="{E40237B7-FDA0-4F09-8148-C483321AD2D9}">
          <dgm14:cNvPr xmlns:dgm14="http://schemas.microsoft.com/office/drawing/2010/diagram" id="0" name="" descr="List of 20+ listed case index and law review articles in small type. Not meant to be read on the spot, merely to show the breadth of the resource. To view the cases and articles visit https://ncsfreedom.org/legal-issues/"/>
        </a:ext>
      </dgm:extLst>
    </dgm:pt>
    <dgm:pt modelId="{8D4797D0-8158-4EC4-AF25-76081CF54875}" type="parTrans" cxnId="{E7E52802-4763-4D62-8CF2-E3E17D90D68D}">
      <dgm:prSet/>
      <dgm:spPr/>
      <dgm:t>
        <a:bodyPr/>
        <a:lstStyle/>
        <a:p>
          <a:endParaRPr lang="en-US"/>
        </a:p>
      </dgm:t>
    </dgm:pt>
    <dgm:pt modelId="{E49B6B25-A757-4F04-B73E-4D7754064B5A}" type="sibTrans" cxnId="{E7E52802-4763-4D62-8CF2-E3E17D90D68D}">
      <dgm:prSet/>
      <dgm:spPr/>
      <dgm:t>
        <a:bodyPr/>
        <a:lstStyle/>
        <a:p>
          <a:endParaRPr lang="en-US"/>
        </a:p>
      </dgm:t>
    </dgm:pt>
    <dgm:pt modelId="{81335B98-4ACF-4E6B-82A2-63CFD7FA4E28}">
      <dgm:prSet/>
      <dgm:spPr/>
      <dgm:t>
        <a:bodyPr/>
        <a:lstStyle/>
        <a:p>
          <a:r>
            <a:rPr lang="en-US" dirty="0"/>
            <a:t>Sex Is Not A Sport: Consent And Violence In Criminal Law 2001-2002</a:t>
          </a:r>
        </a:p>
      </dgm:t>
      <dgm:extLst>
        <a:ext uri="{E40237B7-FDA0-4F09-8148-C483321AD2D9}">
          <dgm14:cNvPr xmlns:dgm14="http://schemas.microsoft.com/office/drawing/2010/diagram" id="0" name="" descr="List of 20+ listed case index and law review articles in small type. Not meant to be read on the spot, merely to show the breadth of the resource. To view the cases and articles visit https://ncsfreedom.org/legal-issues/"/>
        </a:ext>
      </dgm:extLst>
    </dgm:pt>
    <dgm:pt modelId="{34D8F261-AAA7-43A3-8341-110D44446580}" type="parTrans" cxnId="{71C95DE2-6094-45CB-A37A-A51BBE292B6C}">
      <dgm:prSet/>
      <dgm:spPr/>
      <dgm:t>
        <a:bodyPr/>
        <a:lstStyle/>
        <a:p>
          <a:endParaRPr lang="en-US"/>
        </a:p>
      </dgm:t>
    </dgm:pt>
    <dgm:pt modelId="{7FB75126-1505-47B8-9044-4F53F1AB6277}" type="sibTrans" cxnId="{71C95DE2-6094-45CB-A37A-A51BBE292B6C}">
      <dgm:prSet/>
      <dgm:spPr/>
      <dgm:t>
        <a:bodyPr/>
        <a:lstStyle/>
        <a:p>
          <a:endParaRPr lang="en-US"/>
        </a:p>
      </dgm:t>
    </dgm:pt>
    <dgm:pt modelId="{5F74021A-9A14-48AA-998F-DF565C77C70A}">
      <dgm:prSet/>
      <dgm:spPr/>
      <dgm:t>
        <a:bodyPr/>
        <a:lstStyle/>
        <a:p>
          <a:r>
            <a:rPr lang="en-US" dirty="0"/>
            <a:t>Beyond The Pleasure Principle: The Criminalization Of Consensual Sadomasochistic Sex 2001-2002</a:t>
          </a:r>
        </a:p>
      </dgm:t>
    </dgm:pt>
    <dgm:pt modelId="{CD1E5DBA-127B-4C84-8587-88EA8A2237D2}" type="parTrans" cxnId="{D51B2F05-223F-48DC-B2C2-CE6B7E7977B9}">
      <dgm:prSet/>
      <dgm:spPr/>
      <dgm:t>
        <a:bodyPr/>
        <a:lstStyle/>
        <a:p>
          <a:endParaRPr lang="en-US"/>
        </a:p>
      </dgm:t>
    </dgm:pt>
    <dgm:pt modelId="{8C1FC7BC-BAF4-4578-9853-5B41644FADDF}" type="sibTrans" cxnId="{D51B2F05-223F-48DC-B2C2-CE6B7E7977B9}">
      <dgm:prSet/>
      <dgm:spPr/>
      <dgm:t>
        <a:bodyPr/>
        <a:lstStyle/>
        <a:p>
          <a:endParaRPr lang="en-US"/>
        </a:p>
      </dgm:t>
    </dgm:pt>
    <dgm:pt modelId="{77AE125D-5E2E-4D92-8628-B42AD650B55A}">
      <dgm:prSet/>
      <dgm:spPr/>
      <dgm:t>
        <a:bodyPr/>
        <a:lstStyle/>
        <a:p>
          <a:r>
            <a:rPr lang="en-US" dirty="0"/>
            <a:t>Morality-Based Legislation Is Alive And Well: Why The Law Permits Consent To Body Modification But Not Sadomasochistic Sex 2006-2007</a:t>
          </a:r>
        </a:p>
      </dgm:t>
    </dgm:pt>
    <dgm:pt modelId="{9D252EEA-EFBF-4E80-9F3E-AE741D19795C}" type="parTrans" cxnId="{ED1DF8C8-FAFC-4DD7-9CE3-6C14A2C2702F}">
      <dgm:prSet/>
      <dgm:spPr/>
      <dgm:t>
        <a:bodyPr/>
        <a:lstStyle/>
        <a:p>
          <a:endParaRPr lang="en-US"/>
        </a:p>
      </dgm:t>
    </dgm:pt>
    <dgm:pt modelId="{D0258D13-D14B-450A-945E-5EFA598285AA}" type="sibTrans" cxnId="{ED1DF8C8-FAFC-4DD7-9CE3-6C14A2C2702F}">
      <dgm:prSet/>
      <dgm:spPr/>
      <dgm:t>
        <a:bodyPr/>
        <a:lstStyle/>
        <a:p>
          <a:endParaRPr lang="en-US"/>
        </a:p>
      </dgm:t>
    </dgm:pt>
    <dgm:pt modelId="{4A535646-A407-4CE8-86FC-791AEC7C7777}">
      <dgm:prSet/>
      <dgm:spPr/>
      <dgm:t>
        <a:bodyPr/>
        <a:lstStyle/>
        <a:p>
          <a:r>
            <a:rPr lang="en-US" dirty="0"/>
            <a:t>The Right to Be Hurt: Testing the Boundaries of Consent  February 2007 </a:t>
          </a:r>
        </a:p>
      </dgm:t>
    </dgm:pt>
    <dgm:pt modelId="{A4CEC710-26C7-4E21-9967-1C14989C2B75}" type="parTrans" cxnId="{D79DCD58-C124-4A36-AFAA-9C6AC14B32EF}">
      <dgm:prSet/>
      <dgm:spPr/>
      <dgm:t>
        <a:bodyPr/>
        <a:lstStyle/>
        <a:p>
          <a:endParaRPr lang="en-US"/>
        </a:p>
      </dgm:t>
    </dgm:pt>
    <dgm:pt modelId="{3919B312-4D42-4E44-846B-AF2FD4CA7C23}" type="sibTrans" cxnId="{D79DCD58-C124-4A36-AFAA-9C6AC14B32EF}">
      <dgm:prSet/>
      <dgm:spPr/>
      <dgm:t>
        <a:bodyPr/>
        <a:lstStyle/>
        <a:p>
          <a:endParaRPr lang="en-US"/>
        </a:p>
      </dgm:t>
    </dgm:pt>
    <dgm:pt modelId="{5351221B-EDD4-4A25-97BB-9BBCDCE7B9B2}">
      <dgm:prSet/>
      <dgm:spPr/>
      <dgm:t>
        <a:bodyPr/>
        <a:lstStyle/>
        <a:p>
          <a:r>
            <a:rPr lang="en-US" dirty="0"/>
            <a:t>Pain, Pleasure, And Consenting Women: Exploring Feminist Responses To S/M and Its Legal Regulation in Canada Through Jelinek’s The Piano Teacher 2007 </a:t>
          </a:r>
        </a:p>
      </dgm:t>
    </dgm:pt>
    <dgm:pt modelId="{E3061A30-6553-41EF-A1C7-9FDF4FBD1BB7}" type="parTrans" cxnId="{0F9D42AF-5936-4CEF-B1B5-D73C69201454}">
      <dgm:prSet/>
      <dgm:spPr/>
      <dgm:t>
        <a:bodyPr/>
        <a:lstStyle/>
        <a:p>
          <a:endParaRPr lang="en-US"/>
        </a:p>
      </dgm:t>
    </dgm:pt>
    <dgm:pt modelId="{DED35C62-0F3F-4D4D-8ED4-82B2E8D82021}" type="sibTrans" cxnId="{0F9D42AF-5936-4CEF-B1B5-D73C69201454}">
      <dgm:prSet/>
      <dgm:spPr/>
      <dgm:t>
        <a:bodyPr/>
        <a:lstStyle/>
        <a:p>
          <a:endParaRPr lang="en-US"/>
        </a:p>
      </dgm:t>
    </dgm:pt>
    <dgm:pt modelId="{6CB83060-8A37-4D3F-93D0-A2228B3889D6}">
      <dgm:prSet/>
      <dgm:spPr/>
      <dgm:t>
        <a:bodyPr/>
        <a:lstStyle/>
        <a:p>
          <a:r>
            <a:rPr lang="en-US" dirty="0"/>
            <a:t>Consent to Harm 2007-2008</a:t>
          </a:r>
        </a:p>
      </dgm:t>
    </dgm:pt>
    <dgm:pt modelId="{953E64DE-7537-403B-B367-1854C0498A93}" type="parTrans" cxnId="{F8AF1E18-5888-4BCC-AE1D-7ABC9E8D1736}">
      <dgm:prSet/>
      <dgm:spPr/>
      <dgm:t>
        <a:bodyPr/>
        <a:lstStyle/>
        <a:p>
          <a:endParaRPr lang="en-US"/>
        </a:p>
      </dgm:t>
    </dgm:pt>
    <dgm:pt modelId="{095AD60D-4D40-4D0F-B752-FDB44854BC02}" type="sibTrans" cxnId="{F8AF1E18-5888-4BCC-AE1D-7ABC9E8D1736}">
      <dgm:prSet/>
      <dgm:spPr/>
      <dgm:t>
        <a:bodyPr/>
        <a:lstStyle/>
        <a:p>
          <a:endParaRPr lang="en-US"/>
        </a:p>
      </dgm:t>
    </dgm:pt>
    <dgm:pt modelId="{6819E9F9-4A30-4BC5-9059-001025C9237F}">
      <dgm:prSet/>
      <dgm:spPr/>
      <dgm:t>
        <a:bodyPr/>
        <a:lstStyle/>
        <a:p>
          <a:r>
            <a:rPr lang="en-US" dirty="0"/>
            <a:t>Autonomy, Dignity, and Consent to Harm 1/29/2008</a:t>
          </a:r>
        </a:p>
      </dgm:t>
    </dgm:pt>
    <dgm:pt modelId="{6A4C4BDE-AE5F-49E3-9CB6-4D7898132FC2}" type="parTrans" cxnId="{5D66922D-24A6-4400-AFCC-17E9073E70B9}">
      <dgm:prSet/>
      <dgm:spPr/>
      <dgm:t>
        <a:bodyPr/>
        <a:lstStyle/>
        <a:p>
          <a:endParaRPr lang="en-US"/>
        </a:p>
      </dgm:t>
    </dgm:pt>
    <dgm:pt modelId="{F24551FA-72EC-45D4-844C-B4A792F4B2AA}" type="sibTrans" cxnId="{5D66922D-24A6-4400-AFCC-17E9073E70B9}">
      <dgm:prSet/>
      <dgm:spPr/>
      <dgm:t>
        <a:bodyPr/>
        <a:lstStyle/>
        <a:p>
          <a:endParaRPr lang="en-US"/>
        </a:p>
      </dgm:t>
    </dgm:pt>
    <dgm:pt modelId="{0D5D7386-68C0-4EED-8525-DE194939EAFA}">
      <dgm:prSet/>
      <dgm:spPr/>
      <dgm:t>
        <a:bodyPr/>
        <a:lstStyle/>
        <a:p>
          <a:r>
            <a:rPr lang="en-US" dirty="0"/>
            <a:t>The Moral Limits Of Consent As A Defense In The Criminal Law 2009 </a:t>
          </a:r>
        </a:p>
      </dgm:t>
    </dgm:pt>
    <dgm:pt modelId="{E68672A2-83C2-4710-8910-6A7B36B0B140}" type="parTrans" cxnId="{9D4E4722-32BB-4D01-87AE-B55150724C14}">
      <dgm:prSet/>
      <dgm:spPr/>
      <dgm:t>
        <a:bodyPr/>
        <a:lstStyle/>
        <a:p>
          <a:endParaRPr lang="en-US"/>
        </a:p>
      </dgm:t>
    </dgm:pt>
    <dgm:pt modelId="{AC73C37F-54A4-459F-930B-CA6C3334C671}" type="sibTrans" cxnId="{9D4E4722-32BB-4D01-87AE-B55150724C14}">
      <dgm:prSet/>
      <dgm:spPr/>
      <dgm:t>
        <a:bodyPr/>
        <a:lstStyle/>
        <a:p>
          <a:endParaRPr lang="en-US"/>
        </a:p>
      </dgm:t>
    </dgm:pt>
    <dgm:pt modelId="{8A69CD6E-3272-4C3F-8CBF-BA4FE0C2A07D}">
      <dgm:prSet/>
      <dgm:spPr/>
      <dgm:t>
        <a:bodyPr/>
        <a:lstStyle/>
        <a:p>
          <a:endParaRPr lang="en-US" dirty="0"/>
        </a:p>
      </dgm:t>
    </dgm:pt>
    <dgm:pt modelId="{A060652D-5D05-41DE-A01D-2072ECDBE7CC}" type="parTrans" cxnId="{099AE2E4-037C-4287-94C4-6B67B6DCA986}">
      <dgm:prSet/>
      <dgm:spPr/>
      <dgm:t>
        <a:bodyPr/>
        <a:lstStyle/>
        <a:p>
          <a:endParaRPr lang="en-US"/>
        </a:p>
      </dgm:t>
    </dgm:pt>
    <dgm:pt modelId="{8F03D932-5148-460C-8D39-A64E08FC1FFC}" type="sibTrans" cxnId="{099AE2E4-037C-4287-94C4-6B67B6DCA986}">
      <dgm:prSet/>
      <dgm:spPr/>
      <dgm:t>
        <a:bodyPr/>
        <a:lstStyle/>
        <a:p>
          <a:endParaRPr lang="en-US"/>
        </a:p>
      </dgm:t>
    </dgm:pt>
    <dgm:pt modelId="{1D3E36F9-5319-4FF7-8E5C-19438F3397C6}">
      <dgm:prSet custT="1"/>
      <dgm:spPr/>
      <dgm:t>
        <a:bodyPr/>
        <a:lstStyle/>
        <a:p>
          <a:r>
            <a:rPr lang="en-US" sz="1400" dirty="0"/>
            <a:t>California v Samuels 4/28/1967</a:t>
          </a:r>
        </a:p>
      </dgm:t>
      <dgm:extLst>
        <a:ext uri="{E40237B7-FDA0-4F09-8148-C483321AD2D9}">
          <dgm14:cNvPr xmlns:dgm14="http://schemas.microsoft.com/office/drawing/2010/diagram" id="0" name="" descr="List of 20+ listed case index and law review articles in small type. Not meant to be read on the spot, merely to show the breadth of the resource. To view the cases and articles visit https://ncsfreedom.org/legal-issues/"/>
        </a:ext>
      </dgm:extLst>
    </dgm:pt>
    <dgm:pt modelId="{A7CB6DD0-E554-4520-8BB0-60BE24D3232B}" type="parTrans" cxnId="{1137CCA4-F351-4FF9-9EE6-B4F6152C1A6A}">
      <dgm:prSet/>
      <dgm:spPr/>
      <dgm:t>
        <a:bodyPr/>
        <a:lstStyle/>
        <a:p>
          <a:endParaRPr lang="en-US"/>
        </a:p>
      </dgm:t>
    </dgm:pt>
    <dgm:pt modelId="{08ADE614-23B1-4ED7-AA73-E2CF72455A23}" type="sibTrans" cxnId="{1137CCA4-F351-4FF9-9EE6-B4F6152C1A6A}">
      <dgm:prSet/>
      <dgm:spPr/>
      <dgm:t>
        <a:bodyPr/>
        <a:lstStyle/>
        <a:p>
          <a:endParaRPr lang="en-US"/>
        </a:p>
      </dgm:t>
    </dgm:pt>
    <dgm:pt modelId="{9CA49ED7-2916-442E-B282-3EC2BCBE82AF}">
      <dgm:prSet custT="1"/>
      <dgm:spPr/>
      <dgm:t>
        <a:bodyPr/>
        <a:lstStyle/>
        <a:p>
          <a:r>
            <a:rPr lang="en-US" sz="1400" dirty="0"/>
            <a:t>Massachusetts v Appleby 4/1/1980</a:t>
          </a:r>
        </a:p>
      </dgm:t>
    </dgm:pt>
    <dgm:pt modelId="{BC0B7C4E-A134-4EAC-8C05-D9578CE00ABD}" type="parTrans" cxnId="{A32376AD-6AC0-4BA6-96BA-C773DC0CBA6B}">
      <dgm:prSet/>
      <dgm:spPr/>
      <dgm:t>
        <a:bodyPr/>
        <a:lstStyle/>
        <a:p>
          <a:endParaRPr lang="en-US"/>
        </a:p>
      </dgm:t>
    </dgm:pt>
    <dgm:pt modelId="{891008F0-25BC-4FCB-B8F0-14F63855DD34}" type="sibTrans" cxnId="{A32376AD-6AC0-4BA6-96BA-C773DC0CBA6B}">
      <dgm:prSet/>
      <dgm:spPr/>
      <dgm:t>
        <a:bodyPr/>
        <a:lstStyle/>
        <a:p>
          <a:endParaRPr lang="en-US"/>
        </a:p>
      </dgm:t>
    </dgm:pt>
    <dgm:pt modelId="{E68C3E31-6788-488E-833A-A388D6C173F4}">
      <dgm:prSet custT="1"/>
      <dgm:spPr/>
      <dgm:t>
        <a:bodyPr/>
        <a:lstStyle/>
        <a:p>
          <a:r>
            <a:rPr lang="en-US" sz="1400" dirty="0"/>
            <a:t>Iowa v Collier 5/25/1985</a:t>
          </a:r>
        </a:p>
      </dgm:t>
    </dgm:pt>
    <dgm:pt modelId="{696CBE83-7923-4056-B007-CD10358965C2}" type="parTrans" cxnId="{F0455FA7-31FE-4026-9002-21EE6079EDE8}">
      <dgm:prSet/>
      <dgm:spPr/>
      <dgm:t>
        <a:bodyPr/>
        <a:lstStyle/>
        <a:p>
          <a:endParaRPr lang="en-US"/>
        </a:p>
      </dgm:t>
    </dgm:pt>
    <dgm:pt modelId="{B88903B2-B748-4EF1-A083-7535494DC993}" type="sibTrans" cxnId="{F0455FA7-31FE-4026-9002-21EE6079EDE8}">
      <dgm:prSet/>
      <dgm:spPr/>
      <dgm:t>
        <a:bodyPr/>
        <a:lstStyle/>
        <a:p>
          <a:endParaRPr lang="en-US"/>
        </a:p>
      </dgm:t>
    </dgm:pt>
    <dgm:pt modelId="{0152405B-7CDB-4F66-BBEB-C9FE12DDC067}">
      <dgm:prSet custT="1"/>
      <dgm:spPr/>
      <dgm:t>
        <a:bodyPr/>
        <a:lstStyle/>
        <a:p>
          <a:r>
            <a:rPr lang="en-US" sz="1400" dirty="0"/>
            <a:t>Helton v Indiana 12/1/1993</a:t>
          </a:r>
        </a:p>
      </dgm:t>
    </dgm:pt>
    <dgm:pt modelId="{C954D132-5F78-4FA8-95E8-C56C7C3EFBA7}" type="parTrans" cxnId="{FFD01A97-93F5-4E69-A633-E191BDEA5708}">
      <dgm:prSet/>
      <dgm:spPr/>
      <dgm:t>
        <a:bodyPr/>
        <a:lstStyle/>
        <a:p>
          <a:endParaRPr lang="en-US"/>
        </a:p>
      </dgm:t>
    </dgm:pt>
    <dgm:pt modelId="{E0EC7885-C132-4633-8BA1-655F1195053C}" type="sibTrans" cxnId="{FFD01A97-93F5-4E69-A633-E191BDEA5708}">
      <dgm:prSet/>
      <dgm:spPr/>
      <dgm:t>
        <a:bodyPr/>
        <a:lstStyle/>
        <a:p>
          <a:endParaRPr lang="en-US"/>
        </a:p>
      </dgm:t>
    </dgm:pt>
    <dgm:pt modelId="{06FC65EE-4C50-423D-8EBE-85E8776491A6}">
      <dgm:prSet custT="1"/>
      <dgm:spPr/>
      <dgm:t>
        <a:bodyPr/>
        <a:lstStyle/>
        <a:p>
          <a:r>
            <a:rPr lang="en-US" sz="1400" dirty="0"/>
            <a:t>New York v Jovanovic 12/21/1999</a:t>
          </a:r>
        </a:p>
      </dgm:t>
    </dgm:pt>
    <dgm:pt modelId="{0E66B938-8D24-434F-BFBC-C3F8DEBCDB5D}" type="parTrans" cxnId="{2990753D-8370-47D4-832D-BC23402A1AE6}">
      <dgm:prSet/>
      <dgm:spPr/>
      <dgm:t>
        <a:bodyPr/>
        <a:lstStyle/>
        <a:p>
          <a:endParaRPr lang="en-US"/>
        </a:p>
      </dgm:t>
    </dgm:pt>
    <dgm:pt modelId="{3BA856AE-66F8-4E06-B17E-A56AC9FB9A2B}" type="sibTrans" cxnId="{2990753D-8370-47D4-832D-BC23402A1AE6}">
      <dgm:prSet/>
      <dgm:spPr/>
      <dgm:t>
        <a:bodyPr/>
        <a:lstStyle/>
        <a:p>
          <a:endParaRPr lang="en-US"/>
        </a:p>
      </dgm:t>
    </dgm:pt>
    <dgm:pt modelId="{24D68B22-9376-48FE-9F91-00438FCDDCAE}">
      <dgm:prSet custT="1"/>
      <dgm:spPr/>
      <dgm:t>
        <a:bodyPr/>
        <a:lstStyle/>
        <a:p>
          <a:r>
            <a:rPr lang="en-US" sz="1400" dirty="0"/>
            <a:t>Lawrence v Texas 6/26/2003</a:t>
          </a:r>
        </a:p>
      </dgm:t>
    </dgm:pt>
    <dgm:pt modelId="{598DE563-F3E2-4067-9C45-11697E37086D}" type="parTrans" cxnId="{B76D367F-69AC-4325-A874-E72B85366C7A}">
      <dgm:prSet/>
      <dgm:spPr/>
      <dgm:t>
        <a:bodyPr/>
        <a:lstStyle/>
        <a:p>
          <a:endParaRPr lang="en-US"/>
        </a:p>
      </dgm:t>
    </dgm:pt>
    <dgm:pt modelId="{F5DA38E4-38F4-45DD-8DF1-FE58B386EE04}" type="sibTrans" cxnId="{B76D367F-69AC-4325-A874-E72B85366C7A}">
      <dgm:prSet/>
      <dgm:spPr/>
      <dgm:t>
        <a:bodyPr/>
        <a:lstStyle/>
        <a:p>
          <a:endParaRPr lang="en-US"/>
        </a:p>
      </dgm:t>
    </dgm:pt>
    <dgm:pt modelId="{FC0E8EF2-F081-4880-B1C2-AF038A48F370}">
      <dgm:prSet custT="1"/>
      <dgm:spPr/>
      <dgm:t>
        <a:bodyPr/>
        <a:lstStyle/>
        <a:p>
          <a:r>
            <a:rPr lang="en-US" sz="1400" dirty="0"/>
            <a:t>Nebraska v Van 11/12/2004</a:t>
          </a:r>
        </a:p>
      </dgm:t>
    </dgm:pt>
    <dgm:pt modelId="{D0B36841-EB69-4E19-8F6B-8730E19AF6FC}" type="parTrans" cxnId="{4181DDF0-6A58-4B6F-AF9F-BCD265FEC2D7}">
      <dgm:prSet/>
      <dgm:spPr/>
      <dgm:t>
        <a:bodyPr/>
        <a:lstStyle/>
        <a:p>
          <a:endParaRPr lang="en-US"/>
        </a:p>
      </dgm:t>
    </dgm:pt>
    <dgm:pt modelId="{1F6FA253-BD89-4902-89FA-8BB8A6A4B111}" type="sibTrans" cxnId="{4181DDF0-6A58-4B6F-AF9F-BCD265FEC2D7}">
      <dgm:prSet/>
      <dgm:spPr/>
      <dgm:t>
        <a:bodyPr/>
        <a:lstStyle/>
        <a:p>
          <a:endParaRPr lang="en-US"/>
        </a:p>
      </dgm:t>
    </dgm:pt>
    <dgm:pt modelId="{6110E773-B3B8-4EE4-B8E9-F951A036E42D}">
      <dgm:prSet custT="1"/>
      <dgm:spPr/>
      <dgm:t>
        <a:bodyPr/>
        <a:lstStyle/>
        <a:p>
          <a:r>
            <a:rPr lang="en-US" sz="1400" dirty="0"/>
            <a:t>California v Febrissy 7/1/2006</a:t>
          </a:r>
        </a:p>
      </dgm:t>
    </dgm:pt>
    <dgm:pt modelId="{3105654F-E777-471F-8FED-BF04A0F7479D}" type="parTrans" cxnId="{2D0F0B00-E232-401F-92C6-ED13F2DE94B1}">
      <dgm:prSet/>
      <dgm:spPr/>
      <dgm:t>
        <a:bodyPr/>
        <a:lstStyle/>
        <a:p>
          <a:endParaRPr lang="en-US"/>
        </a:p>
      </dgm:t>
    </dgm:pt>
    <dgm:pt modelId="{7F6B282D-BEE2-43E1-9292-F11B64F8EBB0}" type="sibTrans" cxnId="{2D0F0B00-E232-401F-92C6-ED13F2DE94B1}">
      <dgm:prSet/>
      <dgm:spPr/>
      <dgm:t>
        <a:bodyPr/>
        <a:lstStyle/>
        <a:p>
          <a:endParaRPr lang="en-US"/>
        </a:p>
      </dgm:t>
    </dgm:pt>
    <dgm:pt modelId="{29E38D6B-C27F-428A-B928-BC2CD69CD4AA}">
      <dgm:prSet custT="1"/>
      <dgm:spPr/>
      <dgm:t>
        <a:bodyPr/>
        <a:lstStyle/>
        <a:p>
          <a:r>
            <a:rPr lang="en-US" sz="1400" dirty="0"/>
            <a:t>Govan v Indiana 9/9/2009</a:t>
          </a:r>
        </a:p>
      </dgm:t>
    </dgm:pt>
    <dgm:pt modelId="{F1CBB9F7-D373-49CD-9C7A-FE691B8A0AF7}" type="parTrans" cxnId="{4AE88C32-570D-4EDC-9894-36369DA3B813}">
      <dgm:prSet/>
      <dgm:spPr/>
      <dgm:t>
        <a:bodyPr/>
        <a:lstStyle/>
        <a:p>
          <a:endParaRPr lang="en-US"/>
        </a:p>
      </dgm:t>
    </dgm:pt>
    <dgm:pt modelId="{86733FB6-68A1-4186-854B-C7FB3F1AAC57}" type="sibTrans" cxnId="{4AE88C32-570D-4EDC-9894-36369DA3B813}">
      <dgm:prSet/>
      <dgm:spPr/>
      <dgm:t>
        <a:bodyPr/>
        <a:lstStyle/>
        <a:p>
          <a:endParaRPr lang="en-US"/>
        </a:p>
      </dgm:t>
    </dgm:pt>
    <dgm:pt modelId="{509D18D0-563E-431B-AF40-4374EF210A9E}">
      <dgm:prSet custT="1"/>
      <dgm:spPr/>
      <dgm:t>
        <a:bodyPr/>
        <a:lstStyle/>
        <a:p>
          <a:r>
            <a:rPr lang="en-US" sz="1400" dirty="0"/>
            <a:t>Rhode Island v Gasper 10/30/2009</a:t>
          </a:r>
        </a:p>
      </dgm:t>
    </dgm:pt>
    <dgm:pt modelId="{611F487E-7A36-468E-BDBD-7E9DC3B7FFB7}" type="parTrans" cxnId="{1AD073BE-13C9-4E13-B276-A236E8BE387D}">
      <dgm:prSet/>
      <dgm:spPr/>
      <dgm:t>
        <a:bodyPr/>
        <a:lstStyle/>
        <a:p>
          <a:endParaRPr lang="en-US"/>
        </a:p>
      </dgm:t>
    </dgm:pt>
    <dgm:pt modelId="{DCCBF685-5A67-4999-B5A2-DAA3E1693439}" type="sibTrans" cxnId="{1AD073BE-13C9-4E13-B276-A236E8BE387D}">
      <dgm:prSet/>
      <dgm:spPr/>
      <dgm:t>
        <a:bodyPr/>
        <a:lstStyle/>
        <a:p>
          <a:endParaRPr lang="en-US"/>
        </a:p>
      </dgm:t>
    </dgm:pt>
    <dgm:pt modelId="{275C119A-A6C4-42A7-8988-1283611605D6}">
      <dgm:prSet custT="1"/>
      <dgm:spPr/>
      <dgm:t>
        <a:bodyPr/>
        <a:lstStyle/>
        <a:p>
          <a:r>
            <a:rPr lang="en-US" sz="1400" dirty="0"/>
            <a:t>Commonwealth v John Carey 7/23/2007</a:t>
          </a:r>
        </a:p>
      </dgm:t>
    </dgm:pt>
    <dgm:pt modelId="{133A0BBB-8CCA-4703-AA8D-A96A1F594537}" type="parTrans" cxnId="{C2B19BE2-D237-4B66-A697-54CFF5E3A364}">
      <dgm:prSet/>
      <dgm:spPr/>
      <dgm:t>
        <a:bodyPr/>
        <a:lstStyle/>
        <a:p>
          <a:endParaRPr lang="en-US"/>
        </a:p>
      </dgm:t>
    </dgm:pt>
    <dgm:pt modelId="{EBBC9AE1-4731-4C10-9F52-FC2FE76BB914}" type="sibTrans" cxnId="{C2B19BE2-D237-4B66-A697-54CFF5E3A364}">
      <dgm:prSet/>
      <dgm:spPr/>
      <dgm:t>
        <a:bodyPr/>
        <a:lstStyle/>
        <a:p>
          <a:endParaRPr lang="en-US"/>
        </a:p>
      </dgm:t>
    </dgm:pt>
    <dgm:pt modelId="{FFC3BD16-AC41-41CF-9466-920E8174C840}">
      <dgm:prSet custT="1"/>
      <dgm:spPr/>
      <dgm:t>
        <a:bodyPr/>
        <a:lstStyle/>
        <a:p>
          <a:r>
            <a:rPr lang="en-US" sz="1400" dirty="0"/>
            <a:t>United States, Appellee v Miles 3/24/2014</a:t>
          </a:r>
        </a:p>
      </dgm:t>
    </dgm:pt>
    <dgm:pt modelId="{CCAFDF91-D013-487E-BE01-F9D497156913}" type="parTrans" cxnId="{9E703C59-9989-41C9-A957-4C90868FD800}">
      <dgm:prSet/>
      <dgm:spPr/>
      <dgm:t>
        <a:bodyPr/>
        <a:lstStyle/>
        <a:p>
          <a:endParaRPr lang="en-US"/>
        </a:p>
      </dgm:t>
    </dgm:pt>
    <dgm:pt modelId="{C6C11CFE-CCBF-4733-8DFE-492CD23BB1C2}" type="sibTrans" cxnId="{9E703C59-9989-41C9-A957-4C90868FD800}">
      <dgm:prSet/>
      <dgm:spPr/>
      <dgm:t>
        <a:bodyPr/>
        <a:lstStyle/>
        <a:p>
          <a:endParaRPr lang="en-US"/>
        </a:p>
      </dgm:t>
    </dgm:pt>
    <dgm:pt modelId="{F4CEF102-9456-49E6-A56D-48831A2985BA}">
      <dgm:prSet custT="1"/>
      <dgm:spPr/>
      <dgm:t>
        <a:bodyPr/>
        <a:lstStyle/>
        <a:p>
          <a:r>
            <a:rPr lang="en-US" sz="1800" b="1" dirty="0"/>
            <a:t>Law Review Articles</a:t>
          </a:r>
        </a:p>
      </dgm:t>
      <dgm:extLst>
        <a:ext uri="{E40237B7-FDA0-4F09-8148-C483321AD2D9}">
          <dgm14:cNvPr xmlns:dgm14="http://schemas.microsoft.com/office/drawing/2010/diagram" id="0" name="" descr="List of 20+ listed case index and law review articles in small type. Not meant to be read on the spot, merely to show the breadth of the resource. To view the cases and articles visit https://ncsfreedom.org/legal-issues/"/>
        </a:ext>
      </dgm:extLst>
    </dgm:pt>
    <dgm:pt modelId="{E6EE11B1-7E07-4F3C-BC22-47E53C99C791}" type="parTrans" cxnId="{02E24A44-5E7F-4479-996C-838C748FCC83}">
      <dgm:prSet/>
      <dgm:spPr/>
      <dgm:t>
        <a:bodyPr/>
        <a:lstStyle/>
        <a:p>
          <a:endParaRPr lang="en-US"/>
        </a:p>
      </dgm:t>
    </dgm:pt>
    <dgm:pt modelId="{07630488-8A07-4219-9B2A-8E78DA0165B1}" type="sibTrans" cxnId="{02E24A44-5E7F-4479-996C-838C748FCC83}">
      <dgm:prSet/>
      <dgm:spPr/>
      <dgm:t>
        <a:bodyPr/>
        <a:lstStyle/>
        <a:p>
          <a:endParaRPr lang="en-US"/>
        </a:p>
      </dgm:t>
    </dgm:pt>
    <dgm:pt modelId="{324D222B-E1BE-4CF8-BA0F-6070CE0D7920}" type="pres">
      <dgm:prSet presAssocID="{340A983E-9721-443A-B07B-98A69D88FFA4}" presName="Name0" presStyleCnt="0">
        <dgm:presLayoutVars>
          <dgm:dir/>
          <dgm:animLvl val="lvl"/>
          <dgm:resizeHandles val="exact"/>
        </dgm:presLayoutVars>
      </dgm:prSet>
      <dgm:spPr/>
    </dgm:pt>
    <dgm:pt modelId="{79CFEB77-9EFA-4791-BF0F-804874C0A8F6}" type="pres">
      <dgm:prSet presAssocID="{A5287E29-E11E-43F3-988F-1CE338610312}" presName="composite" presStyleCnt="0"/>
      <dgm:spPr/>
    </dgm:pt>
    <dgm:pt modelId="{0349B936-D254-4223-B470-CE0445B149FB}" type="pres">
      <dgm:prSet presAssocID="{A5287E29-E11E-43F3-988F-1CE338610312}" presName="parTx" presStyleLbl="alignNode1" presStyleIdx="0" presStyleCnt="2">
        <dgm:presLayoutVars>
          <dgm:chMax val="0"/>
          <dgm:chPref val="0"/>
          <dgm:bulletEnabled val="1"/>
        </dgm:presLayoutVars>
      </dgm:prSet>
      <dgm:spPr/>
    </dgm:pt>
    <dgm:pt modelId="{08630D20-4864-447C-8DF5-A8D059027D79}" type="pres">
      <dgm:prSet presAssocID="{A5287E29-E11E-43F3-988F-1CE338610312}" presName="desTx" presStyleLbl="alignAccFollowNode1" presStyleIdx="0" presStyleCnt="2">
        <dgm:presLayoutVars>
          <dgm:bulletEnabled val="1"/>
        </dgm:presLayoutVars>
      </dgm:prSet>
      <dgm:spPr/>
    </dgm:pt>
    <dgm:pt modelId="{F7B4D039-23CF-4919-9706-4035A7AC59B7}" type="pres">
      <dgm:prSet presAssocID="{E49B6B25-A757-4F04-B73E-4D7754064B5A}" presName="space" presStyleCnt="0"/>
      <dgm:spPr/>
    </dgm:pt>
    <dgm:pt modelId="{E542C0B1-BFA6-40E9-83BF-7E056A40D396}" type="pres">
      <dgm:prSet presAssocID="{F4CEF102-9456-49E6-A56D-48831A2985BA}" presName="composite" presStyleCnt="0"/>
      <dgm:spPr/>
    </dgm:pt>
    <dgm:pt modelId="{34D399A3-BCCA-419D-BE6A-0DDDA5A30426}" type="pres">
      <dgm:prSet presAssocID="{F4CEF102-9456-49E6-A56D-48831A2985BA}" presName="parTx" presStyleLbl="alignNode1" presStyleIdx="1" presStyleCnt="2">
        <dgm:presLayoutVars>
          <dgm:chMax val="0"/>
          <dgm:chPref val="0"/>
          <dgm:bulletEnabled val="1"/>
        </dgm:presLayoutVars>
      </dgm:prSet>
      <dgm:spPr/>
    </dgm:pt>
    <dgm:pt modelId="{3703C96C-1868-4B7F-8805-973111D2E0E9}" type="pres">
      <dgm:prSet presAssocID="{F4CEF102-9456-49E6-A56D-48831A2985BA}" presName="desTx" presStyleLbl="alignAccFollowNode1" presStyleIdx="1" presStyleCnt="2">
        <dgm:presLayoutVars>
          <dgm:bulletEnabled val="1"/>
        </dgm:presLayoutVars>
      </dgm:prSet>
      <dgm:spPr/>
    </dgm:pt>
  </dgm:ptLst>
  <dgm:cxnLst>
    <dgm:cxn modelId="{2D0F0B00-E232-401F-92C6-ED13F2DE94B1}" srcId="{A5287E29-E11E-43F3-988F-1CE338610312}" destId="{6110E773-B3B8-4EE4-B8E9-F951A036E42D}" srcOrd="7" destOrd="0" parTransId="{3105654F-E777-471F-8FED-BF04A0F7479D}" sibTransId="{7F6B282D-BEE2-43E1-9292-F11B64F8EBB0}"/>
    <dgm:cxn modelId="{E7E52802-4763-4D62-8CF2-E3E17D90D68D}" srcId="{340A983E-9721-443A-B07B-98A69D88FFA4}" destId="{A5287E29-E11E-43F3-988F-1CE338610312}" srcOrd="0" destOrd="0" parTransId="{8D4797D0-8158-4EC4-AF25-76081CF54875}" sibTransId="{E49B6B25-A757-4F04-B73E-4D7754064B5A}"/>
    <dgm:cxn modelId="{D51B2F05-223F-48DC-B2C2-CE6B7E7977B9}" srcId="{F4CEF102-9456-49E6-A56D-48831A2985BA}" destId="{5F74021A-9A14-48AA-998F-DF565C77C70A}" srcOrd="1" destOrd="0" parTransId="{CD1E5DBA-127B-4C84-8587-88EA8A2237D2}" sibTransId="{8C1FC7BC-BAF4-4578-9853-5B41644FADDF}"/>
    <dgm:cxn modelId="{7D8F8805-38D5-409F-B82E-D6883F118DAB}" type="presOf" srcId="{275C119A-A6C4-42A7-8988-1283611605D6}" destId="{08630D20-4864-447C-8DF5-A8D059027D79}" srcOrd="0" destOrd="10" presId="urn:microsoft.com/office/officeart/2005/8/layout/hList1"/>
    <dgm:cxn modelId="{F3B3340F-D05F-416F-B38A-6CA8B0FE0834}" type="presOf" srcId="{6819E9F9-4A30-4BC5-9059-001025C9237F}" destId="{3703C96C-1868-4B7F-8805-973111D2E0E9}" srcOrd="0" destOrd="6" presId="urn:microsoft.com/office/officeart/2005/8/layout/hList1"/>
    <dgm:cxn modelId="{98FAE817-BA8E-44CC-A36C-3C7840CAA73E}" type="presOf" srcId="{24D68B22-9376-48FE-9F91-00438FCDDCAE}" destId="{08630D20-4864-447C-8DF5-A8D059027D79}" srcOrd="0" destOrd="5" presId="urn:microsoft.com/office/officeart/2005/8/layout/hList1"/>
    <dgm:cxn modelId="{F8AF1E18-5888-4BCC-AE1D-7ABC9E8D1736}" srcId="{F4CEF102-9456-49E6-A56D-48831A2985BA}" destId="{6CB83060-8A37-4D3F-93D0-A2228B3889D6}" srcOrd="5" destOrd="0" parTransId="{953E64DE-7537-403B-B367-1854C0498A93}" sibTransId="{095AD60D-4D40-4D0F-B752-FDB44854BC02}"/>
    <dgm:cxn modelId="{1A3C671E-1705-402A-9B98-EAEE241A8F96}" type="presOf" srcId="{FC0E8EF2-F081-4880-B1C2-AF038A48F370}" destId="{08630D20-4864-447C-8DF5-A8D059027D79}" srcOrd="0" destOrd="6" presId="urn:microsoft.com/office/officeart/2005/8/layout/hList1"/>
    <dgm:cxn modelId="{9D4E4722-32BB-4D01-87AE-B55150724C14}" srcId="{F4CEF102-9456-49E6-A56D-48831A2985BA}" destId="{0D5D7386-68C0-4EED-8525-DE194939EAFA}" srcOrd="7" destOrd="0" parTransId="{E68672A2-83C2-4710-8910-6A7B36B0B140}" sibTransId="{AC73C37F-54A4-459F-930B-CA6C3334C671}"/>
    <dgm:cxn modelId="{5D66922D-24A6-4400-AFCC-17E9073E70B9}" srcId="{F4CEF102-9456-49E6-A56D-48831A2985BA}" destId="{6819E9F9-4A30-4BC5-9059-001025C9237F}" srcOrd="6" destOrd="0" parTransId="{6A4C4BDE-AE5F-49E3-9CB6-4D7898132FC2}" sibTransId="{F24551FA-72EC-45D4-844C-B4A792F4B2AA}"/>
    <dgm:cxn modelId="{4AE88C32-570D-4EDC-9894-36369DA3B813}" srcId="{A5287E29-E11E-43F3-988F-1CE338610312}" destId="{29E38D6B-C27F-428A-B928-BC2CD69CD4AA}" srcOrd="8" destOrd="0" parTransId="{F1CBB9F7-D373-49CD-9C7A-FE691B8A0AF7}" sibTransId="{86733FB6-68A1-4186-854B-C7FB3F1AAC57}"/>
    <dgm:cxn modelId="{DF25023C-AD0D-4DF6-A44E-717CCE9BD1B4}" type="presOf" srcId="{A5287E29-E11E-43F3-988F-1CE338610312}" destId="{0349B936-D254-4223-B470-CE0445B149FB}" srcOrd="0" destOrd="0" presId="urn:microsoft.com/office/officeart/2005/8/layout/hList1"/>
    <dgm:cxn modelId="{2990753D-8370-47D4-832D-BC23402A1AE6}" srcId="{A5287E29-E11E-43F3-988F-1CE338610312}" destId="{06FC65EE-4C50-423D-8EBE-85E8776491A6}" srcOrd="4" destOrd="0" parTransId="{0E66B938-8D24-434F-BFBC-C3F8DEBCDB5D}" sibTransId="{3BA856AE-66F8-4E06-B17E-A56AC9FB9A2B}"/>
    <dgm:cxn modelId="{A2196F3E-2CCB-4874-82FC-AF13819E05E9}" type="presOf" srcId="{6CB83060-8A37-4D3F-93D0-A2228B3889D6}" destId="{3703C96C-1868-4B7F-8805-973111D2E0E9}" srcOrd="0" destOrd="5" presId="urn:microsoft.com/office/officeart/2005/8/layout/hList1"/>
    <dgm:cxn modelId="{90E96E5B-1969-458E-9B57-2047248BA3F5}" type="presOf" srcId="{8A69CD6E-3272-4C3F-8CBF-BA4FE0C2A07D}" destId="{3703C96C-1868-4B7F-8805-973111D2E0E9}" srcOrd="0" destOrd="8" presId="urn:microsoft.com/office/officeart/2005/8/layout/hList1"/>
    <dgm:cxn modelId="{E5B44D5C-3EDD-4ACC-8930-144529B02ECE}" type="presOf" srcId="{29E38D6B-C27F-428A-B928-BC2CD69CD4AA}" destId="{08630D20-4864-447C-8DF5-A8D059027D79}" srcOrd="0" destOrd="8" presId="urn:microsoft.com/office/officeart/2005/8/layout/hList1"/>
    <dgm:cxn modelId="{02E24A44-5E7F-4479-996C-838C748FCC83}" srcId="{340A983E-9721-443A-B07B-98A69D88FFA4}" destId="{F4CEF102-9456-49E6-A56D-48831A2985BA}" srcOrd="1" destOrd="0" parTransId="{E6EE11B1-7E07-4F3C-BC22-47E53C99C791}" sibTransId="{07630488-8A07-4219-9B2A-8E78DA0165B1}"/>
    <dgm:cxn modelId="{26E20447-2735-41D6-A4F7-4369C0FA452D}" type="presOf" srcId="{0D5D7386-68C0-4EED-8525-DE194939EAFA}" destId="{3703C96C-1868-4B7F-8805-973111D2E0E9}" srcOrd="0" destOrd="7" presId="urn:microsoft.com/office/officeart/2005/8/layout/hList1"/>
    <dgm:cxn modelId="{D79DCD58-C124-4A36-AFAA-9C6AC14B32EF}" srcId="{F4CEF102-9456-49E6-A56D-48831A2985BA}" destId="{4A535646-A407-4CE8-86FC-791AEC7C7777}" srcOrd="3" destOrd="0" parTransId="{A4CEC710-26C7-4E21-9967-1C14989C2B75}" sibTransId="{3919B312-4D42-4E44-846B-AF2FD4CA7C23}"/>
    <dgm:cxn modelId="{9E703C59-9989-41C9-A957-4C90868FD800}" srcId="{A5287E29-E11E-43F3-988F-1CE338610312}" destId="{FFC3BD16-AC41-41CF-9466-920E8174C840}" srcOrd="11" destOrd="0" parTransId="{CCAFDF91-D013-487E-BE01-F9D497156913}" sibTransId="{C6C11CFE-CCBF-4733-8DFE-492CD23BB1C2}"/>
    <dgm:cxn modelId="{B76D367F-69AC-4325-A874-E72B85366C7A}" srcId="{A5287E29-E11E-43F3-988F-1CE338610312}" destId="{24D68B22-9376-48FE-9F91-00438FCDDCAE}" srcOrd="5" destOrd="0" parTransId="{598DE563-F3E2-4067-9C45-11697E37086D}" sibTransId="{F5DA38E4-38F4-45DD-8DF1-FE58B386EE04}"/>
    <dgm:cxn modelId="{193D6988-F269-48DE-8354-147FA49961A1}" type="presOf" srcId="{06FC65EE-4C50-423D-8EBE-85E8776491A6}" destId="{08630D20-4864-447C-8DF5-A8D059027D79}" srcOrd="0" destOrd="4" presId="urn:microsoft.com/office/officeart/2005/8/layout/hList1"/>
    <dgm:cxn modelId="{BF069388-CACE-40A1-95FB-CF22FDE609EE}" type="presOf" srcId="{E68C3E31-6788-488E-833A-A388D6C173F4}" destId="{08630D20-4864-447C-8DF5-A8D059027D79}" srcOrd="0" destOrd="2" presId="urn:microsoft.com/office/officeart/2005/8/layout/hList1"/>
    <dgm:cxn modelId="{FFD01A97-93F5-4E69-A633-E191BDEA5708}" srcId="{A5287E29-E11E-43F3-988F-1CE338610312}" destId="{0152405B-7CDB-4F66-BBEB-C9FE12DDC067}" srcOrd="3" destOrd="0" parTransId="{C954D132-5F78-4FA8-95E8-C56C7C3EFBA7}" sibTransId="{E0EC7885-C132-4633-8BA1-655F1195053C}"/>
    <dgm:cxn modelId="{365D8B9A-B2FF-4590-AD7E-6EAC02E3FEE0}" type="presOf" srcId="{0152405B-7CDB-4F66-BBEB-C9FE12DDC067}" destId="{08630D20-4864-447C-8DF5-A8D059027D79}" srcOrd="0" destOrd="3" presId="urn:microsoft.com/office/officeart/2005/8/layout/hList1"/>
    <dgm:cxn modelId="{BDE7139D-3F9F-4711-9ADC-D0ECFE435EBB}" type="presOf" srcId="{509D18D0-563E-431B-AF40-4374EF210A9E}" destId="{08630D20-4864-447C-8DF5-A8D059027D79}" srcOrd="0" destOrd="9" presId="urn:microsoft.com/office/officeart/2005/8/layout/hList1"/>
    <dgm:cxn modelId="{1137CCA4-F351-4FF9-9EE6-B4F6152C1A6A}" srcId="{A5287E29-E11E-43F3-988F-1CE338610312}" destId="{1D3E36F9-5319-4FF7-8E5C-19438F3397C6}" srcOrd="0" destOrd="0" parTransId="{A7CB6DD0-E554-4520-8BB0-60BE24D3232B}" sibTransId="{08ADE614-23B1-4ED7-AA73-E2CF72455A23}"/>
    <dgm:cxn modelId="{F0455FA7-31FE-4026-9002-21EE6079EDE8}" srcId="{A5287E29-E11E-43F3-988F-1CE338610312}" destId="{E68C3E31-6788-488E-833A-A388D6C173F4}" srcOrd="2" destOrd="0" parTransId="{696CBE83-7923-4056-B007-CD10358965C2}" sibTransId="{B88903B2-B748-4EF1-A083-7535494DC993}"/>
    <dgm:cxn modelId="{A5802CAD-8BE2-473A-A018-B6A348673762}" type="presOf" srcId="{77AE125D-5E2E-4D92-8628-B42AD650B55A}" destId="{3703C96C-1868-4B7F-8805-973111D2E0E9}" srcOrd="0" destOrd="2" presId="urn:microsoft.com/office/officeart/2005/8/layout/hList1"/>
    <dgm:cxn modelId="{A32376AD-6AC0-4BA6-96BA-C773DC0CBA6B}" srcId="{A5287E29-E11E-43F3-988F-1CE338610312}" destId="{9CA49ED7-2916-442E-B282-3EC2BCBE82AF}" srcOrd="1" destOrd="0" parTransId="{BC0B7C4E-A134-4EAC-8C05-D9578CE00ABD}" sibTransId="{891008F0-25BC-4FCB-B8F0-14F63855DD34}"/>
    <dgm:cxn modelId="{0F9D42AF-5936-4CEF-B1B5-D73C69201454}" srcId="{F4CEF102-9456-49E6-A56D-48831A2985BA}" destId="{5351221B-EDD4-4A25-97BB-9BBCDCE7B9B2}" srcOrd="4" destOrd="0" parTransId="{E3061A30-6553-41EF-A1C7-9FDF4FBD1BB7}" sibTransId="{DED35C62-0F3F-4D4D-8ED4-82B2E8D82021}"/>
    <dgm:cxn modelId="{570D72B2-0831-46AF-A217-CF58B92D83A8}" type="presOf" srcId="{9CA49ED7-2916-442E-B282-3EC2BCBE82AF}" destId="{08630D20-4864-447C-8DF5-A8D059027D79}" srcOrd="0" destOrd="1" presId="urn:microsoft.com/office/officeart/2005/8/layout/hList1"/>
    <dgm:cxn modelId="{229A1DBC-D991-4CD5-8170-46E9493F7591}" type="presOf" srcId="{340A983E-9721-443A-B07B-98A69D88FFA4}" destId="{324D222B-E1BE-4CF8-BA0F-6070CE0D7920}" srcOrd="0" destOrd="0" presId="urn:microsoft.com/office/officeart/2005/8/layout/hList1"/>
    <dgm:cxn modelId="{1AD073BE-13C9-4E13-B276-A236E8BE387D}" srcId="{A5287E29-E11E-43F3-988F-1CE338610312}" destId="{509D18D0-563E-431B-AF40-4374EF210A9E}" srcOrd="9" destOrd="0" parTransId="{611F487E-7A36-468E-BDBD-7E9DC3B7FFB7}" sibTransId="{DCCBF685-5A67-4999-B5A2-DAA3E1693439}"/>
    <dgm:cxn modelId="{798105C6-2C47-4ED9-89CE-219A101C91D9}" type="presOf" srcId="{4A535646-A407-4CE8-86FC-791AEC7C7777}" destId="{3703C96C-1868-4B7F-8805-973111D2E0E9}" srcOrd="0" destOrd="3" presId="urn:microsoft.com/office/officeart/2005/8/layout/hList1"/>
    <dgm:cxn modelId="{ED1DF8C8-FAFC-4DD7-9CE3-6C14A2C2702F}" srcId="{F4CEF102-9456-49E6-A56D-48831A2985BA}" destId="{77AE125D-5E2E-4D92-8628-B42AD650B55A}" srcOrd="2" destOrd="0" parTransId="{9D252EEA-EFBF-4E80-9F3E-AE741D19795C}" sibTransId="{D0258D13-D14B-450A-945E-5EFA598285AA}"/>
    <dgm:cxn modelId="{629C87CA-4BF3-4BD5-8ECC-4A1969F3181A}" type="presOf" srcId="{F4CEF102-9456-49E6-A56D-48831A2985BA}" destId="{34D399A3-BCCA-419D-BE6A-0DDDA5A30426}" srcOrd="0" destOrd="0" presId="urn:microsoft.com/office/officeart/2005/8/layout/hList1"/>
    <dgm:cxn modelId="{A35807D5-911E-4CD2-9287-706DAADC4EFD}" type="presOf" srcId="{81335B98-4ACF-4E6B-82A2-63CFD7FA4E28}" destId="{3703C96C-1868-4B7F-8805-973111D2E0E9}" srcOrd="0" destOrd="0" presId="urn:microsoft.com/office/officeart/2005/8/layout/hList1"/>
    <dgm:cxn modelId="{71C95DE2-6094-45CB-A37A-A51BBE292B6C}" srcId="{F4CEF102-9456-49E6-A56D-48831A2985BA}" destId="{81335B98-4ACF-4E6B-82A2-63CFD7FA4E28}" srcOrd="0" destOrd="0" parTransId="{34D8F261-AAA7-43A3-8341-110D44446580}" sibTransId="{7FB75126-1505-47B8-9044-4F53F1AB6277}"/>
    <dgm:cxn modelId="{C2B19BE2-D237-4B66-A697-54CFF5E3A364}" srcId="{A5287E29-E11E-43F3-988F-1CE338610312}" destId="{275C119A-A6C4-42A7-8988-1283611605D6}" srcOrd="10" destOrd="0" parTransId="{133A0BBB-8CCA-4703-AA8D-A96A1F594537}" sibTransId="{EBBC9AE1-4731-4C10-9F52-FC2FE76BB914}"/>
    <dgm:cxn modelId="{099AE2E4-037C-4287-94C4-6B67B6DCA986}" srcId="{F4CEF102-9456-49E6-A56D-48831A2985BA}" destId="{8A69CD6E-3272-4C3F-8CBF-BA4FE0C2A07D}" srcOrd="8" destOrd="0" parTransId="{A060652D-5D05-41DE-A01D-2072ECDBE7CC}" sibTransId="{8F03D932-5148-460C-8D39-A64E08FC1FFC}"/>
    <dgm:cxn modelId="{4B8FFAEC-3CC8-4D35-B957-703A5E309E47}" type="presOf" srcId="{5F74021A-9A14-48AA-998F-DF565C77C70A}" destId="{3703C96C-1868-4B7F-8805-973111D2E0E9}" srcOrd="0" destOrd="1" presId="urn:microsoft.com/office/officeart/2005/8/layout/hList1"/>
    <dgm:cxn modelId="{4181DDF0-6A58-4B6F-AF9F-BCD265FEC2D7}" srcId="{A5287E29-E11E-43F3-988F-1CE338610312}" destId="{FC0E8EF2-F081-4880-B1C2-AF038A48F370}" srcOrd="6" destOrd="0" parTransId="{D0B36841-EB69-4E19-8F6B-8730E19AF6FC}" sibTransId="{1F6FA253-BD89-4902-89FA-8BB8A6A4B111}"/>
    <dgm:cxn modelId="{B0735CF2-9020-4179-B118-901B74AF2DDE}" type="presOf" srcId="{6110E773-B3B8-4EE4-B8E9-F951A036E42D}" destId="{08630D20-4864-447C-8DF5-A8D059027D79}" srcOrd="0" destOrd="7" presId="urn:microsoft.com/office/officeart/2005/8/layout/hList1"/>
    <dgm:cxn modelId="{064F68F3-1F6D-47F0-9ABB-0C3871144BE9}" type="presOf" srcId="{5351221B-EDD4-4A25-97BB-9BBCDCE7B9B2}" destId="{3703C96C-1868-4B7F-8805-973111D2E0E9}" srcOrd="0" destOrd="4" presId="urn:microsoft.com/office/officeart/2005/8/layout/hList1"/>
    <dgm:cxn modelId="{DE1A86FA-475B-4426-9900-78AACF0300A7}" type="presOf" srcId="{1D3E36F9-5319-4FF7-8E5C-19438F3397C6}" destId="{08630D20-4864-447C-8DF5-A8D059027D79}" srcOrd="0" destOrd="0" presId="urn:microsoft.com/office/officeart/2005/8/layout/hList1"/>
    <dgm:cxn modelId="{8C9AEFFF-0343-40D8-8D3B-19406CB69DE7}" type="presOf" srcId="{FFC3BD16-AC41-41CF-9466-920E8174C840}" destId="{08630D20-4864-447C-8DF5-A8D059027D79}" srcOrd="0" destOrd="11" presId="urn:microsoft.com/office/officeart/2005/8/layout/hList1"/>
    <dgm:cxn modelId="{BF7183BE-B64D-476D-8799-E95641F0B297}" type="presParOf" srcId="{324D222B-E1BE-4CF8-BA0F-6070CE0D7920}" destId="{79CFEB77-9EFA-4791-BF0F-804874C0A8F6}" srcOrd="0" destOrd="0" presId="urn:microsoft.com/office/officeart/2005/8/layout/hList1"/>
    <dgm:cxn modelId="{9F73AB4E-384C-4DAD-ADC2-7C7870FFA9BF}" type="presParOf" srcId="{79CFEB77-9EFA-4791-BF0F-804874C0A8F6}" destId="{0349B936-D254-4223-B470-CE0445B149FB}" srcOrd="0" destOrd="0" presId="urn:microsoft.com/office/officeart/2005/8/layout/hList1"/>
    <dgm:cxn modelId="{530A6886-C5CF-4BEC-A54D-E81DEFA33F9C}" type="presParOf" srcId="{79CFEB77-9EFA-4791-BF0F-804874C0A8F6}" destId="{08630D20-4864-447C-8DF5-A8D059027D79}" srcOrd="1" destOrd="0" presId="urn:microsoft.com/office/officeart/2005/8/layout/hList1"/>
    <dgm:cxn modelId="{6FF45063-A695-49B7-878F-051DAABE820A}" type="presParOf" srcId="{324D222B-E1BE-4CF8-BA0F-6070CE0D7920}" destId="{F7B4D039-23CF-4919-9706-4035A7AC59B7}" srcOrd="1" destOrd="0" presId="urn:microsoft.com/office/officeart/2005/8/layout/hList1"/>
    <dgm:cxn modelId="{030D7F48-54F1-4B2C-A172-FEE66CCB6D00}" type="presParOf" srcId="{324D222B-E1BE-4CF8-BA0F-6070CE0D7920}" destId="{E542C0B1-BFA6-40E9-83BF-7E056A40D396}" srcOrd="2" destOrd="0" presId="urn:microsoft.com/office/officeart/2005/8/layout/hList1"/>
    <dgm:cxn modelId="{B7518C4B-8449-42BA-9A0C-1C7F62FBDD48}" type="presParOf" srcId="{E542C0B1-BFA6-40E9-83BF-7E056A40D396}" destId="{34D399A3-BCCA-419D-BE6A-0DDDA5A30426}" srcOrd="0" destOrd="0" presId="urn:microsoft.com/office/officeart/2005/8/layout/hList1"/>
    <dgm:cxn modelId="{F31B6A3C-8BF3-493B-8530-1EB657C8ECEF}" type="presParOf" srcId="{E542C0B1-BFA6-40E9-83BF-7E056A40D396}" destId="{3703C96C-1868-4B7F-8805-973111D2E0E9}"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60AE40-69E2-4327-B996-25CFA1B1D2D7}" type="doc">
      <dgm:prSet loTypeId="urn:microsoft.com/office/officeart/2005/8/layout/vList2" loCatId="list" qsTypeId="urn:microsoft.com/office/officeart/2005/8/quickstyle/3d2" qsCatId="3D" csTypeId="urn:microsoft.com/office/officeart/2005/8/colors/accent0_2" csCatId="mainScheme" phldr="1"/>
      <dgm:spPr/>
      <dgm:t>
        <a:bodyPr/>
        <a:lstStyle/>
        <a:p>
          <a:endParaRPr lang="en-US"/>
        </a:p>
      </dgm:t>
    </dgm:pt>
    <dgm:pt modelId="{74A65082-AE8A-4FBC-B8D8-116482B649CB}">
      <dgm:prSet custT="1"/>
      <dgm:spPr/>
      <dgm:t>
        <a:bodyPr/>
        <a:lstStyle/>
        <a:p>
          <a:r>
            <a:rPr lang="en-US" sz="2000" dirty="0"/>
            <a:t>Of the </a:t>
          </a:r>
          <a:r>
            <a:rPr lang="en-US" sz="2000" b="1" dirty="0"/>
            <a:t>1,041 people </a:t>
          </a:r>
          <a:r>
            <a:rPr lang="en-US" sz="2000" dirty="0"/>
            <a:t>who reported nonconsensual experiences</a:t>
          </a:r>
        </a:p>
      </dgm:t>
      <dgm:extLst>
        <a:ext uri="{E40237B7-FDA0-4F09-8148-C483321AD2D9}">
          <dgm14:cNvPr xmlns:dgm14="http://schemas.microsoft.com/office/drawing/2010/diagram" id="0" name="" descr="Graphic Representation saying: &#10;Of the 1,041 people who reported nonconsensual experiences&#10;only 29 people (2.7%) said that they reported it to the police&#10;"/>
        </a:ext>
      </dgm:extLst>
    </dgm:pt>
    <dgm:pt modelId="{A7A53F3E-731D-46AF-A8A0-2ADDEC69AF08}" type="parTrans" cxnId="{C78F3CD3-E960-4FAD-AA7A-20086950B9C9}">
      <dgm:prSet/>
      <dgm:spPr/>
      <dgm:t>
        <a:bodyPr/>
        <a:lstStyle/>
        <a:p>
          <a:endParaRPr lang="en-US" sz="2400"/>
        </a:p>
      </dgm:t>
    </dgm:pt>
    <dgm:pt modelId="{3AFE4D38-7FB6-4CD7-A6BC-ED9464C669B5}" type="sibTrans" cxnId="{C78F3CD3-E960-4FAD-AA7A-20086950B9C9}">
      <dgm:prSet/>
      <dgm:spPr/>
      <dgm:t>
        <a:bodyPr/>
        <a:lstStyle/>
        <a:p>
          <a:endParaRPr lang="en-US" sz="2400"/>
        </a:p>
      </dgm:t>
    </dgm:pt>
    <dgm:pt modelId="{6B4123FF-24C7-4D17-9BC2-24215266B2D1}">
      <dgm:prSet custT="1"/>
      <dgm:spPr/>
      <dgm:t>
        <a:bodyPr/>
        <a:lstStyle/>
        <a:p>
          <a:r>
            <a:rPr lang="en-US" sz="2000" dirty="0"/>
            <a:t>only </a:t>
          </a:r>
          <a:r>
            <a:rPr lang="en-US" sz="2000" b="1" dirty="0"/>
            <a:t>29 people (2.7%) </a:t>
          </a:r>
          <a:r>
            <a:rPr lang="en-US" sz="2000" dirty="0"/>
            <a:t>said that they reported it to the police</a:t>
          </a:r>
        </a:p>
      </dgm:t>
      <dgm:extLst>
        <a:ext uri="{E40237B7-FDA0-4F09-8148-C483321AD2D9}">
          <dgm14:cNvPr xmlns:dgm14="http://schemas.microsoft.com/office/drawing/2010/diagram" id="0" name="" descr="Graphic Representation saying: &#10;Of the 1,041 people who reported nonconsensual experiences&#10;only 29 people (2.7%) said that they reported it to the police&#10;"/>
        </a:ext>
      </dgm:extLst>
    </dgm:pt>
    <dgm:pt modelId="{C410E835-461F-443C-8008-2CC1D4ABDB05}" type="parTrans" cxnId="{F2171543-22D4-4D01-8BFE-0EFF72C0EE4A}">
      <dgm:prSet/>
      <dgm:spPr/>
      <dgm:t>
        <a:bodyPr/>
        <a:lstStyle/>
        <a:p>
          <a:endParaRPr lang="en-US" sz="2400"/>
        </a:p>
      </dgm:t>
    </dgm:pt>
    <dgm:pt modelId="{F384989A-EC1B-494E-9B6B-D19D50C93B19}" type="sibTrans" cxnId="{F2171543-22D4-4D01-8BFE-0EFF72C0EE4A}">
      <dgm:prSet/>
      <dgm:spPr/>
      <dgm:t>
        <a:bodyPr/>
        <a:lstStyle/>
        <a:p>
          <a:endParaRPr lang="en-US" sz="2400"/>
        </a:p>
      </dgm:t>
    </dgm:pt>
    <dgm:pt modelId="{830BF5B7-F33A-4A3F-A1EA-35043DCB88B6}" type="pres">
      <dgm:prSet presAssocID="{5A60AE40-69E2-4327-B996-25CFA1B1D2D7}" presName="linear" presStyleCnt="0">
        <dgm:presLayoutVars>
          <dgm:animLvl val="lvl"/>
          <dgm:resizeHandles val="exact"/>
        </dgm:presLayoutVars>
      </dgm:prSet>
      <dgm:spPr/>
    </dgm:pt>
    <dgm:pt modelId="{D4E6D249-8C0F-4E1A-A9EB-DD14CBFE3696}" type="pres">
      <dgm:prSet presAssocID="{74A65082-AE8A-4FBC-B8D8-116482B649CB}" presName="parentText" presStyleLbl="node1" presStyleIdx="0" presStyleCnt="2">
        <dgm:presLayoutVars>
          <dgm:chMax val="0"/>
          <dgm:bulletEnabled val="1"/>
        </dgm:presLayoutVars>
      </dgm:prSet>
      <dgm:spPr/>
    </dgm:pt>
    <dgm:pt modelId="{E31BCD29-0100-4B1C-9EFF-500EFEB0EFE8}" type="pres">
      <dgm:prSet presAssocID="{3AFE4D38-7FB6-4CD7-A6BC-ED9464C669B5}" presName="spacer" presStyleCnt="0"/>
      <dgm:spPr/>
    </dgm:pt>
    <dgm:pt modelId="{820DE526-9CC5-4A74-8036-28694C9D066C}" type="pres">
      <dgm:prSet presAssocID="{6B4123FF-24C7-4D17-9BC2-24215266B2D1}" presName="parentText" presStyleLbl="node1" presStyleIdx="1" presStyleCnt="2" custLinFactNeighborY="-92028">
        <dgm:presLayoutVars>
          <dgm:chMax val="0"/>
          <dgm:bulletEnabled val="1"/>
        </dgm:presLayoutVars>
      </dgm:prSet>
      <dgm:spPr/>
    </dgm:pt>
  </dgm:ptLst>
  <dgm:cxnLst>
    <dgm:cxn modelId="{8B3CEF27-604A-491B-82D9-B36A2768F7C4}" type="presOf" srcId="{5A60AE40-69E2-4327-B996-25CFA1B1D2D7}" destId="{830BF5B7-F33A-4A3F-A1EA-35043DCB88B6}" srcOrd="0" destOrd="0" presId="urn:microsoft.com/office/officeart/2005/8/layout/vList2"/>
    <dgm:cxn modelId="{3FC8C82E-E05B-43DE-A6E6-E07682F36399}" type="presOf" srcId="{6B4123FF-24C7-4D17-9BC2-24215266B2D1}" destId="{820DE526-9CC5-4A74-8036-28694C9D066C}" srcOrd="0" destOrd="0" presId="urn:microsoft.com/office/officeart/2005/8/layout/vList2"/>
    <dgm:cxn modelId="{F2171543-22D4-4D01-8BFE-0EFF72C0EE4A}" srcId="{5A60AE40-69E2-4327-B996-25CFA1B1D2D7}" destId="{6B4123FF-24C7-4D17-9BC2-24215266B2D1}" srcOrd="1" destOrd="0" parTransId="{C410E835-461F-443C-8008-2CC1D4ABDB05}" sibTransId="{F384989A-EC1B-494E-9B6B-D19D50C93B19}"/>
    <dgm:cxn modelId="{D2A7136B-4D76-4B5A-88BF-0374C3FE98D9}" type="presOf" srcId="{74A65082-AE8A-4FBC-B8D8-116482B649CB}" destId="{D4E6D249-8C0F-4E1A-A9EB-DD14CBFE3696}" srcOrd="0" destOrd="0" presId="urn:microsoft.com/office/officeart/2005/8/layout/vList2"/>
    <dgm:cxn modelId="{C78F3CD3-E960-4FAD-AA7A-20086950B9C9}" srcId="{5A60AE40-69E2-4327-B996-25CFA1B1D2D7}" destId="{74A65082-AE8A-4FBC-B8D8-116482B649CB}" srcOrd="0" destOrd="0" parTransId="{A7A53F3E-731D-46AF-A8A0-2ADDEC69AF08}" sibTransId="{3AFE4D38-7FB6-4CD7-A6BC-ED9464C669B5}"/>
    <dgm:cxn modelId="{7671AA59-5125-4100-99AD-3A3BF73D0C51}" type="presParOf" srcId="{830BF5B7-F33A-4A3F-A1EA-35043DCB88B6}" destId="{D4E6D249-8C0F-4E1A-A9EB-DD14CBFE3696}" srcOrd="0" destOrd="0" presId="urn:microsoft.com/office/officeart/2005/8/layout/vList2"/>
    <dgm:cxn modelId="{750A4883-F3B3-4A72-8D3A-B4F53CEEE3BB}" type="presParOf" srcId="{830BF5B7-F33A-4A3F-A1EA-35043DCB88B6}" destId="{E31BCD29-0100-4B1C-9EFF-500EFEB0EFE8}" srcOrd="1" destOrd="0" presId="urn:microsoft.com/office/officeart/2005/8/layout/vList2"/>
    <dgm:cxn modelId="{3B5BDAF7-6E57-40FF-8C96-DF044E3C3616}" type="presParOf" srcId="{830BF5B7-F33A-4A3F-A1EA-35043DCB88B6}" destId="{820DE526-9CC5-4A74-8036-28694C9D066C}"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15136F-C920-4170-9AA2-5BE41E07CCF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8BE87D51-D66F-4BDC-9ED2-AEB5F29A5321}">
      <dgm:prSet custT="1"/>
      <dgm:spPr/>
      <dgm:t>
        <a:bodyPr/>
        <a:lstStyle/>
        <a:p>
          <a:r>
            <a:rPr lang="en-US" sz="2800" b="1" dirty="0">
              <a:latin typeface="Calibri" panose="020F0502020204030204" pitchFamily="34" charset="0"/>
              <a:cs typeface="Calibri" panose="020F0502020204030204" pitchFamily="34" charset="0"/>
            </a:rPr>
            <a:t>Section 213:10 </a:t>
          </a:r>
          <a:r>
            <a:rPr lang="en-US" sz="2800" dirty="0">
              <a:latin typeface="Calibri" panose="020F0502020204030204" pitchFamily="34" charset="0"/>
              <a:cs typeface="Calibri" panose="020F0502020204030204" pitchFamily="34" charset="0"/>
            </a:rPr>
            <a:t>- Affirmative Defense of </a:t>
          </a:r>
          <a:r>
            <a:rPr lang="en-US" sz="2800" b="1" dirty="0">
              <a:solidFill>
                <a:srgbClr val="FF0000"/>
              </a:solidFill>
              <a:latin typeface="Calibri" panose="020F0502020204030204" pitchFamily="34" charset="0"/>
              <a:cs typeface="Calibri" panose="020F0502020204030204" pitchFamily="34" charset="0"/>
            </a:rPr>
            <a:t>Explicit Prior Permission</a:t>
          </a:r>
        </a:p>
      </dgm:t>
      <dgm:extLst>
        <a:ext uri="{E40237B7-FDA0-4F09-8148-C483321AD2D9}">
          <dgm14:cNvPr xmlns:dgm14="http://schemas.microsoft.com/office/drawing/2010/diagram" id="0" name="" descr="Section 213:10 - Affirmative Defense of Explicit Prior Permission&#10;You may personally give another person explicit prior permission to use or threaten to use physical force or restraint, or to inflict or threaten to inflict any harm in connection with an act of sexual penetration, oral sex, or sexual contact, as long as it doesn’t cause serious injury. &#10;"/>
        </a:ext>
      </dgm:extLst>
    </dgm:pt>
    <dgm:pt modelId="{385CA4CB-BEA4-41F4-8B26-4CD22F863301}" type="parTrans" cxnId="{97BB0EFB-0778-43AF-A8FC-3F7066EDE830}">
      <dgm:prSet/>
      <dgm:spPr/>
      <dgm:t>
        <a:bodyPr/>
        <a:lstStyle/>
        <a:p>
          <a:endParaRPr lang="en-US"/>
        </a:p>
      </dgm:t>
    </dgm:pt>
    <dgm:pt modelId="{EA14E4EC-917A-4E13-B682-33981448DDB2}" type="sibTrans" cxnId="{97BB0EFB-0778-43AF-A8FC-3F7066EDE830}">
      <dgm:prSet/>
      <dgm:spPr/>
      <dgm:t>
        <a:bodyPr/>
        <a:lstStyle/>
        <a:p>
          <a:endParaRPr lang="en-US"/>
        </a:p>
      </dgm:t>
    </dgm:pt>
    <dgm:pt modelId="{CAE93D05-CAEA-4708-B3A1-FA43D7EAE13E}">
      <dgm:prSet custT="1"/>
      <dgm:spPr/>
      <dgm:t>
        <a:bodyPr/>
        <a:lstStyle/>
        <a:p>
          <a:r>
            <a:rPr lang="en-US" sz="2400" dirty="0">
              <a:latin typeface="Calibri" panose="020F0502020204030204" pitchFamily="34" charset="0"/>
              <a:cs typeface="Calibri" panose="020F0502020204030204" pitchFamily="34" charset="0"/>
            </a:rPr>
            <a:t>You may personally give another person </a:t>
          </a:r>
          <a:r>
            <a:rPr lang="en-US" sz="2400" b="1" dirty="0">
              <a:latin typeface="Calibri" panose="020F0502020204030204" pitchFamily="34" charset="0"/>
              <a:cs typeface="Calibri" panose="020F0502020204030204" pitchFamily="34" charset="0"/>
            </a:rPr>
            <a:t>explicit prior permission </a:t>
          </a:r>
          <a:r>
            <a:rPr lang="en-US" sz="2400" dirty="0">
              <a:latin typeface="Calibri" panose="020F0502020204030204" pitchFamily="34" charset="0"/>
              <a:cs typeface="Calibri" panose="020F0502020204030204" pitchFamily="34" charset="0"/>
            </a:rPr>
            <a:t>to use or threaten to use </a:t>
          </a:r>
          <a:r>
            <a:rPr lang="en-US" sz="2400" b="1" dirty="0">
              <a:latin typeface="Calibri" panose="020F0502020204030204" pitchFamily="34" charset="0"/>
              <a:cs typeface="Calibri" panose="020F0502020204030204" pitchFamily="34" charset="0"/>
            </a:rPr>
            <a:t>physical force or restraint</a:t>
          </a:r>
          <a:r>
            <a:rPr lang="en-US" sz="2400" dirty="0">
              <a:latin typeface="Calibri" panose="020F0502020204030204" pitchFamily="34" charset="0"/>
              <a:cs typeface="Calibri" panose="020F0502020204030204" pitchFamily="34" charset="0"/>
            </a:rPr>
            <a:t>, or to inflict or threaten to inflict any harm in connection with an act of sexual penetration, oral sex, or sexual contact, </a:t>
          </a:r>
          <a:r>
            <a:rPr lang="en-US" sz="2400" b="1" dirty="0">
              <a:latin typeface="Calibri" panose="020F0502020204030204" pitchFamily="34" charset="0"/>
              <a:cs typeface="Calibri" panose="020F0502020204030204" pitchFamily="34" charset="0"/>
            </a:rPr>
            <a:t>as long as it doesn’t cause serious injury</a:t>
          </a:r>
          <a:r>
            <a:rPr lang="en-US" sz="2400" dirty="0">
              <a:latin typeface="Calibri" panose="020F0502020204030204" pitchFamily="34" charset="0"/>
              <a:cs typeface="Calibri" panose="020F0502020204030204" pitchFamily="34" charset="0"/>
            </a:rPr>
            <a:t>. </a:t>
          </a:r>
        </a:p>
      </dgm:t>
      <dgm:extLst>
        <a:ext uri="{E40237B7-FDA0-4F09-8148-C483321AD2D9}">
          <dgm14:cNvPr xmlns:dgm14="http://schemas.microsoft.com/office/drawing/2010/diagram" id="0" name="" descr="Section 213:10 - Affirmative Defense of Explicit Prior Permission&#10;You may personally give another person explicit prior permission to use or threaten to use physical force or restraint, or to inflict or threaten to inflict any harm in connection with an act of sexual penetration, oral sex, or sexual contact, as long as it doesn’t cause serious injury. &#10;"/>
        </a:ext>
      </dgm:extLst>
    </dgm:pt>
    <dgm:pt modelId="{CC119333-7894-4BA5-BC1A-312EBBF7B11E}" type="parTrans" cxnId="{007D17A7-F857-4001-A42E-F4D17763D9D1}">
      <dgm:prSet/>
      <dgm:spPr/>
      <dgm:t>
        <a:bodyPr/>
        <a:lstStyle/>
        <a:p>
          <a:endParaRPr lang="en-US"/>
        </a:p>
      </dgm:t>
    </dgm:pt>
    <dgm:pt modelId="{80FF6CE8-A5BF-421B-9CA7-1B2748FF2539}" type="sibTrans" cxnId="{007D17A7-F857-4001-A42E-F4D17763D9D1}">
      <dgm:prSet/>
      <dgm:spPr/>
      <dgm:t>
        <a:bodyPr/>
        <a:lstStyle/>
        <a:p>
          <a:endParaRPr lang="en-US"/>
        </a:p>
      </dgm:t>
    </dgm:pt>
    <dgm:pt modelId="{2D5DB76B-8237-4C9D-815A-0832E4FA132D}" type="pres">
      <dgm:prSet presAssocID="{FE15136F-C920-4170-9AA2-5BE41E07CCFC}" presName="vert0" presStyleCnt="0">
        <dgm:presLayoutVars>
          <dgm:dir/>
          <dgm:animOne val="branch"/>
          <dgm:animLvl val="lvl"/>
        </dgm:presLayoutVars>
      </dgm:prSet>
      <dgm:spPr/>
    </dgm:pt>
    <dgm:pt modelId="{ACAEF042-FF79-4E99-BBCE-16B1C66BE5D7}" type="pres">
      <dgm:prSet presAssocID="{8BE87D51-D66F-4BDC-9ED2-AEB5F29A5321}" presName="thickLine" presStyleLbl="alignNode1" presStyleIdx="0" presStyleCnt="2"/>
      <dgm:spPr/>
    </dgm:pt>
    <dgm:pt modelId="{F91FEFC3-F92C-4B34-ADCE-E9F464EFD5CC}" type="pres">
      <dgm:prSet presAssocID="{8BE87D51-D66F-4BDC-9ED2-AEB5F29A5321}" presName="horz1" presStyleCnt="0"/>
      <dgm:spPr/>
    </dgm:pt>
    <dgm:pt modelId="{064957EA-F855-45C0-A088-EC4D930698A5}" type="pres">
      <dgm:prSet presAssocID="{8BE87D51-D66F-4BDC-9ED2-AEB5F29A5321}" presName="tx1" presStyleLbl="revTx" presStyleIdx="0" presStyleCnt="2"/>
      <dgm:spPr/>
    </dgm:pt>
    <dgm:pt modelId="{79DE8A08-94B5-4AFD-81C9-584D571D8AF0}" type="pres">
      <dgm:prSet presAssocID="{8BE87D51-D66F-4BDC-9ED2-AEB5F29A5321}" presName="vert1" presStyleCnt="0"/>
      <dgm:spPr/>
    </dgm:pt>
    <dgm:pt modelId="{55D60768-89F5-4621-8890-6CD5A852DBB4}" type="pres">
      <dgm:prSet presAssocID="{CAE93D05-CAEA-4708-B3A1-FA43D7EAE13E}" presName="thickLine" presStyleLbl="alignNode1" presStyleIdx="1" presStyleCnt="2" custLinFactNeighborY="-56226"/>
      <dgm:spPr/>
    </dgm:pt>
    <dgm:pt modelId="{AD5E512F-6E2E-4C24-965D-ADD37DEE8900}" type="pres">
      <dgm:prSet presAssocID="{CAE93D05-CAEA-4708-B3A1-FA43D7EAE13E}" presName="horz1" presStyleCnt="0"/>
      <dgm:spPr/>
    </dgm:pt>
    <dgm:pt modelId="{039325A5-6FF0-46B1-877A-46783A351484}" type="pres">
      <dgm:prSet presAssocID="{CAE93D05-CAEA-4708-B3A1-FA43D7EAE13E}" presName="tx1" presStyleLbl="revTx" presStyleIdx="1" presStyleCnt="2" custLinFactNeighborY="-54579"/>
      <dgm:spPr/>
    </dgm:pt>
    <dgm:pt modelId="{CCEA830C-88FF-4AE9-9D6D-3E0BB74F9395}" type="pres">
      <dgm:prSet presAssocID="{CAE93D05-CAEA-4708-B3A1-FA43D7EAE13E}" presName="vert1" presStyleCnt="0"/>
      <dgm:spPr/>
    </dgm:pt>
  </dgm:ptLst>
  <dgm:cxnLst>
    <dgm:cxn modelId="{ECD6BD62-93ED-4CBF-886F-DC7CF8FC1B1C}" type="presOf" srcId="{8BE87D51-D66F-4BDC-9ED2-AEB5F29A5321}" destId="{064957EA-F855-45C0-A088-EC4D930698A5}" srcOrd="0" destOrd="0" presId="urn:microsoft.com/office/officeart/2008/layout/LinedList"/>
    <dgm:cxn modelId="{28D79155-7950-4C03-9B28-A79AABFC73AD}" type="presOf" srcId="{CAE93D05-CAEA-4708-B3A1-FA43D7EAE13E}" destId="{039325A5-6FF0-46B1-877A-46783A351484}" srcOrd="0" destOrd="0" presId="urn:microsoft.com/office/officeart/2008/layout/LinedList"/>
    <dgm:cxn modelId="{007D17A7-F857-4001-A42E-F4D17763D9D1}" srcId="{FE15136F-C920-4170-9AA2-5BE41E07CCFC}" destId="{CAE93D05-CAEA-4708-B3A1-FA43D7EAE13E}" srcOrd="1" destOrd="0" parTransId="{CC119333-7894-4BA5-BC1A-312EBBF7B11E}" sibTransId="{80FF6CE8-A5BF-421B-9CA7-1B2748FF2539}"/>
    <dgm:cxn modelId="{5236FEBE-CB36-4AD1-BB9C-C73B52BB4B0E}" type="presOf" srcId="{FE15136F-C920-4170-9AA2-5BE41E07CCFC}" destId="{2D5DB76B-8237-4C9D-815A-0832E4FA132D}" srcOrd="0" destOrd="0" presId="urn:microsoft.com/office/officeart/2008/layout/LinedList"/>
    <dgm:cxn modelId="{97BB0EFB-0778-43AF-A8FC-3F7066EDE830}" srcId="{FE15136F-C920-4170-9AA2-5BE41E07CCFC}" destId="{8BE87D51-D66F-4BDC-9ED2-AEB5F29A5321}" srcOrd="0" destOrd="0" parTransId="{385CA4CB-BEA4-41F4-8B26-4CD22F863301}" sibTransId="{EA14E4EC-917A-4E13-B682-33981448DDB2}"/>
    <dgm:cxn modelId="{C59E4B55-2B21-4888-8D16-D68A4581AA61}" type="presParOf" srcId="{2D5DB76B-8237-4C9D-815A-0832E4FA132D}" destId="{ACAEF042-FF79-4E99-BBCE-16B1C66BE5D7}" srcOrd="0" destOrd="0" presId="urn:microsoft.com/office/officeart/2008/layout/LinedList"/>
    <dgm:cxn modelId="{15A208A3-21C8-4CFE-AACD-7788D6FCDB77}" type="presParOf" srcId="{2D5DB76B-8237-4C9D-815A-0832E4FA132D}" destId="{F91FEFC3-F92C-4B34-ADCE-E9F464EFD5CC}" srcOrd="1" destOrd="0" presId="urn:microsoft.com/office/officeart/2008/layout/LinedList"/>
    <dgm:cxn modelId="{EF0B7C93-4A22-47C9-A30B-1189DB3B0208}" type="presParOf" srcId="{F91FEFC3-F92C-4B34-ADCE-E9F464EFD5CC}" destId="{064957EA-F855-45C0-A088-EC4D930698A5}" srcOrd="0" destOrd="0" presId="urn:microsoft.com/office/officeart/2008/layout/LinedList"/>
    <dgm:cxn modelId="{A639E7AB-F63F-4C40-BF38-E3968A88AD49}" type="presParOf" srcId="{F91FEFC3-F92C-4B34-ADCE-E9F464EFD5CC}" destId="{79DE8A08-94B5-4AFD-81C9-584D571D8AF0}" srcOrd="1" destOrd="0" presId="urn:microsoft.com/office/officeart/2008/layout/LinedList"/>
    <dgm:cxn modelId="{D8996EB0-5D70-4E58-986A-411419D7E6A4}" type="presParOf" srcId="{2D5DB76B-8237-4C9D-815A-0832E4FA132D}" destId="{55D60768-89F5-4621-8890-6CD5A852DBB4}" srcOrd="2" destOrd="0" presId="urn:microsoft.com/office/officeart/2008/layout/LinedList"/>
    <dgm:cxn modelId="{D3D50D05-C506-4AF2-A8BE-442C3E632EEA}" type="presParOf" srcId="{2D5DB76B-8237-4C9D-815A-0832E4FA132D}" destId="{AD5E512F-6E2E-4C24-965D-ADD37DEE8900}" srcOrd="3" destOrd="0" presId="urn:microsoft.com/office/officeart/2008/layout/LinedList"/>
    <dgm:cxn modelId="{8CCB4D6E-1458-4D5E-A6E3-033014B693A1}" type="presParOf" srcId="{AD5E512F-6E2E-4C24-965D-ADD37DEE8900}" destId="{039325A5-6FF0-46B1-877A-46783A351484}" srcOrd="0" destOrd="0" presId="urn:microsoft.com/office/officeart/2008/layout/LinedList"/>
    <dgm:cxn modelId="{7876D61B-04DF-47C1-9B84-EC91C077E3CE}" type="presParOf" srcId="{AD5E512F-6E2E-4C24-965D-ADD37DEE8900}" destId="{CCEA830C-88FF-4AE9-9D6D-3E0BB74F939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8DC3CB6-7C9C-4C68-B011-AF92AF8EFCF1}" type="doc">
      <dgm:prSet loTypeId="urn:microsoft.com/office/officeart/2005/8/layout/default" loCatId="list" qsTypeId="urn:microsoft.com/office/officeart/2005/8/quickstyle/simple5" qsCatId="simple" csTypeId="urn:microsoft.com/office/officeart/2005/8/colors/accent0_2" csCatId="mainScheme" phldr="1"/>
      <dgm:spPr/>
      <dgm:t>
        <a:bodyPr/>
        <a:lstStyle/>
        <a:p>
          <a:endParaRPr lang="en-US"/>
        </a:p>
      </dgm:t>
    </dgm:pt>
    <dgm:pt modelId="{31E8AE82-BE33-43D4-BD64-8159DFA25219}">
      <dgm:prSet/>
      <dgm:spPr/>
      <dgm:t>
        <a:bodyPr/>
        <a:lstStyle/>
        <a:p>
          <a:r>
            <a:rPr lang="en-US" dirty="0"/>
            <a:t>(a) specifying that the actor may ignore the other party’s expressions of unwillingness or other absence of consent;</a:t>
          </a:r>
        </a:p>
      </dgm:t>
    </dgm:pt>
    <dgm:pt modelId="{DE3E5B59-2DBA-43D9-9EBD-C69DEB5EAEDB}" type="parTrans" cxnId="{4385A061-7EB8-4208-8543-7F24E7DFDB89}">
      <dgm:prSet/>
      <dgm:spPr/>
      <dgm:t>
        <a:bodyPr/>
        <a:lstStyle/>
        <a:p>
          <a:endParaRPr lang="en-US"/>
        </a:p>
      </dgm:t>
    </dgm:pt>
    <dgm:pt modelId="{D2B478F7-68B8-41F0-9414-0CF5A11D8887}" type="sibTrans" cxnId="{4385A061-7EB8-4208-8543-7F24E7DFDB89}">
      <dgm:prSet/>
      <dgm:spPr/>
      <dgm:t>
        <a:bodyPr/>
        <a:lstStyle/>
        <a:p>
          <a:endParaRPr lang="en-US"/>
        </a:p>
      </dgm:t>
    </dgm:pt>
    <dgm:pt modelId="{C836187C-CFCC-4A05-9F16-42C28651C693}">
      <dgm:prSet/>
      <dgm:spPr/>
      <dgm:t>
        <a:bodyPr/>
        <a:lstStyle/>
        <a:p>
          <a:r>
            <a:rPr lang="en-US" dirty="0"/>
            <a:t>(b) identifying the specific forms and extent of force, restraint, or threats that are permitted; and</a:t>
          </a:r>
        </a:p>
      </dgm:t>
    </dgm:pt>
    <dgm:pt modelId="{D1455504-F2E6-42E1-8270-64A6D98BF9D0}" type="parTrans" cxnId="{D22BD907-3C24-4B2F-889A-66797528286D}">
      <dgm:prSet/>
      <dgm:spPr/>
      <dgm:t>
        <a:bodyPr/>
        <a:lstStyle/>
        <a:p>
          <a:endParaRPr lang="en-US"/>
        </a:p>
      </dgm:t>
    </dgm:pt>
    <dgm:pt modelId="{95BAA02F-E7EC-4F34-8A4B-E303692C6FF6}" type="sibTrans" cxnId="{D22BD907-3C24-4B2F-889A-66797528286D}">
      <dgm:prSet/>
      <dgm:spPr/>
      <dgm:t>
        <a:bodyPr/>
        <a:lstStyle/>
        <a:p>
          <a:endParaRPr lang="en-US"/>
        </a:p>
      </dgm:t>
    </dgm:pt>
    <dgm:pt modelId="{AED4E644-C62E-40A2-96C6-CF28265EE326}">
      <dgm:prSet/>
      <dgm:spPr/>
      <dgm:t>
        <a:bodyPr/>
        <a:lstStyle/>
        <a:p>
          <a:r>
            <a:rPr lang="en-US" dirty="0"/>
            <a:t>(c) stipulating the specific words or gestures that will withdraw the permission.</a:t>
          </a:r>
        </a:p>
      </dgm:t>
    </dgm:pt>
    <dgm:pt modelId="{FCE09F53-82BC-4EE8-B29D-81C59470DDF6}" type="parTrans" cxnId="{AAEF23C1-087B-4D9F-B926-2860DC5BE40F}">
      <dgm:prSet/>
      <dgm:spPr/>
      <dgm:t>
        <a:bodyPr/>
        <a:lstStyle/>
        <a:p>
          <a:endParaRPr lang="en-US"/>
        </a:p>
      </dgm:t>
    </dgm:pt>
    <dgm:pt modelId="{C22E48D8-4E60-4895-BD83-86A395157736}" type="sibTrans" cxnId="{AAEF23C1-087B-4D9F-B926-2860DC5BE40F}">
      <dgm:prSet/>
      <dgm:spPr/>
      <dgm:t>
        <a:bodyPr/>
        <a:lstStyle/>
        <a:p>
          <a:endParaRPr lang="en-US"/>
        </a:p>
      </dgm:t>
    </dgm:pt>
    <dgm:pt modelId="{5C3F63F6-0FDD-4DC5-8197-FCB96433D711}" type="pres">
      <dgm:prSet presAssocID="{98DC3CB6-7C9C-4C68-B011-AF92AF8EFCF1}" presName="diagram" presStyleCnt="0">
        <dgm:presLayoutVars>
          <dgm:dir/>
          <dgm:resizeHandles val="exact"/>
        </dgm:presLayoutVars>
      </dgm:prSet>
      <dgm:spPr/>
    </dgm:pt>
    <dgm:pt modelId="{C7C0BFE3-F2BB-462D-A6E2-BF4D4139A706}" type="pres">
      <dgm:prSet presAssocID="{31E8AE82-BE33-43D4-BD64-8159DFA25219}" presName="node" presStyleLbl="node1" presStyleIdx="0" presStyleCnt="3" custScaleY="149864" custLinFactNeighborX="-1416" custLinFactNeighborY="-25774">
        <dgm:presLayoutVars>
          <dgm:bulletEnabled val="1"/>
        </dgm:presLayoutVars>
      </dgm:prSet>
      <dgm:spPr/>
    </dgm:pt>
    <dgm:pt modelId="{F121126D-1B9E-41BF-86B4-AAC6D9A7F537}" type="pres">
      <dgm:prSet presAssocID="{D2B478F7-68B8-41F0-9414-0CF5A11D8887}" presName="sibTrans" presStyleCnt="0"/>
      <dgm:spPr/>
    </dgm:pt>
    <dgm:pt modelId="{B92CAD8A-241F-4298-8EAA-0D900BC95F98}" type="pres">
      <dgm:prSet presAssocID="{C836187C-CFCC-4A05-9F16-42C28651C693}" presName="node" presStyleLbl="node1" presStyleIdx="1" presStyleCnt="3" custScaleY="149864" custLinFactNeighborX="-973" custLinFactNeighborY="-24910">
        <dgm:presLayoutVars>
          <dgm:bulletEnabled val="1"/>
        </dgm:presLayoutVars>
      </dgm:prSet>
      <dgm:spPr/>
    </dgm:pt>
    <dgm:pt modelId="{9EE13F6E-3F0F-4FB4-9121-DFA7B6E221CE}" type="pres">
      <dgm:prSet presAssocID="{95BAA02F-E7EC-4F34-8A4B-E303692C6FF6}" presName="sibTrans" presStyleCnt="0"/>
      <dgm:spPr/>
    </dgm:pt>
    <dgm:pt modelId="{648805D6-4DFB-4817-9A92-A492266A69A8}" type="pres">
      <dgm:prSet presAssocID="{AED4E644-C62E-40A2-96C6-CF28265EE326}" presName="node" presStyleLbl="node1" presStyleIdx="2" presStyleCnt="3" custScaleY="149864" custLinFactX="18125" custLinFactY="-16329" custLinFactNeighborX="100000" custLinFactNeighborY="-100000">
        <dgm:presLayoutVars>
          <dgm:bulletEnabled val="1"/>
        </dgm:presLayoutVars>
      </dgm:prSet>
      <dgm:spPr/>
    </dgm:pt>
  </dgm:ptLst>
  <dgm:cxnLst>
    <dgm:cxn modelId="{D22BD907-3C24-4B2F-889A-66797528286D}" srcId="{98DC3CB6-7C9C-4C68-B011-AF92AF8EFCF1}" destId="{C836187C-CFCC-4A05-9F16-42C28651C693}" srcOrd="1" destOrd="0" parTransId="{D1455504-F2E6-42E1-8270-64A6D98BF9D0}" sibTransId="{95BAA02F-E7EC-4F34-8A4B-E303692C6FF6}"/>
    <dgm:cxn modelId="{29564926-3557-4EDD-95E7-5EE2C6912558}" type="presOf" srcId="{C836187C-CFCC-4A05-9F16-42C28651C693}" destId="{B92CAD8A-241F-4298-8EAA-0D900BC95F98}" srcOrd="0" destOrd="0" presId="urn:microsoft.com/office/officeart/2005/8/layout/default"/>
    <dgm:cxn modelId="{4385A061-7EB8-4208-8543-7F24E7DFDB89}" srcId="{98DC3CB6-7C9C-4C68-B011-AF92AF8EFCF1}" destId="{31E8AE82-BE33-43D4-BD64-8159DFA25219}" srcOrd="0" destOrd="0" parTransId="{DE3E5B59-2DBA-43D9-9EBD-C69DEB5EAEDB}" sibTransId="{D2B478F7-68B8-41F0-9414-0CF5A11D8887}"/>
    <dgm:cxn modelId="{D501A86D-3755-4FEA-AE6B-B79A1F76B423}" type="presOf" srcId="{98DC3CB6-7C9C-4C68-B011-AF92AF8EFCF1}" destId="{5C3F63F6-0FDD-4DC5-8197-FCB96433D711}" srcOrd="0" destOrd="0" presId="urn:microsoft.com/office/officeart/2005/8/layout/default"/>
    <dgm:cxn modelId="{AAEF23C1-087B-4D9F-B926-2860DC5BE40F}" srcId="{98DC3CB6-7C9C-4C68-B011-AF92AF8EFCF1}" destId="{AED4E644-C62E-40A2-96C6-CF28265EE326}" srcOrd="2" destOrd="0" parTransId="{FCE09F53-82BC-4EE8-B29D-81C59470DDF6}" sibTransId="{C22E48D8-4E60-4895-BD83-86A395157736}"/>
    <dgm:cxn modelId="{D4676FD7-C19F-4C94-A45B-E977C3B68837}" type="presOf" srcId="{AED4E644-C62E-40A2-96C6-CF28265EE326}" destId="{648805D6-4DFB-4817-9A92-A492266A69A8}" srcOrd="0" destOrd="0" presId="urn:microsoft.com/office/officeart/2005/8/layout/default"/>
    <dgm:cxn modelId="{D53D96DA-E375-44B5-AA41-87C5E0A89334}" type="presOf" srcId="{31E8AE82-BE33-43D4-BD64-8159DFA25219}" destId="{C7C0BFE3-F2BB-462D-A6E2-BF4D4139A706}" srcOrd="0" destOrd="0" presId="urn:microsoft.com/office/officeart/2005/8/layout/default"/>
    <dgm:cxn modelId="{0478E260-D936-40FC-8312-582F45D65A1F}" type="presParOf" srcId="{5C3F63F6-0FDD-4DC5-8197-FCB96433D711}" destId="{C7C0BFE3-F2BB-462D-A6E2-BF4D4139A706}" srcOrd="0" destOrd="0" presId="urn:microsoft.com/office/officeart/2005/8/layout/default"/>
    <dgm:cxn modelId="{CE0D2A68-61A3-4577-8A55-3A82FDD22659}" type="presParOf" srcId="{5C3F63F6-0FDD-4DC5-8197-FCB96433D711}" destId="{F121126D-1B9E-41BF-86B4-AAC6D9A7F537}" srcOrd="1" destOrd="0" presId="urn:microsoft.com/office/officeart/2005/8/layout/default"/>
    <dgm:cxn modelId="{73368C54-CAB4-4D99-BD32-1B83066EBB4F}" type="presParOf" srcId="{5C3F63F6-0FDD-4DC5-8197-FCB96433D711}" destId="{B92CAD8A-241F-4298-8EAA-0D900BC95F98}" srcOrd="2" destOrd="0" presId="urn:microsoft.com/office/officeart/2005/8/layout/default"/>
    <dgm:cxn modelId="{62760491-FC8C-4CA4-8F54-A2837D55032F}" type="presParOf" srcId="{5C3F63F6-0FDD-4DC5-8197-FCB96433D711}" destId="{9EE13F6E-3F0F-4FB4-9121-DFA7B6E221CE}" srcOrd="3" destOrd="0" presId="urn:microsoft.com/office/officeart/2005/8/layout/default"/>
    <dgm:cxn modelId="{880704C8-97A0-468C-9154-E5430F74EE92}" type="presParOf" srcId="{5C3F63F6-0FDD-4DC5-8197-FCB96433D711}" destId="{648805D6-4DFB-4817-9A92-A492266A69A8}"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20B67EC-0AA0-4DF5-AD3D-444BECD9E9E4}" type="doc">
      <dgm:prSet loTypeId="urn:microsoft.com/office/officeart/2005/8/layout/vList2" loCatId="list" qsTypeId="urn:microsoft.com/office/officeart/2005/8/quickstyle/3d2" qsCatId="3D" csTypeId="urn:microsoft.com/office/officeart/2005/8/colors/accent0_2" csCatId="mainScheme"/>
      <dgm:spPr/>
      <dgm:t>
        <a:bodyPr/>
        <a:lstStyle/>
        <a:p>
          <a:endParaRPr lang="en-US"/>
        </a:p>
      </dgm:t>
    </dgm:pt>
    <dgm:pt modelId="{824F069B-BB4E-4ECB-AAC0-CEA0715AC65C}">
      <dgm:prSet custT="1"/>
      <dgm:spPr/>
      <dgm:t>
        <a:bodyPr/>
        <a:lstStyle/>
        <a:p>
          <a:r>
            <a:rPr lang="en-US" sz="1800" dirty="0"/>
            <a:t>(</a:t>
          </a:r>
          <a:r>
            <a:rPr lang="en-US" sz="1800" dirty="0" err="1"/>
            <a:t>i</a:t>
          </a:r>
          <a:r>
            <a:rPr lang="en-US" sz="1800" dirty="0"/>
            <a:t>) “Consent” means a person’s willingness to engage in a specific act of sexual penetration, oral sex, or sexual contact.</a:t>
          </a:r>
        </a:p>
      </dgm:t>
    </dgm:pt>
    <dgm:pt modelId="{EDAE7E96-0603-4C73-A9A0-9CC638CB7A46}" type="parTrans" cxnId="{AF6DA7F4-8C25-4E80-B712-F640B69759FB}">
      <dgm:prSet/>
      <dgm:spPr/>
      <dgm:t>
        <a:bodyPr/>
        <a:lstStyle/>
        <a:p>
          <a:endParaRPr lang="en-US" sz="1800"/>
        </a:p>
      </dgm:t>
    </dgm:pt>
    <dgm:pt modelId="{E19CF095-6101-4272-A6FD-D20C8C0C2CB8}" type="sibTrans" cxnId="{AF6DA7F4-8C25-4E80-B712-F640B69759FB}">
      <dgm:prSet/>
      <dgm:spPr/>
      <dgm:t>
        <a:bodyPr/>
        <a:lstStyle/>
        <a:p>
          <a:endParaRPr lang="en-US" sz="1800"/>
        </a:p>
      </dgm:t>
    </dgm:pt>
    <dgm:pt modelId="{64122E4A-0798-4360-8E45-9DE9B143D823}">
      <dgm:prSet custT="1"/>
      <dgm:spPr/>
      <dgm:t>
        <a:bodyPr/>
        <a:lstStyle/>
        <a:p>
          <a:r>
            <a:rPr lang="en-US" sz="1800" dirty="0"/>
            <a:t>(ii) Consent may be express or it may be inferred from behavior—both action and inaction—in the context of all the circumstances.</a:t>
          </a:r>
        </a:p>
      </dgm:t>
    </dgm:pt>
    <dgm:pt modelId="{1F1B8905-812F-4909-8698-E1339E8B79EE}" type="parTrans" cxnId="{5543D7A8-7E32-4C00-A6ED-5B3FF730E05B}">
      <dgm:prSet/>
      <dgm:spPr/>
      <dgm:t>
        <a:bodyPr/>
        <a:lstStyle/>
        <a:p>
          <a:endParaRPr lang="en-US" sz="1800"/>
        </a:p>
      </dgm:t>
    </dgm:pt>
    <dgm:pt modelId="{B6A50F82-C955-48BE-8355-FCD96620FB89}" type="sibTrans" cxnId="{5543D7A8-7E32-4C00-A6ED-5B3FF730E05B}">
      <dgm:prSet/>
      <dgm:spPr/>
      <dgm:t>
        <a:bodyPr/>
        <a:lstStyle/>
        <a:p>
          <a:endParaRPr lang="en-US" sz="1800"/>
        </a:p>
      </dgm:t>
    </dgm:pt>
    <dgm:pt modelId="{1DBA24E1-3A4F-4DF1-89A2-F1A613716A29}">
      <dgm:prSet custT="1"/>
      <dgm:spPr/>
      <dgm:t>
        <a:bodyPr/>
        <a:lstStyle/>
        <a:p>
          <a:r>
            <a:rPr lang="en-US" sz="1800" dirty="0"/>
            <a:t>(iii) Neither verbal nor physical resistance is required to establish that consent is lacking, but their absence may be considered, in the context of all the circumstances, in determining the issue of consent.</a:t>
          </a:r>
        </a:p>
      </dgm:t>
    </dgm:pt>
    <dgm:pt modelId="{C110493F-DA00-419D-BBFF-F51A7174B755}" type="parTrans" cxnId="{BF9C73EF-7770-4B52-9B3B-DE5FAD66D06A}">
      <dgm:prSet/>
      <dgm:spPr/>
      <dgm:t>
        <a:bodyPr/>
        <a:lstStyle/>
        <a:p>
          <a:endParaRPr lang="en-US" sz="1800"/>
        </a:p>
      </dgm:t>
    </dgm:pt>
    <dgm:pt modelId="{B8671B17-DFC0-4A5B-AF48-F4E4FFD9F530}" type="sibTrans" cxnId="{BF9C73EF-7770-4B52-9B3B-DE5FAD66D06A}">
      <dgm:prSet/>
      <dgm:spPr/>
      <dgm:t>
        <a:bodyPr/>
        <a:lstStyle/>
        <a:p>
          <a:endParaRPr lang="en-US" sz="1800"/>
        </a:p>
      </dgm:t>
    </dgm:pt>
    <dgm:pt modelId="{C7840C4D-9632-4D62-9D68-2C3B44F6B1B3}">
      <dgm:prSet custT="1"/>
      <dgm:spPr/>
      <dgm:t>
        <a:bodyPr/>
        <a:lstStyle/>
        <a:p>
          <a:r>
            <a:rPr lang="en-US" sz="1800" dirty="0"/>
            <a:t>(iv) Consent is ineffective when given by a person incompetent to consent or under circumstances precluding the free exercise of consent.</a:t>
          </a:r>
        </a:p>
      </dgm:t>
    </dgm:pt>
    <dgm:pt modelId="{9731DDF8-13F0-44A5-80E3-76C7B0C10C00}" type="parTrans" cxnId="{6169CC97-B97E-4290-9868-BD73EF6E1E3D}">
      <dgm:prSet/>
      <dgm:spPr/>
      <dgm:t>
        <a:bodyPr/>
        <a:lstStyle/>
        <a:p>
          <a:endParaRPr lang="en-US" sz="1800"/>
        </a:p>
      </dgm:t>
    </dgm:pt>
    <dgm:pt modelId="{C127B0B2-AFC5-4965-804B-C76A81F9BD65}" type="sibTrans" cxnId="{6169CC97-B97E-4290-9868-BD73EF6E1E3D}">
      <dgm:prSet/>
      <dgm:spPr/>
      <dgm:t>
        <a:bodyPr/>
        <a:lstStyle/>
        <a:p>
          <a:endParaRPr lang="en-US" sz="1800"/>
        </a:p>
      </dgm:t>
    </dgm:pt>
    <dgm:pt modelId="{B5C5C595-3D6D-43F0-9B57-615D48E8AB9E}">
      <dgm:prSet custT="1"/>
      <dgm:spPr/>
      <dgm:t>
        <a:bodyPr/>
        <a:lstStyle/>
        <a:p>
          <a:r>
            <a:rPr lang="en-US" sz="1800" dirty="0"/>
            <a:t>(v) Consent may be revoked or withdrawn any time before or during the act of sexual penetration, oral sex, or sexual contact. </a:t>
          </a:r>
        </a:p>
      </dgm:t>
    </dgm:pt>
    <dgm:pt modelId="{919840B8-7984-4E34-B864-9E295AA368FD}" type="parTrans" cxnId="{E87D0FA4-28A9-4C14-865F-86EC8C72E756}">
      <dgm:prSet/>
      <dgm:spPr/>
      <dgm:t>
        <a:bodyPr/>
        <a:lstStyle/>
        <a:p>
          <a:endParaRPr lang="en-US" sz="1800"/>
        </a:p>
      </dgm:t>
    </dgm:pt>
    <dgm:pt modelId="{7927E61A-11A6-4633-8C2F-D1B2638DF760}" type="sibTrans" cxnId="{E87D0FA4-28A9-4C14-865F-86EC8C72E756}">
      <dgm:prSet/>
      <dgm:spPr/>
      <dgm:t>
        <a:bodyPr/>
        <a:lstStyle/>
        <a:p>
          <a:endParaRPr lang="en-US" sz="1800"/>
        </a:p>
      </dgm:t>
    </dgm:pt>
    <dgm:pt modelId="{68698E55-FECF-453F-88EC-2EB062F06198}" type="pres">
      <dgm:prSet presAssocID="{120B67EC-0AA0-4DF5-AD3D-444BECD9E9E4}" presName="linear" presStyleCnt="0">
        <dgm:presLayoutVars>
          <dgm:animLvl val="lvl"/>
          <dgm:resizeHandles val="exact"/>
        </dgm:presLayoutVars>
      </dgm:prSet>
      <dgm:spPr/>
    </dgm:pt>
    <dgm:pt modelId="{4901BE68-33FB-4D62-BD86-A11BB2A56955}" type="pres">
      <dgm:prSet presAssocID="{824F069B-BB4E-4ECB-AAC0-CEA0715AC65C}" presName="parentText" presStyleLbl="node1" presStyleIdx="0" presStyleCnt="5">
        <dgm:presLayoutVars>
          <dgm:chMax val="0"/>
          <dgm:bulletEnabled val="1"/>
        </dgm:presLayoutVars>
      </dgm:prSet>
      <dgm:spPr/>
    </dgm:pt>
    <dgm:pt modelId="{357EF8AD-F337-4DA6-A504-1A9AD8F38B12}" type="pres">
      <dgm:prSet presAssocID="{E19CF095-6101-4272-A6FD-D20C8C0C2CB8}" presName="spacer" presStyleCnt="0"/>
      <dgm:spPr/>
    </dgm:pt>
    <dgm:pt modelId="{7587164E-A6BF-44F3-9F81-B3A45E803032}" type="pres">
      <dgm:prSet presAssocID="{64122E4A-0798-4360-8E45-9DE9B143D823}" presName="parentText" presStyleLbl="node1" presStyleIdx="1" presStyleCnt="5">
        <dgm:presLayoutVars>
          <dgm:chMax val="0"/>
          <dgm:bulletEnabled val="1"/>
        </dgm:presLayoutVars>
      </dgm:prSet>
      <dgm:spPr/>
    </dgm:pt>
    <dgm:pt modelId="{A4A1F180-2E73-491D-9FF7-EA7597D04A27}" type="pres">
      <dgm:prSet presAssocID="{B6A50F82-C955-48BE-8355-FCD96620FB89}" presName="spacer" presStyleCnt="0"/>
      <dgm:spPr/>
    </dgm:pt>
    <dgm:pt modelId="{51D9A2B2-4F89-4A9A-A12A-0D1598B347B4}" type="pres">
      <dgm:prSet presAssocID="{1DBA24E1-3A4F-4DF1-89A2-F1A613716A29}" presName="parentText" presStyleLbl="node1" presStyleIdx="2" presStyleCnt="5">
        <dgm:presLayoutVars>
          <dgm:chMax val="0"/>
          <dgm:bulletEnabled val="1"/>
        </dgm:presLayoutVars>
      </dgm:prSet>
      <dgm:spPr/>
    </dgm:pt>
    <dgm:pt modelId="{4DA27FB1-64FB-4BAD-8137-B70EA33E2675}" type="pres">
      <dgm:prSet presAssocID="{B8671B17-DFC0-4A5B-AF48-F4E4FFD9F530}" presName="spacer" presStyleCnt="0"/>
      <dgm:spPr/>
    </dgm:pt>
    <dgm:pt modelId="{77A64B4B-5EB3-442C-AFCA-6692E7309FB5}" type="pres">
      <dgm:prSet presAssocID="{C7840C4D-9632-4D62-9D68-2C3B44F6B1B3}" presName="parentText" presStyleLbl="node1" presStyleIdx="3" presStyleCnt="5">
        <dgm:presLayoutVars>
          <dgm:chMax val="0"/>
          <dgm:bulletEnabled val="1"/>
        </dgm:presLayoutVars>
      </dgm:prSet>
      <dgm:spPr/>
    </dgm:pt>
    <dgm:pt modelId="{92766713-62D7-4C71-8D5F-3D94999FE859}" type="pres">
      <dgm:prSet presAssocID="{C127B0B2-AFC5-4965-804B-C76A81F9BD65}" presName="spacer" presStyleCnt="0"/>
      <dgm:spPr/>
    </dgm:pt>
    <dgm:pt modelId="{53D31187-79B3-4401-955E-864A726E53C3}" type="pres">
      <dgm:prSet presAssocID="{B5C5C595-3D6D-43F0-9B57-615D48E8AB9E}" presName="parentText" presStyleLbl="node1" presStyleIdx="4" presStyleCnt="5">
        <dgm:presLayoutVars>
          <dgm:chMax val="0"/>
          <dgm:bulletEnabled val="1"/>
        </dgm:presLayoutVars>
      </dgm:prSet>
      <dgm:spPr/>
    </dgm:pt>
  </dgm:ptLst>
  <dgm:cxnLst>
    <dgm:cxn modelId="{ED15E83F-7724-486F-B78A-E92327C87243}" type="presOf" srcId="{120B67EC-0AA0-4DF5-AD3D-444BECD9E9E4}" destId="{68698E55-FECF-453F-88EC-2EB062F06198}" srcOrd="0" destOrd="0" presId="urn:microsoft.com/office/officeart/2005/8/layout/vList2"/>
    <dgm:cxn modelId="{4C55C853-8070-4632-A5BC-23891C46EED7}" type="presOf" srcId="{64122E4A-0798-4360-8E45-9DE9B143D823}" destId="{7587164E-A6BF-44F3-9F81-B3A45E803032}" srcOrd="0" destOrd="0" presId="urn:microsoft.com/office/officeart/2005/8/layout/vList2"/>
    <dgm:cxn modelId="{C4EB8C7C-1F12-4CED-93A4-CD2F011EA27F}" type="presOf" srcId="{B5C5C595-3D6D-43F0-9B57-615D48E8AB9E}" destId="{53D31187-79B3-4401-955E-864A726E53C3}" srcOrd="0" destOrd="0" presId="urn:microsoft.com/office/officeart/2005/8/layout/vList2"/>
    <dgm:cxn modelId="{6169CC97-B97E-4290-9868-BD73EF6E1E3D}" srcId="{120B67EC-0AA0-4DF5-AD3D-444BECD9E9E4}" destId="{C7840C4D-9632-4D62-9D68-2C3B44F6B1B3}" srcOrd="3" destOrd="0" parTransId="{9731DDF8-13F0-44A5-80E3-76C7B0C10C00}" sibTransId="{C127B0B2-AFC5-4965-804B-C76A81F9BD65}"/>
    <dgm:cxn modelId="{977EF7A1-928A-4CED-BCDE-22C4BA597E44}" type="presOf" srcId="{824F069B-BB4E-4ECB-AAC0-CEA0715AC65C}" destId="{4901BE68-33FB-4D62-BD86-A11BB2A56955}" srcOrd="0" destOrd="0" presId="urn:microsoft.com/office/officeart/2005/8/layout/vList2"/>
    <dgm:cxn modelId="{D397C1A3-BE7F-4BB4-B56F-A73625514DCC}" type="presOf" srcId="{1DBA24E1-3A4F-4DF1-89A2-F1A613716A29}" destId="{51D9A2B2-4F89-4A9A-A12A-0D1598B347B4}" srcOrd="0" destOrd="0" presId="urn:microsoft.com/office/officeart/2005/8/layout/vList2"/>
    <dgm:cxn modelId="{E87D0FA4-28A9-4C14-865F-86EC8C72E756}" srcId="{120B67EC-0AA0-4DF5-AD3D-444BECD9E9E4}" destId="{B5C5C595-3D6D-43F0-9B57-615D48E8AB9E}" srcOrd="4" destOrd="0" parTransId="{919840B8-7984-4E34-B864-9E295AA368FD}" sibTransId="{7927E61A-11A6-4633-8C2F-D1B2638DF760}"/>
    <dgm:cxn modelId="{5543D7A8-7E32-4C00-A6ED-5B3FF730E05B}" srcId="{120B67EC-0AA0-4DF5-AD3D-444BECD9E9E4}" destId="{64122E4A-0798-4360-8E45-9DE9B143D823}" srcOrd="1" destOrd="0" parTransId="{1F1B8905-812F-4909-8698-E1339E8B79EE}" sibTransId="{B6A50F82-C955-48BE-8355-FCD96620FB89}"/>
    <dgm:cxn modelId="{25A2AAB4-7648-49D1-BBEC-9D9E14CB427C}" type="presOf" srcId="{C7840C4D-9632-4D62-9D68-2C3B44F6B1B3}" destId="{77A64B4B-5EB3-442C-AFCA-6692E7309FB5}" srcOrd="0" destOrd="0" presId="urn:microsoft.com/office/officeart/2005/8/layout/vList2"/>
    <dgm:cxn modelId="{BF9C73EF-7770-4B52-9B3B-DE5FAD66D06A}" srcId="{120B67EC-0AA0-4DF5-AD3D-444BECD9E9E4}" destId="{1DBA24E1-3A4F-4DF1-89A2-F1A613716A29}" srcOrd="2" destOrd="0" parTransId="{C110493F-DA00-419D-BBFF-F51A7174B755}" sibTransId="{B8671B17-DFC0-4A5B-AF48-F4E4FFD9F530}"/>
    <dgm:cxn modelId="{AF6DA7F4-8C25-4E80-B712-F640B69759FB}" srcId="{120B67EC-0AA0-4DF5-AD3D-444BECD9E9E4}" destId="{824F069B-BB4E-4ECB-AAC0-CEA0715AC65C}" srcOrd="0" destOrd="0" parTransId="{EDAE7E96-0603-4C73-A9A0-9CC638CB7A46}" sibTransId="{E19CF095-6101-4272-A6FD-D20C8C0C2CB8}"/>
    <dgm:cxn modelId="{367D917E-150F-470F-9E11-F86A4D7BECDB}" type="presParOf" srcId="{68698E55-FECF-453F-88EC-2EB062F06198}" destId="{4901BE68-33FB-4D62-BD86-A11BB2A56955}" srcOrd="0" destOrd="0" presId="urn:microsoft.com/office/officeart/2005/8/layout/vList2"/>
    <dgm:cxn modelId="{44663A34-AF41-4E79-86BD-AF164A270070}" type="presParOf" srcId="{68698E55-FECF-453F-88EC-2EB062F06198}" destId="{357EF8AD-F337-4DA6-A504-1A9AD8F38B12}" srcOrd="1" destOrd="0" presId="urn:microsoft.com/office/officeart/2005/8/layout/vList2"/>
    <dgm:cxn modelId="{56A94D92-73E3-43A0-A426-B375F837A017}" type="presParOf" srcId="{68698E55-FECF-453F-88EC-2EB062F06198}" destId="{7587164E-A6BF-44F3-9F81-B3A45E803032}" srcOrd="2" destOrd="0" presId="urn:microsoft.com/office/officeart/2005/8/layout/vList2"/>
    <dgm:cxn modelId="{F9C44D7A-10AF-4DB0-B5CC-728E3E2105A0}" type="presParOf" srcId="{68698E55-FECF-453F-88EC-2EB062F06198}" destId="{A4A1F180-2E73-491D-9FF7-EA7597D04A27}" srcOrd="3" destOrd="0" presId="urn:microsoft.com/office/officeart/2005/8/layout/vList2"/>
    <dgm:cxn modelId="{3AAC8237-5C1E-49D5-BCD3-2C8A080D774F}" type="presParOf" srcId="{68698E55-FECF-453F-88EC-2EB062F06198}" destId="{51D9A2B2-4F89-4A9A-A12A-0D1598B347B4}" srcOrd="4" destOrd="0" presId="urn:microsoft.com/office/officeart/2005/8/layout/vList2"/>
    <dgm:cxn modelId="{578CF038-7D58-452C-B1E6-D3898CC11318}" type="presParOf" srcId="{68698E55-FECF-453F-88EC-2EB062F06198}" destId="{4DA27FB1-64FB-4BAD-8137-B70EA33E2675}" srcOrd="5" destOrd="0" presId="urn:microsoft.com/office/officeart/2005/8/layout/vList2"/>
    <dgm:cxn modelId="{36660C96-47F0-42AB-93E8-0D439CE06F77}" type="presParOf" srcId="{68698E55-FECF-453F-88EC-2EB062F06198}" destId="{77A64B4B-5EB3-442C-AFCA-6692E7309FB5}" srcOrd="6" destOrd="0" presId="urn:microsoft.com/office/officeart/2005/8/layout/vList2"/>
    <dgm:cxn modelId="{43B9ACB3-13BD-43ED-9C35-86C35813E091}" type="presParOf" srcId="{68698E55-FECF-453F-88EC-2EB062F06198}" destId="{92766713-62D7-4C71-8D5F-3D94999FE859}" srcOrd="7" destOrd="0" presId="urn:microsoft.com/office/officeart/2005/8/layout/vList2"/>
    <dgm:cxn modelId="{2D1F9690-493E-4E72-A074-439A6AFEDD7F}" type="presParOf" srcId="{68698E55-FECF-453F-88EC-2EB062F06198}" destId="{53D31187-79B3-4401-955E-864A726E53C3}"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57E683F-A85D-4703-9935-28CC950B3AD7}" type="doc">
      <dgm:prSet loTypeId="urn:microsoft.com/office/officeart/2005/8/layout/vList2" loCatId="list" qsTypeId="urn:microsoft.com/office/officeart/2005/8/quickstyle/simple5" qsCatId="simple" csTypeId="urn:microsoft.com/office/officeart/2005/8/colors/accent0_2" csCatId="mainScheme" phldr="1"/>
      <dgm:spPr/>
      <dgm:t>
        <a:bodyPr/>
        <a:lstStyle/>
        <a:p>
          <a:endParaRPr lang="en-US"/>
        </a:p>
      </dgm:t>
    </dgm:pt>
    <dgm:pt modelId="{1193608F-8870-40B9-BF39-13D79B4616DB}">
      <dgm:prSet/>
      <dgm:spPr/>
      <dgm:t>
        <a:bodyPr/>
        <a:lstStyle/>
        <a:p>
          <a:r>
            <a:rPr lang="en-US" dirty="0"/>
            <a:t>1. Consent must be explicit, that means talking and agreeing to what you’ll be doing before you start.</a:t>
          </a:r>
        </a:p>
      </dgm:t>
    </dgm:pt>
    <dgm:pt modelId="{DBE8EB76-FEE9-4A1C-A925-54157BD30E8D}" type="parTrans" cxnId="{04C8BD79-5E0A-41DA-AC24-62D84C469BB2}">
      <dgm:prSet/>
      <dgm:spPr/>
      <dgm:t>
        <a:bodyPr/>
        <a:lstStyle/>
        <a:p>
          <a:endParaRPr lang="en-US"/>
        </a:p>
      </dgm:t>
    </dgm:pt>
    <dgm:pt modelId="{19F33C1B-8D50-4374-8AED-063E3FF6D42C}" type="sibTrans" cxnId="{04C8BD79-5E0A-41DA-AC24-62D84C469BB2}">
      <dgm:prSet/>
      <dgm:spPr/>
      <dgm:t>
        <a:bodyPr/>
        <a:lstStyle/>
        <a:p>
          <a:endParaRPr lang="en-US"/>
        </a:p>
      </dgm:t>
    </dgm:pt>
    <dgm:pt modelId="{3D14FB99-9F27-446B-9CCE-6C44A7758CC1}">
      <dgm:prSet/>
      <dgm:spPr/>
      <dgm:t>
        <a:bodyPr/>
        <a:lstStyle/>
        <a:p>
          <a:r>
            <a:rPr lang="en-US" dirty="0"/>
            <a:t>2. You must specify what kinds of expressions of unwillingness are okay to ignore.</a:t>
          </a:r>
        </a:p>
      </dgm:t>
    </dgm:pt>
    <dgm:pt modelId="{12C024C8-5779-4973-805A-EBFF3E9F26B6}" type="parTrans" cxnId="{E60DD6D6-68AC-4227-8234-A94783117D96}">
      <dgm:prSet/>
      <dgm:spPr/>
      <dgm:t>
        <a:bodyPr/>
        <a:lstStyle/>
        <a:p>
          <a:endParaRPr lang="en-US"/>
        </a:p>
      </dgm:t>
    </dgm:pt>
    <dgm:pt modelId="{E3FEBF4D-C7C4-4514-8B7D-52E73AE13DE2}" type="sibTrans" cxnId="{E60DD6D6-68AC-4227-8234-A94783117D96}">
      <dgm:prSet/>
      <dgm:spPr/>
      <dgm:t>
        <a:bodyPr/>
        <a:lstStyle/>
        <a:p>
          <a:endParaRPr lang="en-US"/>
        </a:p>
      </dgm:t>
    </dgm:pt>
    <dgm:pt modelId="{4FEDFA7A-AA72-444B-9D0C-26A04579DE62}">
      <dgm:prSet/>
      <dgm:spPr/>
      <dgm:t>
        <a:bodyPr/>
        <a:lstStyle/>
        <a:p>
          <a:r>
            <a:rPr lang="en-US" dirty="0"/>
            <a:t>3. You must identify the specific activities and how intense they will be, which requires being informed about the risks.</a:t>
          </a:r>
        </a:p>
      </dgm:t>
    </dgm:pt>
    <dgm:pt modelId="{31999C4A-6C71-4445-AB82-6E08ADE72190}" type="parTrans" cxnId="{98F105E8-4F26-4614-95C2-EED801F16935}">
      <dgm:prSet/>
      <dgm:spPr/>
      <dgm:t>
        <a:bodyPr/>
        <a:lstStyle/>
        <a:p>
          <a:endParaRPr lang="en-US"/>
        </a:p>
      </dgm:t>
    </dgm:pt>
    <dgm:pt modelId="{92ED6776-84ED-4FB7-A2AE-8E70FDE1056A}" type="sibTrans" cxnId="{98F105E8-4F26-4614-95C2-EED801F16935}">
      <dgm:prSet/>
      <dgm:spPr/>
      <dgm:t>
        <a:bodyPr/>
        <a:lstStyle/>
        <a:p>
          <a:endParaRPr lang="en-US"/>
        </a:p>
      </dgm:t>
    </dgm:pt>
    <dgm:pt modelId="{57C75DDA-0A0D-43FC-839B-D3052A7D22BB}">
      <dgm:prSet/>
      <dgm:spPr/>
      <dgm:t>
        <a:bodyPr/>
        <a:lstStyle/>
        <a:p>
          <a:r>
            <a:rPr lang="en-US" dirty="0"/>
            <a:t>4. You must agree to a safe-word or gesture that will withdraw permission.</a:t>
          </a:r>
        </a:p>
      </dgm:t>
    </dgm:pt>
    <dgm:pt modelId="{C350FE2B-C085-4484-BF76-195123461A89}" type="parTrans" cxnId="{AF880556-12B4-44B3-9678-7AB40C494573}">
      <dgm:prSet/>
      <dgm:spPr/>
      <dgm:t>
        <a:bodyPr/>
        <a:lstStyle/>
        <a:p>
          <a:endParaRPr lang="en-US"/>
        </a:p>
      </dgm:t>
    </dgm:pt>
    <dgm:pt modelId="{B20E1CD0-4573-4011-B22C-221B5141454B}" type="sibTrans" cxnId="{AF880556-12B4-44B3-9678-7AB40C494573}">
      <dgm:prSet/>
      <dgm:spPr/>
      <dgm:t>
        <a:bodyPr/>
        <a:lstStyle/>
        <a:p>
          <a:endParaRPr lang="en-US"/>
        </a:p>
      </dgm:t>
    </dgm:pt>
    <dgm:pt modelId="{43E1EF53-F56C-4B2E-A2AC-BD8C098CA9BF}" type="pres">
      <dgm:prSet presAssocID="{F57E683F-A85D-4703-9935-28CC950B3AD7}" presName="linear" presStyleCnt="0">
        <dgm:presLayoutVars>
          <dgm:animLvl val="lvl"/>
          <dgm:resizeHandles val="exact"/>
        </dgm:presLayoutVars>
      </dgm:prSet>
      <dgm:spPr/>
    </dgm:pt>
    <dgm:pt modelId="{ACA49B5B-C372-4954-B191-51FC2C3CEF3A}" type="pres">
      <dgm:prSet presAssocID="{1193608F-8870-40B9-BF39-13D79B4616DB}" presName="parentText" presStyleLbl="node1" presStyleIdx="0" presStyleCnt="4" custLinFactNeighborX="104" custLinFactNeighborY="-30014">
        <dgm:presLayoutVars>
          <dgm:chMax val="0"/>
          <dgm:bulletEnabled val="1"/>
        </dgm:presLayoutVars>
      </dgm:prSet>
      <dgm:spPr/>
    </dgm:pt>
    <dgm:pt modelId="{A6CEAE84-744A-4885-B7B3-479BD8421514}" type="pres">
      <dgm:prSet presAssocID="{19F33C1B-8D50-4374-8AED-063E3FF6D42C}" presName="spacer" presStyleCnt="0"/>
      <dgm:spPr/>
    </dgm:pt>
    <dgm:pt modelId="{5A676C2F-00FA-458E-8BD6-C6F3A74BC5C9}" type="pres">
      <dgm:prSet presAssocID="{3D14FB99-9F27-446B-9CCE-6C44A7758CC1}" presName="parentText" presStyleLbl="node1" presStyleIdx="1" presStyleCnt="4">
        <dgm:presLayoutVars>
          <dgm:chMax val="0"/>
          <dgm:bulletEnabled val="1"/>
        </dgm:presLayoutVars>
      </dgm:prSet>
      <dgm:spPr/>
    </dgm:pt>
    <dgm:pt modelId="{04C9F65D-768A-4168-BA92-D9826A334BDA}" type="pres">
      <dgm:prSet presAssocID="{E3FEBF4D-C7C4-4514-8B7D-52E73AE13DE2}" presName="spacer" presStyleCnt="0"/>
      <dgm:spPr/>
    </dgm:pt>
    <dgm:pt modelId="{41A91D32-D2D0-4DD8-A694-5D94B13C23EE}" type="pres">
      <dgm:prSet presAssocID="{4FEDFA7A-AA72-444B-9D0C-26A04579DE62}" presName="parentText" presStyleLbl="node1" presStyleIdx="2" presStyleCnt="4">
        <dgm:presLayoutVars>
          <dgm:chMax val="0"/>
          <dgm:bulletEnabled val="1"/>
        </dgm:presLayoutVars>
      </dgm:prSet>
      <dgm:spPr/>
    </dgm:pt>
    <dgm:pt modelId="{677BBCA9-48F2-47B6-B060-61C7CB5DCF50}" type="pres">
      <dgm:prSet presAssocID="{92ED6776-84ED-4FB7-A2AE-8E70FDE1056A}" presName="spacer" presStyleCnt="0"/>
      <dgm:spPr/>
    </dgm:pt>
    <dgm:pt modelId="{95EB6E48-4DEC-4644-8CB8-846F4DEA623D}" type="pres">
      <dgm:prSet presAssocID="{57C75DDA-0A0D-43FC-839B-D3052A7D22BB}" presName="parentText" presStyleLbl="node1" presStyleIdx="3" presStyleCnt="4">
        <dgm:presLayoutVars>
          <dgm:chMax val="0"/>
          <dgm:bulletEnabled val="1"/>
        </dgm:presLayoutVars>
      </dgm:prSet>
      <dgm:spPr/>
    </dgm:pt>
  </dgm:ptLst>
  <dgm:cxnLst>
    <dgm:cxn modelId="{1E342C31-8111-434D-910B-0F03347F9CD2}" type="presOf" srcId="{1193608F-8870-40B9-BF39-13D79B4616DB}" destId="{ACA49B5B-C372-4954-B191-51FC2C3CEF3A}" srcOrd="0" destOrd="0" presId="urn:microsoft.com/office/officeart/2005/8/layout/vList2"/>
    <dgm:cxn modelId="{35EEE46A-9871-4328-8351-31BF166DB751}" type="presOf" srcId="{4FEDFA7A-AA72-444B-9D0C-26A04579DE62}" destId="{41A91D32-D2D0-4DD8-A694-5D94B13C23EE}" srcOrd="0" destOrd="0" presId="urn:microsoft.com/office/officeart/2005/8/layout/vList2"/>
    <dgm:cxn modelId="{333DFA4C-F239-45BC-9C4F-2D081EE60DF7}" type="presOf" srcId="{F57E683F-A85D-4703-9935-28CC950B3AD7}" destId="{43E1EF53-F56C-4B2E-A2AC-BD8C098CA9BF}" srcOrd="0" destOrd="0" presId="urn:microsoft.com/office/officeart/2005/8/layout/vList2"/>
    <dgm:cxn modelId="{AF880556-12B4-44B3-9678-7AB40C494573}" srcId="{F57E683F-A85D-4703-9935-28CC950B3AD7}" destId="{57C75DDA-0A0D-43FC-839B-D3052A7D22BB}" srcOrd="3" destOrd="0" parTransId="{C350FE2B-C085-4484-BF76-195123461A89}" sibTransId="{B20E1CD0-4573-4011-B22C-221B5141454B}"/>
    <dgm:cxn modelId="{04C8BD79-5E0A-41DA-AC24-62D84C469BB2}" srcId="{F57E683F-A85D-4703-9935-28CC950B3AD7}" destId="{1193608F-8870-40B9-BF39-13D79B4616DB}" srcOrd="0" destOrd="0" parTransId="{DBE8EB76-FEE9-4A1C-A925-54157BD30E8D}" sibTransId="{19F33C1B-8D50-4374-8AED-063E3FF6D42C}"/>
    <dgm:cxn modelId="{3EA692B0-C088-4EA3-A331-3BFA3DC86FAD}" type="presOf" srcId="{3D14FB99-9F27-446B-9CCE-6C44A7758CC1}" destId="{5A676C2F-00FA-458E-8BD6-C6F3A74BC5C9}" srcOrd="0" destOrd="0" presId="urn:microsoft.com/office/officeart/2005/8/layout/vList2"/>
    <dgm:cxn modelId="{2844A1B9-37CE-4495-84A1-A853DEC3E292}" type="presOf" srcId="{57C75DDA-0A0D-43FC-839B-D3052A7D22BB}" destId="{95EB6E48-4DEC-4644-8CB8-846F4DEA623D}" srcOrd="0" destOrd="0" presId="urn:microsoft.com/office/officeart/2005/8/layout/vList2"/>
    <dgm:cxn modelId="{E60DD6D6-68AC-4227-8234-A94783117D96}" srcId="{F57E683F-A85D-4703-9935-28CC950B3AD7}" destId="{3D14FB99-9F27-446B-9CCE-6C44A7758CC1}" srcOrd="1" destOrd="0" parTransId="{12C024C8-5779-4973-805A-EBFF3E9F26B6}" sibTransId="{E3FEBF4D-C7C4-4514-8B7D-52E73AE13DE2}"/>
    <dgm:cxn modelId="{98F105E8-4F26-4614-95C2-EED801F16935}" srcId="{F57E683F-A85D-4703-9935-28CC950B3AD7}" destId="{4FEDFA7A-AA72-444B-9D0C-26A04579DE62}" srcOrd="2" destOrd="0" parTransId="{31999C4A-6C71-4445-AB82-6E08ADE72190}" sibTransId="{92ED6776-84ED-4FB7-A2AE-8E70FDE1056A}"/>
    <dgm:cxn modelId="{52249366-D1D2-48C5-9B67-BA712191CAF5}" type="presParOf" srcId="{43E1EF53-F56C-4B2E-A2AC-BD8C098CA9BF}" destId="{ACA49B5B-C372-4954-B191-51FC2C3CEF3A}" srcOrd="0" destOrd="0" presId="urn:microsoft.com/office/officeart/2005/8/layout/vList2"/>
    <dgm:cxn modelId="{29CA6CB7-841C-4AE0-801C-866EE52C80B2}" type="presParOf" srcId="{43E1EF53-F56C-4B2E-A2AC-BD8C098CA9BF}" destId="{A6CEAE84-744A-4885-B7B3-479BD8421514}" srcOrd="1" destOrd="0" presId="urn:microsoft.com/office/officeart/2005/8/layout/vList2"/>
    <dgm:cxn modelId="{196501FA-842A-432C-BC9A-3E1424209E67}" type="presParOf" srcId="{43E1EF53-F56C-4B2E-A2AC-BD8C098CA9BF}" destId="{5A676C2F-00FA-458E-8BD6-C6F3A74BC5C9}" srcOrd="2" destOrd="0" presId="urn:microsoft.com/office/officeart/2005/8/layout/vList2"/>
    <dgm:cxn modelId="{ED695DB7-3B52-4AED-B39A-EF1540F35B72}" type="presParOf" srcId="{43E1EF53-F56C-4B2E-A2AC-BD8C098CA9BF}" destId="{04C9F65D-768A-4168-BA92-D9826A334BDA}" srcOrd="3" destOrd="0" presId="urn:microsoft.com/office/officeart/2005/8/layout/vList2"/>
    <dgm:cxn modelId="{8FA873BB-1241-4236-8822-AB05EE8FD74E}" type="presParOf" srcId="{43E1EF53-F56C-4B2E-A2AC-BD8C098CA9BF}" destId="{41A91D32-D2D0-4DD8-A694-5D94B13C23EE}" srcOrd="4" destOrd="0" presId="urn:microsoft.com/office/officeart/2005/8/layout/vList2"/>
    <dgm:cxn modelId="{EF6E1C92-E80E-4654-8D48-44C7843915E3}" type="presParOf" srcId="{43E1EF53-F56C-4B2E-A2AC-BD8C098CA9BF}" destId="{677BBCA9-48F2-47B6-B060-61C7CB5DCF50}" srcOrd="5" destOrd="0" presId="urn:microsoft.com/office/officeart/2005/8/layout/vList2"/>
    <dgm:cxn modelId="{D126252F-EF5D-40BF-8327-C0A6DD0AD344}" type="presParOf" srcId="{43E1EF53-F56C-4B2E-A2AC-BD8C098CA9BF}" destId="{95EB6E48-4DEC-4644-8CB8-846F4DEA623D}"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7733031-9E7F-4B00-8160-AB8EAD0837A0}" type="doc">
      <dgm:prSet loTypeId="urn:microsoft.com/office/officeart/2005/8/layout/vList2" loCatId="list" qsTypeId="urn:microsoft.com/office/officeart/2005/8/quickstyle/3d2" qsCatId="3D" csTypeId="urn:microsoft.com/office/officeart/2005/8/colors/accent0_2" csCatId="mainScheme" phldr="1"/>
      <dgm:spPr/>
      <dgm:t>
        <a:bodyPr/>
        <a:lstStyle/>
        <a:p>
          <a:endParaRPr lang="en-US"/>
        </a:p>
      </dgm:t>
    </dgm:pt>
    <dgm:pt modelId="{B14B29C8-8E95-4060-93B9-F3D0D5F8357A}">
      <dgm:prSet/>
      <dgm:spPr/>
      <dgm:t>
        <a:bodyPr/>
        <a:lstStyle/>
        <a:p>
          <a:r>
            <a:rPr lang="en-US" u="none" dirty="0">
              <a:hlinkClick xmlns:r="http://schemas.openxmlformats.org/officeDocument/2006/relationships" r:id="rId1">
                <a:extLst>
                  <a:ext uri="{A12FA001-AC4F-418D-AE19-62706E023703}">
                    <ahyp:hlinkClr xmlns:ahyp="http://schemas.microsoft.com/office/drawing/2018/hyperlinkcolor" val="tx"/>
                  </a:ext>
                </a:extLst>
              </a:hlinkClick>
            </a:rPr>
            <a:t>NCSF Consent Count Resources</a:t>
          </a:r>
          <a:endParaRPr lang="en-US" u="none" dirty="0"/>
        </a:p>
      </dgm:t>
    </dgm:pt>
    <dgm:pt modelId="{7B9E4C66-2B81-4E5E-B300-E2A32817D685}" type="parTrans" cxnId="{39934D06-0DC7-4253-8C86-33E0AA97D6EF}">
      <dgm:prSet/>
      <dgm:spPr/>
      <dgm:t>
        <a:bodyPr/>
        <a:lstStyle/>
        <a:p>
          <a:endParaRPr lang="en-US"/>
        </a:p>
      </dgm:t>
    </dgm:pt>
    <dgm:pt modelId="{BB3047CB-F74E-46B3-B46A-BB9448DA2A38}" type="sibTrans" cxnId="{39934D06-0DC7-4253-8C86-33E0AA97D6EF}">
      <dgm:prSet/>
      <dgm:spPr/>
      <dgm:t>
        <a:bodyPr/>
        <a:lstStyle/>
        <a:p>
          <a:endParaRPr lang="en-US"/>
        </a:p>
      </dgm:t>
    </dgm:pt>
    <dgm:pt modelId="{BAC3CCBE-D03D-4930-96C9-BBA3C20993CB}">
      <dgm:prSet/>
      <dgm:spPr/>
      <dgm:t>
        <a:bodyPr/>
        <a:lstStyle/>
        <a:p>
          <a:r>
            <a:rPr lang="en-US" u="none" dirty="0"/>
            <a:t> </a:t>
          </a:r>
          <a:r>
            <a:rPr lang="en-US" u="none" dirty="0">
              <a:hlinkClick xmlns:r="http://schemas.openxmlformats.org/officeDocument/2006/relationships" r:id="rId2">
                <a:extLst>
                  <a:ext uri="{A12FA001-AC4F-418D-AE19-62706E023703}">
                    <ahyp:hlinkClr xmlns:ahyp="http://schemas.microsoft.com/office/drawing/2018/hyperlinkcolor" val="tx"/>
                  </a:ext>
                </a:extLst>
              </a:hlinkClick>
            </a:rPr>
            <a:t>American Law Institute</a:t>
          </a:r>
          <a:endParaRPr lang="en-US" u="none" dirty="0"/>
        </a:p>
      </dgm:t>
    </dgm:pt>
    <dgm:pt modelId="{E3B6D4DD-C49C-4786-9DE8-5EEF6D9A4832}" type="parTrans" cxnId="{10DEA284-7A19-467D-944F-8DC8506272D0}">
      <dgm:prSet/>
      <dgm:spPr/>
      <dgm:t>
        <a:bodyPr/>
        <a:lstStyle/>
        <a:p>
          <a:endParaRPr lang="en-US"/>
        </a:p>
      </dgm:t>
    </dgm:pt>
    <dgm:pt modelId="{8809217D-2747-4896-9303-E7C69684E147}" type="sibTrans" cxnId="{10DEA284-7A19-467D-944F-8DC8506272D0}">
      <dgm:prSet/>
      <dgm:spPr/>
      <dgm:t>
        <a:bodyPr/>
        <a:lstStyle/>
        <a:p>
          <a:endParaRPr lang="en-US"/>
        </a:p>
      </dgm:t>
    </dgm:pt>
    <dgm:pt modelId="{3E605B26-723B-4D56-A285-1FFCC9A84A95}">
      <dgm:prSet/>
      <dgm:spPr/>
      <dgm:t>
        <a:bodyPr/>
        <a:lstStyle/>
        <a:p>
          <a:r>
            <a:rPr lang="en-US" u="none" dirty="0">
              <a:hlinkClick xmlns:r="http://schemas.openxmlformats.org/officeDocument/2006/relationships" r:id="rId3">
                <a:extLst>
                  <a:ext uri="{A12FA001-AC4F-418D-AE19-62706E023703}">
                    <ahyp:hlinkClr xmlns:ahyp="http://schemas.microsoft.com/office/drawing/2018/hyperlinkcolor" val="tx"/>
                  </a:ext>
                </a:extLst>
              </a:hlinkClick>
            </a:rPr>
            <a:t>Video: Model Penal Code: Sexual Assault and Related Offenses - Overview of Tentative Draft No. 5 (2021) </a:t>
          </a:r>
          <a:endParaRPr lang="en-US" u="none" dirty="0"/>
        </a:p>
      </dgm:t>
    </dgm:pt>
    <dgm:pt modelId="{7CB6AFBD-E10E-4D53-94DE-BA821491010E}" type="parTrans" cxnId="{B58DA5D3-2B4B-449F-9856-6EEF06A61A49}">
      <dgm:prSet/>
      <dgm:spPr/>
      <dgm:t>
        <a:bodyPr/>
        <a:lstStyle/>
        <a:p>
          <a:endParaRPr lang="en-US"/>
        </a:p>
      </dgm:t>
    </dgm:pt>
    <dgm:pt modelId="{5D4AECDC-4F59-4CDB-9C22-65B3D13A6A85}" type="sibTrans" cxnId="{B58DA5D3-2B4B-449F-9856-6EEF06A61A49}">
      <dgm:prSet/>
      <dgm:spPr/>
      <dgm:t>
        <a:bodyPr/>
        <a:lstStyle/>
        <a:p>
          <a:endParaRPr lang="en-US"/>
        </a:p>
      </dgm:t>
    </dgm:pt>
    <dgm:pt modelId="{F90563F3-8A66-4779-A47D-EF9443A5F322}">
      <dgm:prSet/>
      <dgm:spPr/>
      <dgm:t>
        <a:bodyPr/>
        <a:lstStyle/>
        <a:p>
          <a:r>
            <a:rPr lang="en-US" u="none" dirty="0">
              <a:hlinkClick xmlns:r="http://schemas.openxmlformats.org/officeDocument/2006/relationships" r:id="rId3">
                <a:extLst>
                  <a:ext uri="{A12FA001-AC4F-418D-AE19-62706E023703}">
                    <ahyp:hlinkClr xmlns:ahyp="http://schemas.microsoft.com/office/drawing/2018/hyperlinkcolor" val="tx"/>
                  </a:ext>
                </a:extLst>
              </a:hlinkClick>
            </a:rPr>
            <a:t>The ALI Advisor</a:t>
          </a:r>
          <a:endParaRPr lang="en-US" u="none" dirty="0"/>
        </a:p>
      </dgm:t>
    </dgm:pt>
    <dgm:pt modelId="{3DF62FAF-A11B-4D98-9A5D-42EB4846BAEC}" type="parTrans" cxnId="{32FAD3C0-5F6F-40AD-A673-6D7D4FA2D528}">
      <dgm:prSet/>
      <dgm:spPr/>
      <dgm:t>
        <a:bodyPr/>
        <a:lstStyle/>
        <a:p>
          <a:endParaRPr lang="en-US"/>
        </a:p>
      </dgm:t>
    </dgm:pt>
    <dgm:pt modelId="{4700FC7D-513C-4843-9507-0BEBA5E0649B}" type="sibTrans" cxnId="{32FAD3C0-5F6F-40AD-A673-6D7D4FA2D528}">
      <dgm:prSet/>
      <dgm:spPr/>
      <dgm:t>
        <a:bodyPr/>
        <a:lstStyle/>
        <a:p>
          <a:endParaRPr lang="en-US"/>
        </a:p>
      </dgm:t>
    </dgm:pt>
    <dgm:pt modelId="{EAFC0847-8443-47FF-822E-CDE21A860EDC}" type="pres">
      <dgm:prSet presAssocID="{A7733031-9E7F-4B00-8160-AB8EAD0837A0}" presName="linear" presStyleCnt="0">
        <dgm:presLayoutVars>
          <dgm:animLvl val="lvl"/>
          <dgm:resizeHandles val="exact"/>
        </dgm:presLayoutVars>
      </dgm:prSet>
      <dgm:spPr/>
    </dgm:pt>
    <dgm:pt modelId="{A30D43D1-2A23-48C7-A2CA-A5038B67795B}" type="pres">
      <dgm:prSet presAssocID="{B14B29C8-8E95-4060-93B9-F3D0D5F8357A}" presName="parentText" presStyleLbl="node1" presStyleIdx="0" presStyleCnt="4">
        <dgm:presLayoutVars>
          <dgm:chMax val="0"/>
          <dgm:bulletEnabled val="1"/>
        </dgm:presLayoutVars>
      </dgm:prSet>
      <dgm:spPr/>
    </dgm:pt>
    <dgm:pt modelId="{BD6C2093-8F92-49B2-95C4-917629BA6244}" type="pres">
      <dgm:prSet presAssocID="{BB3047CB-F74E-46B3-B46A-BB9448DA2A38}" presName="spacer" presStyleCnt="0"/>
      <dgm:spPr/>
    </dgm:pt>
    <dgm:pt modelId="{BC5074E1-97CF-4C4E-8EDE-B5F172EB24C0}" type="pres">
      <dgm:prSet presAssocID="{BAC3CCBE-D03D-4930-96C9-BBA3C20993CB}" presName="parentText" presStyleLbl="node1" presStyleIdx="1" presStyleCnt="4">
        <dgm:presLayoutVars>
          <dgm:chMax val="0"/>
          <dgm:bulletEnabled val="1"/>
        </dgm:presLayoutVars>
      </dgm:prSet>
      <dgm:spPr/>
    </dgm:pt>
    <dgm:pt modelId="{E71B33E2-7237-4519-88FB-443F14F4A5F5}" type="pres">
      <dgm:prSet presAssocID="{8809217D-2747-4896-9303-E7C69684E147}" presName="spacer" presStyleCnt="0"/>
      <dgm:spPr/>
    </dgm:pt>
    <dgm:pt modelId="{135B719A-4152-4E15-BF25-608CD97152AA}" type="pres">
      <dgm:prSet presAssocID="{F90563F3-8A66-4779-A47D-EF9443A5F322}" presName="parentText" presStyleLbl="node1" presStyleIdx="2" presStyleCnt="4">
        <dgm:presLayoutVars>
          <dgm:chMax val="0"/>
          <dgm:bulletEnabled val="1"/>
        </dgm:presLayoutVars>
      </dgm:prSet>
      <dgm:spPr/>
    </dgm:pt>
    <dgm:pt modelId="{BCF2379B-557D-4978-814F-9D620BA05796}" type="pres">
      <dgm:prSet presAssocID="{4700FC7D-513C-4843-9507-0BEBA5E0649B}" presName="spacer" presStyleCnt="0"/>
      <dgm:spPr/>
    </dgm:pt>
    <dgm:pt modelId="{79F96230-C83D-4FB2-82F0-1D5A5019458C}" type="pres">
      <dgm:prSet presAssocID="{3E605B26-723B-4D56-A285-1FFCC9A84A95}" presName="parentText" presStyleLbl="node1" presStyleIdx="3" presStyleCnt="4" custLinFactNeighborX="-1290" custLinFactNeighborY="9136">
        <dgm:presLayoutVars>
          <dgm:chMax val="0"/>
          <dgm:bulletEnabled val="1"/>
        </dgm:presLayoutVars>
      </dgm:prSet>
      <dgm:spPr/>
    </dgm:pt>
  </dgm:ptLst>
  <dgm:cxnLst>
    <dgm:cxn modelId="{39934D06-0DC7-4253-8C86-33E0AA97D6EF}" srcId="{A7733031-9E7F-4B00-8160-AB8EAD0837A0}" destId="{B14B29C8-8E95-4060-93B9-F3D0D5F8357A}" srcOrd="0" destOrd="0" parTransId="{7B9E4C66-2B81-4E5E-B300-E2A32817D685}" sibTransId="{BB3047CB-F74E-46B3-B46A-BB9448DA2A38}"/>
    <dgm:cxn modelId="{2012C607-C0E2-4163-A3E8-B9EC6875D959}" type="presOf" srcId="{A7733031-9E7F-4B00-8160-AB8EAD0837A0}" destId="{EAFC0847-8443-47FF-822E-CDE21A860EDC}" srcOrd="0" destOrd="0" presId="urn:microsoft.com/office/officeart/2005/8/layout/vList2"/>
    <dgm:cxn modelId="{CAEC236D-7BC2-4A92-B939-0B5DEF8686AE}" type="presOf" srcId="{3E605B26-723B-4D56-A285-1FFCC9A84A95}" destId="{79F96230-C83D-4FB2-82F0-1D5A5019458C}" srcOrd="0" destOrd="0" presId="urn:microsoft.com/office/officeart/2005/8/layout/vList2"/>
    <dgm:cxn modelId="{87B5BF76-A195-4A02-A4B1-02CD8067A4A7}" type="presOf" srcId="{B14B29C8-8E95-4060-93B9-F3D0D5F8357A}" destId="{A30D43D1-2A23-48C7-A2CA-A5038B67795B}" srcOrd="0" destOrd="0" presId="urn:microsoft.com/office/officeart/2005/8/layout/vList2"/>
    <dgm:cxn modelId="{10DEA284-7A19-467D-944F-8DC8506272D0}" srcId="{A7733031-9E7F-4B00-8160-AB8EAD0837A0}" destId="{BAC3CCBE-D03D-4930-96C9-BBA3C20993CB}" srcOrd="1" destOrd="0" parTransId="{E3B6D4DD-C49C-4786-9DE8-5EEF6D9A4832}" sibTransId="{8809217D-2747-4896-9303-E7C69684E147}"/>
    <dgm:cxn modelId="{3D52FC91-29AB-4C8E-82BB-D209D8EAAAED}" type="presOf" srcId="{BAC3CCBE-D03D-4930-96C9-BBA3C20993CB}" destId="{BC5074E1-97CF-4C4E-8EDE-B5F172EB24C0}" srcOrd="0" destOrd="0" presId="urn:microsoft.com/office/officeart/2005/8/layout/vList2"/>
    <dgm:cxn modelId="{32FAD3C0-5F6F-40AD-A673-6D7D4FA2D528}" srcId="{A7733031-9E7F-4B00-8160-AB8EAD0837A0}" destId="{F90563F3-8A66-4779-A47D-EF9443A5F322}" srcOrd="2" destOrd="0" parTransId="{3DF62FAF-A11B-4D98-9A5D-42EB4846BAEC}" sibTransId="{4700FC7D-513C-4843-9507-0BEBA5E0649B}"/>
    <dgm:cxn modelId="{B58DA5D3-2B4B-449F-9856-6EEF06A61A49}" srcId="{A7733031-9E7F-4B00-8160-AB8EAD0837A0}" destId="{3E605B26-723B-4D56-A285-1FFCC9A84A95}" srcOrd="3" destOrd="0" parTransId="{7CB6AFBD-E10E-4D53-94DE-BA821491010E}" sibTransId="{5D4AECDC-4F59-4CDB-9C22-65B3D13A6A85}"/>
    <dgm:cxn modelId="{215D30FA-B7F8-4D58-95FB-57E99B7F123F}" type="presOf" srcId="{F90563F3-8A66-4779-A47D-EF9443A5F322}" destId="{135B719A-4152-4E15-BF25-608CD97152AA}" srcOrd="0" destOrd="0" presId="urn:microsoft.com/office/officeart/2005/8/layout/vList2"/>
    <dgm:cxn modelId="{776C129F-BC9A-4197-944C-C7351687056F}" type="presParOf" srcId="{EAFC0847-8443-47FF-822E-CDE21A860EDC}" destId="{A30D43D1-2A23-48C7-A2CA-A5038B67795B}" srcOrd="0" destOrd="0" presId="urn:microsoft.com/office/officeart/2005/8/layout/vList2"/>
    <dgm:cxn modelId="{92FE6178-33BF-4C75-A6E3-00AA9638B4F3}" type="presParOf" srcId="{EAFC0847-8443-47FF-822E-CDE21A860EDC}" destId="{BD6C2093-8F92-49B2-95C4-917629BA6244}" srcOrd="1" destOrd="0" presId="urn:microsoft.com/office/officeart/2005/8/layout/vList2"/>
    <dgm:cxn modelId="{0F19BC03-1708-46EF-8719-7F6868AC888C}" type="presParOf" srcId="{EAFC0847-8443-47FF-822E-CDE21A860EDC}" destId="{BC5074E1-97CF-4C4E-8EDE-B5F172EB24C0}" srcOrd="2" destOrd="0" presId="urn:microsoft.com/office/officeart/2005/8/layout/vList2"/>
    <dgm:cxn modelId="{A2DCCED3-1BB4-4DAD-9AA8-5BB42F83EF7F}" type="presParOf" srcId="{EAFC0847-8443-47FF-822E-CDE21A860EDC}" destId="{E71B33E2-7237-4519-88FB-443F14F4A5F5}" srcOrd="3" destOrd="0" presId="urn:microsoft.com/office/officeart/2005/8/layout/vList2"/>
    <dgm:cxn modelId="{11DD4E02-3CAB-4A9A-A56E-A90D5B68B4E1}" type="presParOf" srcId="{EAFC0847-8443-47FF-822E-CDE21A860EDC}" destId="{135B719A-4152-4E15-BF25-608CD97152AA}" srcOrd="4" destOrd="0" presId="urn:microsoft.com/office/officeart/2005/8/layout/vList2"/>
    <dgm:cxn modelId="{F87A270B-E525-4198-A49C-B7BE258D10CF}" type="presParOf" srcId="{EAFC0847-8443-47FF-822E-CDE21A860EDC}" destId="{BCF2379B-557D-4978-814F-9D620BA05796}" srcOrd="5" destOrd="0" presId="urn:microsoft.com/office/officeart/2005/8/layout/vList2"/>
    <dgm:cxn modelId="{8B8B0407-27DD-45C3-8A2D-5706509B38D9}" type="presParOf" srcId="{EAFC0847-8443-47FF-822E-CDE21A860EDC}" destId="{79F96230-C83D-4FB2-82F0-1D5A5019458C}"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49B936-D254-4223-B470-CE0445B149FB}">
      <dsp:nvSpPr>
        <dsp:cNvPr id="0" name=""/>
        <dsp:cNvSpPr/>
      </dsp:nvSpPr>
      <dsp:spPr>
        <a:xfrm>
          <a:off x="40" y="218459"/>
          <a:ext cx="3845569" cy="457408"/>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t>Case Index</a:t>
          </a:r>
        </a:p>
      </dsp:txBody>
      <dsp:txXfrm>
        <a:off x="40" y="218459"/>
        <a:ext cx="3845569" cy="457408"/>
      </dsp:txXfrm>
    </dsp:sp>
    <dsp:sp modelId="{08630D20-4864-447C-8DF5-A8D059027D79}">
      <dsp:nvSpPr>
        <dsp:cNvPr id="0" name=""/>
        <dsp:cNvSpPr/>
      </dsp:nvSpPr>
      <dsp:spPr>
        <a:xfrm>
          <a:off x="40" y="675868"/>
          <a:ext cx="3845569" cy="3631635"/>
        </a:xfrm>
        <a:prstGeom prst="rect">
          <a:avLst/>
        </a:prstGeom>
        <a:solidFill>
          <a:schemeClr val="lt1">
            <a:alpha val="90000"/>
            <a:tint val="40000"/>
            <a:hueOff val="0"/>
            <a:satOff val="0"/>
            <a:lumOff val="0"/>
            <a:alphaOff val="0"/>
          </a:schemeClr>
        </a:solidFill>
        <a:ln w="9525" cap="flat" cmpd="sng" algn="ctr">
          <a:solidFill>
            <a:schemeClr val="dk2">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California v Samuels 4/28/1967</a:t>
          </a:r>
        </a:p>
        <a:p>
          <a:pPr marL="114300" lvl="1" indent="-114300" algn="l" defTabSz="622300">
            <a:lnSpc>
              <a:spcPct val="90000"/>
            </a:lnSpc>
            <a:spcBef>
              <a:spcPct val="0"/>
            </a:spcBef>
            <a:spcAft>
              <a:spcPct val="15000"/>
            </a:spcAft>
            <a:buChar char="•"/>
          </a:pPr>
          <a:r>
            <a:rPr lang="en-US" sz="1400" kern="1200" dirty="0"/>
            <a:t>Massachusetts v Appleby 4/1/1980</a:t>
          </a:r>
        </a:p>
        <a:p>
          <a:pPr marL="114300" lvl="1" indent="-114300" algn="l" defTabSz="622300">
            <a:lnSpc>
              <a:spcPct val="90000"/>
            </a:lnSpc>
            <a:spcBef>
              <a:spcPct val="0"/>
            </a:spcBef>
            <a:spcAft>
              <a:spcPct val="15000"/>
            </a:spcAft>
            <a:buChar char="•"/>
          </a:pPr>
          <a:r>
            <a:rPr lang="en-US" sz="1400" kern="1200" dirty="0"/>
            <a:t>Iowa v Collier 5/25/1985</a:t>
          </a:r>
        </a:p>
        <a:p>
          <a:pPr marL="114300" lvl="1" indent="-114300" algn="l" defTabSz="622300">
            <a:lnSpc>
              <a:spcPct val="90000"/>
            </a:lnSpc>
            <a:spcBef>
              <a:spcPct val="0"/>
            </a:spcBef>
            <a:spcAft>
              <a:spcPct val="15000"/>
            </a:spcAft>
            <a:buChar char="•"/>
          </a:pPr>
          <a:r>
            <a:rPr lang="en-US" sz="1400" kern="1200" dirty="0"/>
            <a:t>Helton v Indiana 12/1/1993</a:t>
          </a:r>
        </a:p>
        <a:p>
          <a:pPr marL="114300" lvl="1" indent="-114300" algn="l" defTabSz="622300">
            <a:lnSpc>
              <a:spcPct val="90000"/>
            </a:lnSpc>
            <a:spcBef>
              <a:spcPct val="0"/>
            </a:spcBef>
            <a:spcAft>
              <a:spcPct val="15000"/>
            </a:spcAft>
            <a:buChar char="•"/>
          </a:pPr>
          <a:r>
            <a:rPr lang="en-US" sz="1400" kern="1200" dirty="0"/>
            <a:t>New York v Jovanovic 12/21/1999</a:t>
          </a:r>
        </a:p>
        <a:p>
          <a:pPr marL="114300" lvl="1" indent="-114300" algn="l" defTabSz="622300">
            <a:lnSpc>
              <a:spcPct val="90000"/>
            </a:lnSpc>
            <a:spcBef>
              <a:spcPct val="0"/>
            </a:spcBef>
            <a:spcAft>
              <a:spcPct val="15000"/>
            </a:spcAft>
            <a:buChar char="•"/>
          </a:pPr>
          <a:r>
            <a:rPr lang="en-US" sz="1400" kern="1200" dirty="0"/>
            <a:t>Lawrence v Texas 6/26/2003</a:t>
          </a:r>
        </a:p>
        <a:p>
          <a:pPr marL="114300" lvl="1" indent="-114300" algn="l" defTabSz="622300">
            <a:lnSpc>
              <a:spcPct val="90000"/>
            </a:lnSpc>
            <a:spcBef>
              <a:spcPct val="0"/>
            </a:spcBef>
            <a:spcAft>
              <a:spcPct val="15000"/>
            </a:spcAft>
            <a:buChar char="•"/>
          </a:pPr>
          <a:r>
            <a:rPr lang="en-US" sz="1400" kern="1200" dirty="0"/>
            <a:t>Nebraska v Van 11/12/2004</a:t>
          </a:r>
        </a:p>
        <a:p>
          <a:pPr marL="114300" lvl="1" indent="-114300" algn="l" defTabSz="622300">
            <a:lnSpc>
              <a:spcPct val="90000"/>
            </a:lnSpc>
            <a:spcBef>
              <a:spcPct val="0"/>
            </a:spcBef>
            <a:spcAft>
              <a:spcPct val="15000"/>
            </a:spcAft>
            <a:buChar char="•"/>
          </a:pPr>
          <a:r>
            <a:rPr lang="en-US" sz="1400" kern="1200" dirty="0"/>
            <a:t>California v Febrissy 7/1/2006</a:t>
          </a:r>
        </a:p>
        <a:p>
          <a:pPr marL="114300" lvl="1" indent="-114300" algn="l" defTabSz="622300">
            <a:lnSpc>
              <a:spcPct val="90000"/>
            </a:lnSpc>
            <a:spcBef>
              <a:spcPct val="0"/>
            </a:spcBef>
            <a:spcAft>
              <a:spcPct val="15000"/>
            </a:spcAft>
            <a:buChar char="•"/>
          </a:pPr>
          <a:r>
            <a:rPr lang="en-US" sz="1400" kern="1200" dirty="0"/>
            <a:t>Govan v Indiana 9/9/2009</a:t>
          </a:r>
        </a:p>
        <a:p>
          <a:pPr marL="114300" lvl="1" indent="-114300" algn="l" defTabSz="622300">
            <a:lnSpc>
              <a:spcPct val="90000"/>
            </a:lnSpc>
            <a:spcBef>
              <a:spcPct val="0"/>
            </a:spcBef>
            <a:spcAft>
              <a:spcPct val="15000"/>
            </a:spcAft>
            <a:buChar char="•"/>
          </a:pPr>
          <a:r>
            <a:rPr lang="en-US" sz="1400" kern="1200" dirty="0"/>
            <a:t>Rhode Island v Gasper 10/30/2009</a:t>
          </a:r>
        </a:p>
        <a:p>
          <a:pPr marL="114300" lvl="1" indent="-114300" algn="l" defTabSz="622300">
            <a:lnSpc>
              <a:spcPct val="90000"/>
            </a:lnSpc>
            <a:spcBef>
              <a:spcPct val="0"/>
            </a:spcBef>
            <a:spcAft>
              <a:spcPct val="15000"/>
            </a:spcAft>
            <a:buChar char="•"/>
          </a:pPr>
          <a:r>
            <a:rPr lang="en-US" sz="1400" kern="1200" dirty="0"/>
            <a:t>Commonwealth v John Carey 7/23/2007</a:t>
          </a:r>
        </a:p>
        <a:p>
          <a:pPr marL="114300" lvl="1" indent="-114300" algn="l" defTabSz="622300">
            <a:lnSpc>
              <a:spcPct val="90000"/>
            </a:lnSpc>
            <a:spcBef>
              <a:spcPct val="0"/>
            </a:spcBef>
            <a:spcAft>
              <a:spcPct val="15000"/>
            </a:spcAft>
            <a:buChar char="•"/>
          </a:pPr>
          <a:r>
            <a:rPr lang="en-US" sz="1400" kern="1200" dirty="0"/>
            <a:t>United States, Appellee v Miles 3/24/2014</a:t>
          </a:r>
        </a:p>
      </dsp:txBody>
      <dsp:txXfrm>
        <a:off x="40" y="675868"/>
        <a:ext cx="3845569" cy="3631635"/>
      </dsp:txXfrm>
    </dsp:sp>
    <dsp:sp modelId="{34D399A3-BCCA-419D-BE6A-0DDDA5A30426}">
      <dsp:nvSpPr>
        <dsp:cNvPr id="0" name=""/>
        <dsp:cNvSpPr/>
      </dsp:nvSpPr>
      <dsp:spPr>
        <a:xfrm>
          <a:off x="4383989" y="218459"/>
          <a:ext cx="3845569" cy="457408"/>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t>Law Review Articles</a:t>
          </a:r>
        </a:p>
      </dsp:txBody>
      <dsp:txXfrm>
        <a:off x="4383989" y="218459"/>
        <a:ext cx="3845569" cy="457408"/>
      </dsp:txXfrm>
    </dsp:sp>
    <dsp:sp modelId="{3703C96C-1868-4B7F-8805-973111D2E0E9}">
      <dsp:nvSpPr>
        <dsp:cNvPr id="0" name=""/>
        <dsp:cNvSpPr/>
      </dsp:nvSpPr>
      <dsp:spPr>
        <a:xfrm>
          <a:off x="4383989" y="675868"/>
          <a:ext cx="3845569" cy="3631635"/>
        </a:xfrm>
        <a:prstGeom prst="rect">
          <a:avLst/>
        </a:prstGeom>
        <a:solidFill>
          <a:schemeClr val="lt1">
            <a:alpha val="90000"/>
            <a:tint val="40000"/>
            <a:hueOff val="0"/>
            <a:satOff val="0"/>
            <a:lumOff val="0"/>
            <a:alphaOff val="0"/>
          </a:schemeClr>
        </a:solidFill>
        <a:ln w="9525" cap="flat" cmpd="sng" algn="ctr">
          <a:solidFill>
            <a:schemeClr val="dk2">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a:t>Sex Is Not A Sport: Consent And Violence In Criminal Law 2001-2002</a:t>
          </a:r>
        </a:p>
        <a:p>
          <a:pPr marL="114300" lvl="1" indent="-114300" algn="l" defTabSz="533400">
            <a:lnSpc>
              <a:spcPct val="90000"/>
            </a:lnSpc>
            <a:spcBef>
              <a:spcPct val="0"/>
            </a:spcBef>
            <a:spcAft>
              <a:spcPct val="15000"/>
            </a:spcAft>
            <a:buChar char="•"/>
          </a:pPr>
          <a:r>
            <a:rPr lang="en-US" sz="1200" kern="1200" dirty="0"/>
            <a:t>Beyond The Pleasure Principle: The Criminalization Of Consensual Sadomasochistic Sex 2001-2002</a:t>
          </a:r>
        </a:p>
        <a:p>
          <a:pPr marL="114300" lvl="1" indent="-114300" algn="l" defTabSz="533400">
            <a:lnSpc>
              <a:spcPct val="90000"/>
            </a:lnSpc>
            <a:spcBef>
              <a:spcPct val="0"/>
            </a:spcBef>
            <a:spcAft>
              <a:spcPct val="15000"/>
            </a:spcAft>
            <a:buChar char="•"/>
          </a:pPr>
          <a:r>
            <a:rPr lang="en-US" sz="1200" kern="1200" dirty="0"/>
            <a:t>Morality-Based Legislation Is Alive And Well: Why The Law Permits Consent To Body Modification But Not Sadomasochistic Sex 2006-2007</a:t>
          </a:r>
        </a:p>
        <a:p>
          <a:pPr marL="114300" lvl="1" indent="-114300" algn="l" defTabSz="533400">
            <a:lnSpc>
              <a:spcPct val="90000"/>
            </a:lnSpc>
            <a:spcBef>
              <a:spcPct val="0"/>
            </a:spcBef>
            <a:spcAft>
              <a:spcPct val="15000"/>
            </a:spcAft>
            <a:buChar char="•"/>
          </a:pPr>
          <a:r>
            <a:rPr lang="en-US" sz="1200" kern="1200" dirty="0"/>
            <a:t>The Right to Be Hurt: Testing the Boundaries of Consent  February 2007 </a:t>
          </a:r>
        </a:p>
        <a:p>
          <a:pPr marL="114300" lvl="1" indent="-114300" algn="l" defTabSz="533400">
            <a:lnSpc>
              <a:spcPct val="90000"/>
            </a:lnSpc>
            <a:spcBef>
              <a:spcPct val="0"/>
            </a:spcBef>
            <a:spcAft>
              <a:spcPct val="15000"/>
            </a:spcAft>
            <a:buChar char="•"/>
          </a:pPr>
          <a:r>
            <a:rPr lang="en-US" sz="1200" kern="1200" dirty="0"/>
            <a:t>Pain, Pleasure, And Consenting Women: Exploring Feminist Responses To S/M and Its Legal Regulation in Canada Through Jelinek’s The Piano Teacher 2007 </a:t>
          </a:r>
        </a:p>
        <a:p>
          <a:pPr marL="114300" lvl="1" indent="-114300" algn="l" defTabSz="533400">
            <a:lnSpc>
              <a:spcPct val="90000"/>
            </a:lnSpc>
            <a:spcBef>
              <a:spcPct val="0"/>
            </a:spcBef>
            <a:spcAft>
              <a:spcPct val="15000"/>
            </a:spcAft>
            <a:buChar char="•"/>
          </a:pPr>
          <a:r>
            <a:rPr lang="en-US" sz="1200" kern="1200" dirty="0"/>
            <a:t>Consent to Harm 2007-2008</a:t>
          </a:r>
        </a:p>
        <a:p>
          <a:pPr marL="114300" lvl="1" indent="-114300" algn="l" defTabSz="533400">
            <a:lnSpc>
              <a:spcPct val="90000"/>
            </a:lnSpc>
            <a:spcBef>
              <a:spcPct val="0"/>
            </a:spcBef>
            <a:spcAft>
              <a:spcPct val="15000"/>
            </a:spcAft>
            <a:buChar char="•"/>
          </a:pPr>
          <a:r>
            <a:rPr lang="en-US" sz="1200" kern="1200" dirty="0"/>
            <a:t>Autonomy, Dignity, and Consent to Harm 1/29/2008</a:t>
          </a:r>
        </a:p>
        <a:p>
          <a:pPr marL="114300" lvl="1" indent="-114300" algn="l" defTabSz="533400">
            <a:lnSpc>
              <a:spcPct val="90000"/>
            </a:lnSpc>
            <a:spcBef>
              <a:spcPct val="0"/>
            </a:spcBef>
            <a:spcAft>
              <a:spcPct val="15000"/>
            </a:spcAft>
            <a:buChar char="•"/>
          </a:pPr>
          <a:r>
            <a:rPr lang="en-US" sz="1200" kern="1200" dirty="0"/>
            <a:t>The Moral Limits Of Consent As A Defense In The Criminal Law 2009 </a:t>
          </a:r>
        </a:p>
        <a:p>
          <a:pPr marL="114300" lvl="1" indent="-114300" algn="l" defTabSz="533400">
            <a:lnSpc>
              <a:spcPct val="90000"/>
            </a:lnSpc>
            <a:spcBef>
              <a:spcPct val="0"/>
            </a:spcBef>
            <a:spcAft>
              <a:spcPct val="15000"/>
            </a:spcAft>
            <a:buChar char="•"/>
          </a:pPr>
          <a:endParaRPr lang="en-US" sz="1200" kern="1200" dirty="0"/>
        </a:p>
      </dsp:txBody>
      <dsp:txXfrm>
        <a:off x="4383989" y="675868"/>
        <a:ext cx="3845569" cy="36316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E6D249-8C0F-4E1A-A9EB-DD14CBFE3696}">
      <dsp:nvSpPr>
        <dsp:cNvPr id="0" name=""/>
        <dsp:cNvSpPr/>
      </dsp:nvSpPr>
      <dsp:spPr>
        <a:xfrm>
          <a:off x="0" y="821215"/>
          <a:ext cx="5486400" cy="12168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Of the </a:t>
          </a:r>
          <a:r>
            <a:rPr lang="en-US" sz="2000" b="1" kern="1200" dirty="0"/>
            <a:t>1,041 people </a:t>
          </a:r>
          <a:r>
            <a:rPr lang="en-US" sz="2000" kern="1200" dirty="0"/>
            <a:t>who reported nonconsensual experiences</a:t>
          </a:r>
        </a:p>
      </dsp:txBody>
      <dsp:txXfrm>
        <a:off x="59399" y="880614"/>
        <a:ext cx="5367602" cy="1098002"/>
      </dsp:txXfrm>
    </dsp:sp>
    <dsp:sp modelId="{820DE526-9CC5-4A74-8036-28694C9D066C}">
      <dsp:nvSpPr>
        <dsp:cNvPr id="0" name=""/>
        <dsp:cNvSpPr/>
      </dsp:nvSpPr>
      <dsp:spPr>
        <a:xfrm>
          <a:off x="0" y="2052939"/>
          <a:ext cx="5486400" cy="12168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only </a:t>
          </a:r>
          <a:r>
            <a:rPr lang="en-US" sz="2000" b="1" kern="1200" dirty="0"/>
            <a:t>29 people (2.7%) </a:t>
          </a:r>
          <a:r>
            <a:rPr lang="en-US" sz="2000" kern="1200" dirty="0"/>
            <a:t>said that they reported it to the police</a:t>
          </a:r>
        </a:p>
      </dsp:txBody>
      <dsp:txXfrm>
        <a:off x="59399" y="2112338"/>
        <a:ext cx="5367602" cy="1098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AEF042-FF79-4E99-BBCE-16B1C66BE5D7}">
      <dsp:nvSpPr>
        <dsp:cNvPr id="0" name=""/>
        <dsp:cNvSpPr/>
      </dsp:nvSpPr>
      <dsp:spPr>
        <a:xfrm>
          <a:off x="0" y="0"/>
          <a:ext cx="8229600" cy="0"/>
        </a:xfrm>
        <a:prstGeom prst="line">
          <a:avLst/>
        </a:prstGeom>
        <a:solidFill>
          <a:schemeClr val="accent1">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4957EA-F855-45C0-A088-EC4D930698A5}">
      <dsp:nvSpPr>
        <dsp:cNvPr id="0" name=""/>
        <dsp:cNvSpPr/>
      </dsp:nvSpPr>
      <dsp:spPr>
        <a:xfrm>
          <a:off x="0" y="0"/>
          <a:ext cx="8229600" cy="2262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latin typeface="Calibri" panose="020F0502020204030204" pitchFamily="34" charset="0"/>
              <a:cs typeface="Calibri" panose="020F0502020204030204" pitchFamily="34" charset="0"/>
            </a:rPr>
            <a:t>Section 213:10 </a:t>
          </a:r>
          <a:r>
            <a:rPr lang="en-US" sz="2800" kern="1200" dirty="0">
              <a:latin typeface="Calibri" panose="020F0502020204030204" pitchFamily="34" charset="0"/>
              <a:cs typeface="Calibri" panose="020F0502020204030204" pitchFamily="34" charset="0"/>
            </a:rPr>
            <a:t>- Affirmative Defense of </a:t>
          </a:r>
          <a:r>
            <a:rPr lang="en-US" sz="2800" b="1" kern="1200" dirty="0">
              <a:solidFill>
                <a:srgbClr val="FF0000"/>
              </a:solidFill>
              <a:latin typeface="Calibri" panose="020F0502020204030204" pitchFamily="34" charset="0"/>
              <a:cs typeface="Calibri" panose="020F0502020204030204" pitchFamily="34" charset="0"/>
            </a:rPr>
            <a:t>Explicit Prior Permission</a:t>
          </a:r>
        </a:p>
      </dsp:txBody>
      <dsp:txXfrm>
        <a:off x="0" y="0"/>
        <a:ext cx="8229600" cy="2262981"/>
      </dsp:txXfrm>
    </dsp:sp>
    <dsp:sp modelId="{55D60768-89F5-4621-8890-6CD5A852DBB4}">
      <dsp:nvSpPr>
        <dsp:cNvPr id="0" name=""/>
        <dsp:cNvSpPr/>
      </dsp:nvSpPr>
      <dsp:spPr>
        <a:xfrm>
          <a:off x="0" y="990597"/>
          <a:ext cx="8229600" cy="0"/>
        </a:xfrm>
        <a:prstGeom prst="line">
          <a:avLst/>
        </a:prstGeom>
        <a:solidFill>
          <a:schemeClr val="accent1">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9325A5-6FF0-46B1-877A-46783A351484}">
      <dsp:nvSpPr>
        <dsp:cNvPr id="0" name=""/>
        <dsp:cNvSpPr/>
      </dsp:nvSpPr>
      <dsp:spPr>
        <a:xfrm>
          <a:off x="0" y="1027868"/>
          <a:ext cx="8229600" cy="2262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latin typeface="Calibri" panose="020F0502020204030204" pitchFamily="34" charset="0"/>
              <a:cs typeface="Calibri" panose="020F0502020204030204" pitchFamily="34" charset="0"/>
            </a:rPr>
            <a:t>You may personally give another person </a:t>
          </a:r>
          <a:r>
            <a:rPr lang="en-US" sz="2400" b="1" kern="1200" dirty="0">
              <a:latin typeface="Calibri" panose="020F0502020204030204" pitchFamily="34" charset="0"/>
              <a:cs typeface="Calibri" panose="020F0502020204030204" pitchFamily="34" charset="0"/>
            </a:rPr>
            <a:t>explicit prior permission </a:t>
          </a:r>
          <a:r>
            <a:rPr lang="en-US" sz="2400" kern="1200" dirty="0">
              <a:latin typeface="Calibri" panose="020F0502020204030204" pitchFamily="34" charset="0"/>
              <a:cs typeface="Calibri" panose="020F0502020204030204" pitchFamily="34" charset="0"/>
            </a:rPr>
            <a:t>to use or threaten to use </a:t>
          </a:r>
          <a:r>
            <a:rPr lang="en-US" sz="2400" b="1" kern="1200" dirty="0">
              <a:latin typeface="Calibri" panose="020F0502020204030204" pitchFamily="34" charset="0"/>
              <a:cs typeface="Calibri" panose="020F0502020204030204" pitchFamily="34" charset="0"/>
            </a:rPr>
            <a:t>physical force or restraint</a:t>
          </a:r>
          <a:r>
            <a:rPr lang="en-US" sz="2400" kern="1200" dirty="0">
              <a:latin typeface="Calibri" panose="020F0502020204030204" pitchFamily="34" charset="0"/>
              <a:cs typeface="Calibri" panose="020F0502020204030204" pitchFamily="34" charset="0"/>
            </a:rPr>
            <a:t>, or to inflict or threaten to inflict any harm in connection with an act of sexual penetration, oral sex, or sexual contact, </a:t>
          </a:r>
          <a:r>
            <a:rPr lang="en-US" sz="2400" b="1" kern="1200" dirty="0">
              <a:latin typeface="Calibri" panose="020F0502020204030204" pitchFamily="34" charset="0"/>
              <a:cs typeface="Calibri" panose="020F0502020204030204" pitchFamily="34" charset="0"/>
            </a:rPr>
            <a:t>as long as it doesn’t cause serious injury</a:t>
          </a:r>
          <a:r>
            <a:rPr lang="en-US" sz="2400" kern="1200" dirty="0">
              <a:latin typeface="Calibri" panose="020F0502020204030204" pitchFamily="34" charset="0"/>
              <a:cs typeface="Calibri" panose="020F0502020204030204" pitchFamily="34" charset="0"/>
            </a:rPr>
            <a:t>. </a:t>
          </a:r>
        </a:p>
      </dsp:txBody>
      <dsp:txXfrm>
        <a:off x="0" y="1027868"/>
        <a:ext cx="8229600" cy="22629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C0BFE3-F2BB-462D-A6E2-BF4D4139A706}">
      <dsp:nvSpPr>
        <dsp:cNvPr id="0" name=""/>
        <dsp:cNvSpPr/>
      </dsp:nvSpPr>
      <dsp:spPr>
        <a:xfrm>
          <a:off x="0" y="0"/>
          <a:ext cx="2686608" cy="2415755"/>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(a) specifying that the actor may ignore the other party’s expressions of unwillingness or other absence of consent;</a:t>
          </a:r>
        </a:p>
      </dsp:txBody>
      <dsp:txXfrm>
        <a:off x="0" y="0"/>
        <a:ext cx="2686608" cy="2415755"/>
      </dsp:txXfrm>
    </dsp:sp>
    <dsp:sp modelId="{B92CAD8A-241F-4298-8EAA-0D900BC95F98}">
      <dsp:nvSpPr>
        <dsp:cNvPr id="0" name=""/>
        <dsp:cNvSpPr/>
      </dsp:nvSpPr>
      <dsp:spPr>
        <a:xfrm>
          <a:off x="2935855" y="0"/>
          <a:ext cx="2686608" cy="2415755"/>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(b) identifying the specific forms and extent of force, restraint, or threats that are permitted; and</a:t>
          </a:r>
        </a:p>
      </dsp:txBody>
      <dsp:txXfrm>
        <a:off x="2935855" y="0"/>
        <a:ext cx="2686608" cy="2415755"/>
      </dsp:txXfrm>
    </dsp:sp>
    <dsp:sp modelId="{648805D6-4DFB-4817-9A92-A492266A69A8}">
      <dsp:nvSpPr>
        <dsp:cNvPr id="0" name=""/>
        <dsp:cNvSpPr/>
      </dsp:nvSpPr>
      <dsp:spPr>
        <a:xfrm>
          <a:off x="5923991" y="0"/>
          <a:ext cx="2686608" cy="2415755"/>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(c) stipulating the specific words or gestures that will withdraw the permission.</a:t>
          </a:r>
        </a:p>
      </dsp:txBody>
      <dsp:txXfrm>
        <a:off x="5923991" y="0"/>
        <a:ext cx="2686608" cy="24157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01BE68-33FB-4D62-BD86-A11BB2A56955}">
      <dsp:nvSpPr>
        <dsp:cNvPr id="0" name=""/>
        <dsp:cNvSpPr/>
      </dsp:nvSpPr>
      <dsp:spPr>
        <a:xfrm>
          <a:off x="0" y="1178"/>
          <a:ext cx="8001000" cy="919414"/>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a:t>
          </a:r>
          <a:r>
            <a:rPr lang="en-US" sz="1800" kern="1200" dirty="0" err="1"/>
            <a:t>i</a:t>
          </a:r>
          <a:r>
            <a:rPr lang="en-US" sz="1800" kern="1200" dirty="0"/>
            <a:t>) “Consent” means a person’s willingness to engage in a specific act of sexual penetration, oral sex, or sexual contact.</a:t>
          </a:r>
        </a:p>
      </dsp:txBody>
      <dsp:txXfrm>
        <a:off x="44882" y="46060"/>
        <a:ext cx="7911236" cy="829650"/>
      </dsp:txXfrm>
    </dsp:sp>
    <dsp:sp modelId="{7587164E-A6BF-44F3-9F81-B3A45E803032}">
      <dsp:nvSpPr>
        <dsp:cNvPr id="0" name=""/>
        <dsp:cNvSpPr/>
      </dsp:nvSpPr>
      <dsp:spPr>
        <a:xfrm>
          <a:off x="0" y="932785"/>
          <a:ext cx="8001000" cy="919414"/>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(ii) Consent may be express or it may be inferred from behavior—both action and inaction—in the context of all the circumstances.</a:t>
          </a:r>
        </a:p>
      </dsp:txBody>
      <dsp:txXfrm>
        <a:off x="44882" y="977667"/>
        <a:ext cx="7911236" cy="829650"/>
      </dsp:txXfrm>
    </dsp:sp>
    <dsp:sp modelId="{51D9A2B2-4F89-4A9A-A12A-0D1598B347B4}">
      <dsp:nvSpPr>
        <dsp:cNvPr id="0" name=""/>
        <dsp:cNvSpPr/>
      </dsp:nvSpPr>
      <dsp:spPr>
        <a:xfrm>
          <a:off x="0" y="1864392"/>
          <a:ext cx="8001000" cy="919414"/>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(iii) Neither verbal nor physical resistance is required to establish that consent is lacking, but their absence may be considered, in the context of all the circumstances, in determining the issue of consent.</a:t>
          </a:r>
        </a:p>
      </dsp:txBody>
      <dsp:txXfrm>
        <a:off x="44882" y="1909274"/>
        <a:ext cx="7911236" cy="829650"/>
      </dsp:txXfrm>
    </dsp:sp>
    <dsp:sp modelId="{77A64B4B-5EB3-442C-AFCA-6692E7309FB5}">
      <dsp:nvSpPr>
        <dsp:cNvPr id="0" name=""/>
        <dsp:cNvSpPr/>
      </dsp:nvSpPr>
      <dsp:spPr>
        <a:xfrm>
          <a:off x="0" y="2795999"/>
          <a:ext cx="8001000" cy="919414"/>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(iv) Consent is ineffective when given by a person incompetent to consent or under circumstances precluding the free exercise of consent.</a:t>
          </a:r>
        </a:p>
      </dsp:txBody>
      <dsp:txXfrm>
        <a:off x="44882" y="2840881"/>
        <a:ext cx="7911236" cy="829650"/>
      </dsp:txXfrm>
    </dsp:sp>
    <dsp:sp modelId="{53D31187-79B3-4401-955E-864A726E53C3}">
      <dsp:nvSpPr>
        <dsp:cNvPr id="0" name=""/>
        <dsp:cNvSpPr/>
      </dsp:nvSpPr>
      <dsp:spPr>
        <a:xfrm>
          <a:off x="0" y="3727606"/>
          <a:ext cx="8001000" cy="919414"/>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 Consent may be revoked or withdrawn any time before or during the act of sexual penetration, oral sex, or sexual contact. </a:t>
          </a:r>
        </a:p>
      </dsp:txBody>
      <dsp:txXfrm>
        <a:off x="44882" y="3772488"/>
        <a:ext cx="7911236" cy="8296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A49B5B-C372-4954-B191-51FC2C3CEF3A}">
      <dsp:nvSpPr>
        <dsp:cNvPr id="0" name=""/>
        <dsp:cNvSpPr/>
      </dsp:nvSpPr>
      <dsp:spPr>
        <a:xfrm>
          <a:off x="0" y="0"/>
          <a:ext cx="8229600" cy="99567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1. Consent must be explicit, that means talking and agreeing to what you’ll be doing before you start.</a:t>
          </a:r>
        </a:p>
      </dsp:txBody>
      <dsp:txXfrm>
        <a:off x="48605" y="48605"/>
        <a:ext cx="8132390" cy="898460"/>
      </dsp:txXfrm>
    </dsp:sp>
    <dsp:sp modelId="{5A676C2F-00FA-458E-8BD6-C6F3A74BC5C9}">
      <dsp:nvSpPr>
        <dsp:cNvPr id="0" name=""/>
        <dsp:cNvSpPr/>
      </dsp:nvSpPr>
      <dsp:spPr>
        <a:xfrm>
          <a:off x="0" y="1081791"/>
          <a:ext cx="8229600" cy="99567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2. You must specify what kinds of expressions of unwillingness are okay to ignore.</a:t>
          </a:r>
        </a:p>
      </dsp:txBody>
      <dsp:txXfrm>
        <a:off x="48605" y="1130396"/>
        <a:ext cx="8132390" cy="898460"/>
      </dsp:txXfrm>
    </dsp:sp>
    <dsp:sp modelId="{41A91D32-D2D0-4DD8-A694-5D94B13C23EE}">
      <dsp:nvSpPr>
        <dsp:cNvPr id="0" name=""/>
        <dsp:cNvSpPr/>
      </dsp:nvSpPr>
      <dsp:spPr>
        <a:xfrm>
          <a:off x="0" y="2143701"/>
          <a:ext cx="8229600" cy="99567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3. You must identify the specific activities and how intense they will be, which requires being informed about the risks.</a:t>
          </a:r>
        </a:p>
      </dsp:txBody>
      <dsp:txXfrm>
        <a:off x="48605" y="2192306"/>
        <a:ext cx="8132390" cy="898460"/>
      </dsp:txXfrm>
    </dsp:sp>
    <dsp:sp modelId="{95EB6E48-4DEC-4644-8CB8-846F4DEA623D}">
      <dsp:nvSpPr>
        <dsp:cNvPr id="0" name=""/>
        <dsp:cNvSpPr/>
      </dsp:nvSpPr>
      <dsp:spPr>
        <a:xfrm>
          <a:off x="0" y="3205611"/>
          <a:ext cx="8229600" cy="99567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4. You must agree to a safe-word or gesture that will withdraw permission.</a:t>
          </a:r>
        </a:p>
      </dsp:txBody>
      <dsp:txXfrm>
        <a:off x="48605" y="3254216"/>
        <a:ext cx="8132390" cy="89846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D43D1-2A23-48C7-A2CA-A5038B67795B}">
      <dsp:nvSpPr>
        <dsp:cNvPr id="0" name=""/>
        <dsp:cNvSpPr/>
      </dsp:nvSpPr>
      <dsp:spPr>
        <a:xfrm>
          <a:off x="0" y="207250"/>
          <a:ext cx="8229600" cy="1108428"/>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u="none" kern="1200" dirty="0">
              <a:hlinkClick xmlns:r="http://schemas.openxmlformats.org/officeDocument/2006/relationships" r:id="rId1">
                <a:extLst>
                  <a:ext uri="{A12FA001-AC4F-418D-AE19-62706E023703}">
                    <ahyp:hlinkClr xmlns:ahyp="http://schemas.microsoft.com/office/drawing/2018/hyperlinkcolor" val="tx"/>
                  </a:ext>
                </a:extLst>
              </a:hlinkClick>
            </a:rPr>
            <a:t>NCSF Consent Count Resources</a:t>
          </a:r>
          <a:endParaRPr lang="en-US" sz="2600" u="none" kern="1200" dirty="0"/>
        </a:p>
      </dsp:txBody>
      <dsp:txXfrm>
        <a:off x="54109" y="261359"/>
        <a:ext cx="8121382" cy="1000210"/>
      </dsp:txXfrm>
    </dsp:sp>
    <dsp:sp modelId="{BC5074E1-97CF-4C4E-8EDE-B5F172EB24C0}">
      <dsp:nvSpPr>
        <dsp:cNvPr id="0" name=""/>
        <dsp:cNvSpPr/>
      </dsp:nvSpPr>
      <dsp:spPr>
        <a:xfrm>
          <a:off x="0" y="1390559"/>
          <a:ext cx="8229600" cy="1108428"/>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u="none" kern="1200" dirty="0"/>
            <a:t> </a:t>
          </a:r>
          <a:r>
            <a:rPr lang="en-US" sz="2600" u="none" kern="1200" dirty="0">
              <a:hlinkClick xmlns:r="http://schemas.openxmlformats.org/officeDocument/2006/relationships" r:id="rId2">
                <a:extLst>
                  <a:ext uri="{A12FA001-AC4F-418D-AE19-62706E023703}">
                    <ahyp:hlinkClr xmlns:ahyp="http://schemas.microsoft.com/office/drawing/2018/hyperlinkcolor" val="tx"/>
                  </a:ext>
                </a:extLst>
              </a:hlinkClick>
            </a:rPr>
            <a:t>American Law Institute</a:t>
          </a:r>
          <a:endParaRPr lang="en-US" sz="2600" u="none" kern="1200" dirty="0"/>
        </a:p>
      </dsp:txBody>
      <dsp:txXfrm>
        <a:off x="54109" y="1444668"/>
        <a:ext cx="8121382" cy="1000210"/>
      </dsp:txXfrm>
    </dsp:sp>
    <dsp:sp modelId="{135B719A-4152-4E15-BF25-608CD97152AA}">
      <dsp:nvSpPr>
        <dsp:cNvPr id="0" name=""/>
        <dsp:cNvSpPr/>
      </dsp:nvSpPr>
      <dsp:spPr>
        <a:xfrm>
          <a:off x="0" y="2573868"/>
          <a:ext cx="8229600" cy="1108428"/>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u="none" kern="1200" dirty="0">
              <a:hlinkClick xmlns:r="http://schemas.openxmlformats.org/officeDocument/2006/relationships" r:id="rId3">
                <a:extLst>
                  <a:ext uri="{A12FA001-AC4F-418D-AE19-62706E023703}">
                    <ahyp:hlinkClr xmlns:ahyp="http://schemas.microsoft.com/office/drawing/2018/hyperlinkcolor" val="tx"/>
                  </a:ext>
                </a:extLst>
              </a:hlinkClick>
            </a:rPr>
            <a:t>The ALI Advisor</a:t>
          </a:r>
          <a:endParaRPr lang="en-US" sz="2600" u="none" kern="1200" dirty="0"/>
        </a:p>
      </dsp:txBody>
      <dsp:txXfrm>
        <a:off x="54109" y="2627977"/>
        <a:ext cx="8121382" cy="1000210"/>
      </dsp:txXfrm>
    </dsp:sp>
    <dsp:sp modelId="{79F96230-C83D-4FB2-82F0-1D5A5019458C}">
      <dsp:nvSpPr>
        <dsp:cNvPr id="0" name=""/>
        <dsp:cNvSpPr/>
      </dsp:nvSpPr>
      <dsp:spPr>
        <a:xfrm>
          <a:off x="0" y="3764017"/>
          <a:ext cx="8229600" cy="1108428"/>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u="none" kern="1200" dirty="0">
              <a:hlinkClick xmlns:r="http://schemas.openxmlformats.org/officeDocument/2006/relationships" r:id="rId3">
                <a:extLst>
                  <a:ext uri="{A12FA001-AC4F-418D-AE19-62706E023703}">
                    <ahyp:hlinkClr xmlns:ahyp="http://schemas.microsoft.com/office/drawing/2018/hyperlinkcolor" val="tx"/>
                  </a:ext>
                </a:extLst>
              </a:hlinkClick>
            </a:rPr>
            <a:t>Video: Model Penal Code: Sexual Assault and Related Offenses - Overview of Tentative Draft No. 5 (2021) </a:t>
          </a:r>
          <a:endParaRPr lang="en-US" sz="2600" u="none" kern="1200" dirty="0"/>
        </a:p>
      </dsp:txBody>
      <dsp:txXfrm>
        <a:off x="54109" y="3818126"/>
        <a:ext cx="8121382" cy="100021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96FD6944-FCD3-4062-A2B6-7A515AD0AE07}" type="datetimeFigureOut">
              <a:rPr lang="en-US" smtClean="0"/>
              <a:t>1/7/2024</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F2DF06EF-2634-457E-B525-94811E369875}" type="slidenum">
              <a:rPr lang="en-US" smtClean="0"/>
              <a:t>‹#›</a:t>
            </a:fld>
            <a:endParaRPr lang="en-US"/>
          </a:p>
        </p:txBody>
      </p:sp>
    </p:spTree>
    <p:extLst>
      <p:ext uri="{BB962C8B-B14F-4D97-AF65-F5344CB8AC3E}">
        <p14:creationId xmlns:p14="http://schemas.microsoft.com/office/powerpoint/2010/main" val="4008442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effectLst/>
                <a:latin typeface="var(--tec-font-family-sans-serif)"/>
              </a:rPr>
              <a:t>In June 2021, the American Law Institute (ALI) approved Explicit Prior Permission for consent to kink, decriminalizing BDSM in the revised Model Penal Code on Sexual Assault when it includes sexual penetration, oral sex or sexual contact. Join us as we provide information on the new consent definitions for kink, as well as how the </a:t>
            </a:r>
            <a:r>
              <a:rPr lang="en-US" b="0" i="0" u="none" strike="noStrike" dirty="0">
                <a:effectLst/>
                <a:latin typeface="var(--tec-font-family-sans-serif)"/>
                <a:hlinkClick r:id="rId3"/>
              </a:rPr>
              <a:t>National Coalition for Sexual Freedom’s</a:t>
            </a:r>
            <a:r>
              <a:rPr lang="en-US" b="0" i="0" dirty="0">
                <a:effectLst/>
                <a:latin typeface="var(--tec-font-family-sans-serif)"/>
              </a:rPr>
              <a:t>  (NCSF) </a:t>
            </a:r>
            <a:r>
              <a:rPr lang="en-US" b="0" i="0" u="none" strike="noStrike" dirty="0">
                <a:effectLst/>
                <a:latin typeface="var(--tec-font-family-sans-serif)"/>
                <a:hlinkClick r:id="rId3"/>
              </a:rPr>
              <a:t>Consent Counts</a:t>
            </a:r>
            <a:r>
              <a:rPr lang="en-US" b="0" i="0" dirty="0">
                <a:effectLst/>
                <a:latin typeface="var(--tec-font-family-sans-serif)"/>
              </a:rPr>
              <a:t>  project achieved this effort. We’ll also discuss how the stigma of criminalization has impacted our communities.</a:t>
            </a:r>
          </a:p>
          <a:p>
            <a:pPr algn="l"/>
            <a:endParaRPr lang="en-US" b="0" i="0" dirty="0">
              <a:effectLst/>
              <a:latin typeface="var(--tec-font-family-sans-serif)"/>
            </a:endParaRPr>
          </a:p>
          <a:p>
            <a:pPr>
              <a:lnSpc>
                <a:spcPct val="107000"/>
              </a:lnSpc>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F2DF06EF-2634-457E-B525-94811E369875}" type="slidenum">
              <a:rPr lang="en-US" smtClean="0"/>
              <a:t>1</a:t>
            </a:fld>
            <a:endParaRPr lang="en-US"/>
          </a:p>
        </p:txBody>
      </p:sp>
    </p:spTree>
    <p:extLst>
      <p:ext uri="{BB962C8B-B14F-4D97-AF65-F5344CB8AC3E}">
        <p14:creationId xmlns:p14="http://schemas.microsoft.com/office/powerpoint/2010/main" val="18730975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The stigma and criminalization of BDSM also leads to barriers to reporting crimes committed in a BDSM context.</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In the NCSF Consent Violations Survey (2015) out of over 1,000 people who reported nonconsensual experiences, less than 3% said that they reported it to the police. </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While, our communities are self-regulating, sometimes something criminal happens and we need to use the justice system. Our Justice system is NOT good with sexual assault survivors, especially those with intersectional identities. But it’s the system we are trying to fix, so we have to work with those who can affect the system, and step by step, we are making progress.</a:t>
            </a: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If the legal system can better accommodate BDSM-related cases through Explicit Prior Permission, one of the major barriers to reporting will be reduced.</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11</a:t>
            </a:fld>
            <a:endParaRPr lang="en-US"/>
          </a:p>
        </p:txBody>
      </p:sp>
    </p:spTree>
    <p:extLst>
      <p:ext uri="{BB962C8B-B14F-4D97-AF65-F5344CB8AC3E}">
        <p14:creationId xmlns:p14="http://schemas.microsoft.com/office/powerpoint/2010/main" val="12269370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53358" indent="-353358">
              <a:lnSpc>
                <a:spcPct val="107000"/>
              </a:lnSpc>
              <a:buFont typeface="Symbol" panose="05050102010706020507" pitchFamily="18" charset="2"/>
              <a:buChar char=""/>
            </a:pPr>
            <a:r>
              <a:rPr lang="en-US" dirty="0">
                <a:latin typeface="Calibri" panose="020F0502020204030204" pitchFamily="34" charset="0"/>
                <a:ea typeface="Calibri" panose="020F0502020204030204" pitchFamily="34" charset="0"/>
                <a:cs typeface="Calibri" panose="020F0502020204030204" pitchFamily="34" charset="0"/>
              </a:rPr>
              <a:t>You may </a:t>
            </a:r>
            <a:r>
              <a:rPr lang="en-US" b="1" dirty="0">
                <a:latin typeface="Calibri" panose="020F0502020204030204" pitchFamily="34" charset="0"/>
                <a:ea typeface="Calibri" panose="020F0502020204030204" pitchFamily="34" charset="0"/>
                <a:cs typeface="Calibri" panose="020F0502020204030204" pitchFamily="34" charset="0"/>
              </a:rPr>
              <a:t>personally</a:t>
            </a:r>
            <a:r>
              <a:rPr lang="en-US" dirty="0">
                <a:latin typeface="Calibri" panose="020F0502020204030204" pitchFamily="34" charset="0"/>
                <a:ea typeface="Calibri" panose="020F0502020204030204" pitchFamily="34" charset="0"/>
                <a:cs typeface="Calibri" panose="020F0502020204030204" pitchFamily="34" charset="0"/>
              </a:rPr>
              <a:t> give another person “explicit prior permission” to use or threaten to use </a:t>
            </a:r>
            <a:r>
              <a:rPr lang="en-US" b="1" dirty="0">
                <a:latin typeface="Calibri" panose="020F0502020204030204" pitchFamily="34" charset="0"/>
                <a:ea typeface="Calibri" panose="020F0502020204030204" pitchFamily="34" charset="0"/>
                <a:cs typeface="Calibri" panose="020F0502020204030204" pitchFamily="34" charset="0"/>
              </a:rPr>
              <a:t>physical force or restraint</a:t>
            </a:r>
            <a:r>
              <a:rPr lang="en-US" dirty="0">
                <a:latin typeface="Calibri" panose="020F0502020204030204" pitchFamily="34" charset="0"/>
                <a:ea typeface="Calibri" panose="020F0502020204030204" pitchFamily="34" charset="0"/>
                <a:cs typeface="Calibri" panose="020F0502020204030204" pitchFamily="34" charset="0"/>
              </a:rPr>
              <a:t>, or to inflict or threaten to inflict any harm </a:t>
            </a:r>
            <a:r>
              <a:rPr lang="en-US" b="1" dirty="0">
                <a:latin typeface="Calibri" panose="020F0502020204030204" pitchFamily="34" charset="0"/>
                <a:ea typeface="Calibri" panose="020F0502020204030204" pitchFamily="34" charset="0"/>
                <a:cs typeface="Calibri" panose="020F0502020204030204" pitchFamily="34" charset="0"/>
              </a:rPr>
              <a:t>in connection with</a:t>
            </a:r>
            <a:r>
              <a:rPr lang="en-US" dirty="0">
                <a:latin typeface="Calibri" panose="020F0502020204030204" pitchFamily="34" charset="0"/>
                <a:ea typeface="Calibri" panose="020F0502020204030204" pitchFamily="34" charset="0"/>
                <a:cs typeface="Calibri" panose="020F0502020204030204" pitchFamily="34" charset="0"/>
              </a:rPr>
              <a:t> an act of sexual penetration, oral sex, or sexual contact.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dirty="0">
                <a:latin typeface="Calibri" panose="020F0502020204030204" pitchFamily="34" charset="0"/>
                <a:ea typeface="Calibri" panose="020F0502020204030204" pitchFamily="34" charset="0"/>
                <a:cs typeface="Calibri" panose="020F0502020204030204" pitchFamily="34" charset="0"/>
              </a:rPr>
              <a:t>Whatever is done, it can’t</a:t>
            </a:r>
            <a:r>
              <a:rPr lang="en-US" b="1" dirty="0">
                <a:latin typeface="Calibri" panose="020F0502020204030204" pitchFamily="34" charset="0"/>
                <a:ea typeface="Calibri" panose="020F0502020204030204" pitchFamily="34" charset="0"/>
                <a:cs typeface="Calibri" panose="020F0502020204030204" pitchFamily="34" charset="0"/>
              </a:rPr>
              <a:t> cause serious injury. </a:t>
            </a:r>
            <a:r>
              <a:rPr lang="en-US" dirty="0">
                <a:latin typeface="Calibri" panose="020F0502020204030204" pitchFamily="34" charset="0"/>
                <a:ea typeface="Calibri" panose="020F0502020204030204" pitchFamily="34" charset="0"/>
                <a:cs typeface="Calibri" panose="020F0502020204030204" pitchFamily="34" charset="0"/>
              </a:rPr>
              <a:t>Even with consent, you’re not allowed to seriously injure someone, which is well-defined in law as the impairment of a limb or organ, a permanent mark, or causing a substantial risk of death.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dirty="0">
                <a:latin typeface="Calibri" panose="020F0502020204030204" pitchFamily="34" charset="0"/>
                <a:ea typeface="Calibri" panose="020F0502020204030204" pitchFamily="34" charset="0"/>
                <a:cs typeface="Calibri" panose="020F0502020204030204" pitchFamily="34" charset="0"/>
              </a:rPr>
              <a:t>This means this legal framework can’t be used as a defense for certain kinds of edge play like breath play employing compression of the neck, or bondage/suspension where severe nerve damage is done, or branding where a permanent mark is left.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dirty="0">
                <a:latin typeface="Calibri" panose="020F0502020204030204" pitchFamily="34" charset="0"/>
                <a:ea typeface="Calibri" panose="020F0502020204030204" pitchFamily="34" charset="0"/>
                <a:cs typeface="Calibri" panose="020F0502020204030204" pitchFamily="34" charset="0"/>
              </a:rPr>
              <a:t>Technically this only applies to BDSM interactions that include touching the buttocks or breasts (clothed or unclothed), or include oral, vaginal or anal sex. In NCSF’s last Consent Survey 2021, 90% of the 3,000 respondents reported they liked to do some kind of sexual touch or penetration with kink activities. Also, things like spanking constitutes sexual touch because it’s touching the buttocks, even when clothed. </a:t>
            </a:r>
          </a:p>
          <a:p>
            <a:pPr marL="353358" indent="-353358">
              <a:lnSpc>
                <a:spcPct val="107000"/>
              </a:lnSpc>
              <a:buFont typeface="Symbol" panose="05050102010706020507" pitchFamily="18" charset="2"/>
              <a:buChar char=""/>
            </a:pPr>
            <a:r>
              <a:rPr lang="en-US" dirty="0">
                <a:latin typeface="Calibri" panose="020F0502020204030204" pitchFamily="34" charset="0"/>
                <a:ea typeface="Calibri" panose="020F0502020204030204" pitchFamily="34" charset="0"/>
                <a:cs typeface="Calibri" panose="020F0502020204030204" pitchFamily="34" charset="0"/>
              </a:rPr>
              <a:t>NCSF’s public policy papers are showing how State law could adapt Explicit Prior Permission for both Sexual Assault and Assault law, which would then cover BDSM acts that don’t include sexual contact.</a:t>
            </a: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13</a:t>
            </a:fld>
            <a:endParaRPr lang="en-US"/>
          </a:p>
        </p:txBody>
      </p:sp>
    </p:spTree>
    <p:extLst>
      <p:ext uri="{BB962C8B-B14F-4D97-AF65-F5344CB8AC3E}">
        <p14:creationId xmlns:p14="http://schemas.microsoft.com/office/powerpoint/2010/main" val="9636750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7000"/>
              </a:lnSpc>
              <a:buFont typeface="Symbol" panose="05050102010706020507" pitchFamily="18" charset="2"/>
              <a:buNone/>
            </a:pPr>
            <a:r>
              <a:rPr lang="en-US" dirty="0">
                <a:latin typeface="Calibri" panose="020F0502020204030204" pitchFamily="34" charset="0"/>
                <a:ea typeface="Calibri" panose="020F0502020204030204" pitchFamily="34" charset="0"/>
                <a:cs typeface="Calibri" panose="020F0502020204030204" pitchFamily="34" charset="0"/>
              </a:rPr>
              <a:t>The way you get permission that is “explicit” is either verbally or by written agreement: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dirty="0">
                <a:latin typeface="Calibri" panose="020F0502020204030204" pitchFamily="34" charset="0"/>
                <a:ea typeface="Calibri" panose="020F0502020204030204" pitchFamily="34" charset="0"/>
                <a:cs typeface="Calibri" panose="020F0502020204030204" pitchFamily="34" charset="0"/>
              </a:rPr>
              <a:t>Explicit prior permission doesn’t mean using body language or past behavior to determine consent.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dirty="0">
                <a:latin typeface="Calibri" panose="020F0502020204030204" pitchFamily="34" charset="0"/>
                <a:ea typeface="Calibri" panose="020F0502020204030204" pitchFamily="34" charset="0"/>
                <a:cs typeface="Calibri" panose="020F0502020204030204" pitchFamily="34" charset="0"/>
              </a:rPr>
              <a:t>You must talk about it first to come to an agreement, and even then there are caveats that must be met.</a:t>
            </a:r>
          </a:p>
          <a:p>
            <a:pPr marL="353358" indent="-353358">
              <a:lnSpc>
                <a:spcPct val="107000"/>
              </a:lnSpc>
              <a:buFont typeface="Symbol" panose="05050102010706020507" pitchFamily="18" charset="2"/>
              <a:buChar char=""/>
            </a:pPr>
            <a:endParaRPr lang="en-US" dirty="0">
              <a:latin typeface="Calibri" panose="020F0502020204030204" pitchFamily="34" charset="0"/>
              <a:ea typeface="Calibri" panose="020F0502020204030204" pitchFamily="34" charset="0"/>
              <a:cs typeface="Calibri" panose="020F0502020204030204" pitchFamily="34" charset="0"/>
            </a:endParaRPr>
          </a:p>
          <a:p>
            <a:pPr>
              <a:lnSpc>
                <a:spcPct val="107000"/>
              </a:lnSpc>
            </a:pPr>
            <a:r>
              <a:rPr lang="en-US" dirty="0">
                <a:latin typeface="Calibri" panose="020F0502020204030204" pitchFamily="34" charset="0"/>
                <a:ea typeface="Calibri" panose="020F0502020204030204" pitchFamily="34" charset="0"/>
                <a:cs typeface="Calibri" panose="020F0502020204030204" pitchFamily="34" charset="0"/>
              </a:rPr>
              <a:t>You have to:</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471145">
              <a:lnSpc>
                <a:spcPct val="107000"/>
              </a:lnSpc>
            </a:pPr>
            <a:r>
              <a:rPr lang="en-US" dirty="0">
                <a:latin typeface="Calibri" panose="020F0502020204030204" pitchFamily="34" charset="0"/>
                <a:ea typeface="Calibri" panose="020F0502020204030204" pitchFamily="34" charset="0"/>
                <a:cs typeface="Calibri" panose="020F0502020204030204" pitchFamily="34" charset="0"/>
              </a:rPr>
              <a:t>(a) specify when someone can ignore your expressions of unwillingness or other absence of consent. This includes saying things like, “No, stop!” or physically resisting. This applies to: Role-playing, Rape play, Consensual non-consent, even Master/slave interactions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471145">
              <a:lnSpc>
                <a:spcPct val="107000"/>
              </a:lnSpc>
            </a:pPr>
            <a:r>
              <a:rPr lang="en-US" dirty="0">
                <a:latin typeface="Calibri" panose="020F0502020204030204" pitchFamily="34" charset="0"/>
                <a:ea typeface="Calibri" panose="020F0502020204030204" pitchFamily="34" charset="0"/>
                <a:cs typeface="Calibri" panose="020F0502020204030204" pitchFamily="34" charset="0"/>
              </a:rPr>
              <a:t>(b) name the specific forms and extent of force, restraint, or threats that are permitted. This means everyone has to understand the risks involved, so you can decide what level you want, like: marks/no marks, this </a:t>
            </a:r>
            <a:r>
              <a:rPr lang="en-US" dirty="0" err="1">
                <a:latin typeface="Calibri" panose="020F0502020204030204" pitchFamily="34" charset="0"/>
                <a:ea typeface="Calibri" panose="020F0502020204030204" pitchFamily="34" charset="0"/>
                <a:cs typeface="Calibri" panose="020F0502020204030204" pitchFamily="34" charset="0"/>
              </a:rPr>
              <a:t>thuddy</a:t>
            </a:r>
            <a:r>
              <a:rPr lang="en-US" dirty="0">
                <a:latin typeface="Calibri" panose="020F0502020204030204" pitchFamily="34" charset="0"/>
                <a:ea typeface="Calibri" panose="020F0502020204030204" pitchFamily="34" charset="0"/>
                <a:cs typeface="Calibri" panose="020F0502020204030204" pitchFamily="34" charset="0"/>
              </a:rPr>
              <a:t> toy/but not that stingy toy, hands no paddles, paddles but no canes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471145">
              <a:lnSpc>
                <a:spcPct val="107000"/>
              </a:lnSpc>
            </a:pPr>
            <a:r>
              <a:rPr lang="en-US" dirty="0">
                <a:latin typeface="Calibri" panose="020F0502020204030204" pitchFamily="34" charset="0"/>
                <a:ea typeface="Calibri" panose="020F0502020204030204" pitchFamily="34" charset="0"/>
                <a:cs typeface="Calibri" panose="020F0502020204030204" pitchFamily="34" charset="0"/>
              </a:rPr>
              <a:t>(c) stipulate the specific words or gestures that will withdraw the permission. This includes during consensual non-consent – under this legal framework, you must have a way to stop the use of erotic force or restraint at any time. This can be done through a </a:t>
            </a:r>
            <a:r>
              <a:rPr lang="en-US" dirty="0" err="1">
                <a:latin typeface="Calibri" panose="020F0502020204030204" pitchFamily="34" charset="0"/>
                <a:ea typeface="Calibri" panose="020F0502020204030204" pitchFamily="34" charset="0"/>
                <a:cs typeface="Calibri" panose="020F0502020204030204" pitchFamily="34" charset="0"/>
              </a:rPr>
              <a:t>safeword</a:t>
            </a:r>
            <a:r>
              <a:rPr lang="en-US" dirty="0">
                <a:latin typeface="Calibri" panose="020F0502020204030204" pitchFamily="34" charset="0"/>
                <a:ea typeface="Calibri" panose="020F0502020204030204" pitchFamily="34" charset="0"/>
                <a:cs typeface="Calibri" panose="020F0502020204030204" pitchFamily="34" charset="0"/>
              </a:rPr>
              <a:t> or </a:t>
            </a:r>
            <a:r>
              <a:rPr lang="en-US" dirty="0" err="1">
                <a:latin typeface="Calibri" panose="020F0502020204030204" pitchFamily="34" charset="0"/>
                <a:ea typeface="Calibri" panose="020F0502020204030204" pitchFamily="34" charset="0"/>
                <a:cs typeface="Calibri" panose="020F0502020204030204" pitchFamily="34" charset="0"/>
              </a:rPr>
              <a:t>safesignal</a:t>
            </a:r>
            <a:r>
              <a:rPr lang="en-US" dirty="0">
                <a:latin typeface="Calibri" panose="020F0502020204030204" pitchFamily="34" charset="0"/>
                <a:ea typeface="Calibri" panose="020F0502020204030204" pitchFamily="34" charset="0"/>
                <a:cs typeface="Calibri" panose="020F0502020204030204" pitchFamily="34" charset="0"/>
              </a:rPr>
              <a:t>, or if you want to communicate without a </a:t>
            </a:r>
            <a:r>
              <a:rPr lang="en-US" dirty="0" err="1">
                <a:latin typeface="Calibri" panose="020F0502020204030204" pitchFamily="34" charset="0"/>
                <a:ea typeface="Calibri" panose="020F0502020204030204" pitchFamily="34" charset="0"/>
                <a:cs typeface="Calibri" panose="020F0502020204030204" pitchFamily="34" charset="0"/>
              </a:rPr>
              <a:t>safeword</a:t>
            </a:r>
            <a:r>
              <a:rPr lang="en-US" dirty="0">
                <a:latin typeface="Calibri" panose="020F0502020204030204" pitchFamily="34" charset="0"/>
                <a:ea typeface="Calibri" panose="020F0502020204030204" pitchFamily="34" charset="0"/>
                <a:cs typeface="Calibri" panose="020F0502020204030204" pitchFamily="34" charset="0"/>
              </a:rPr>
              <a:t>, that’s okay too, as long as everyone is aware that any protest or physical resistance signals the end.</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14</a:t>
            </a:fld>
            <a:endParaRPr lang="en-US"/>
          </a:p>
        </p:txBody>
      </p:sp>
    </p:spTree>
    <p:extLst>
      <p:ext uri="{BB962C8B-B14F-4D97-AF65-F5344CB8AC3E}">
        <p14:creationId xmlns:p14="http://schemas.microsoft.com/office/powerpoint/2010/main" val="13582626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sz="1900" dirty="0">
                <a:latin typeface="Calibri" panose="020F0502020204030204" pitchFamily="34" charset="0"/>
                <a:ea typeface="Calibri" panose="020F0502020204030204" pitchFamily="34" charset="0"/>
                <a:cs typeface="Calibri" panose="020F0502020204030204" pitchFamily="34" charset="0"/>
              </a:rPr>
              <a:t>Since consent has not been recognized as a permissible defense, BDSM practitioners have tried to defend against sexual assault claims using a Lawrence v. Texas framework. Explicit Prior Permission is grounded in Lawrence v Texas (which overturned sodomy laws) which holds that adults have a constitutionally protected privacy and autonomy rights to engage in mutually consensual sexual activities. As long as the person giving Explicit Prior Permission does it personally and is a competent adult, and as long as the force used poses no risk of serious injury or harm to others, respect for individual autonomy requires deference to these choices. </a:t>
            </a:r>
          </a:p>
          <a:p>
            <a:pPr defTabSz="942289">
              <a:defRPr/>
            </a:pPr>
            <a:endParaRPr lang="en-US" sz="1900" dirty="0">
              <a:latin typeface="Calibri" panose="020F0502020204030204" pitchFamily="34" charset="0"/>
              <a:ea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15</a:t>
            </a:fld>
            <a:endParaRPr lang="en-US"/>
          </a:p>
        </p:txBody>
      </p:sp>
    </p:spTree>
    <p:extLst>
      <p:ext uri="{BB962C8B-B14F-4D97-AF65-F5344CB8AC3E}">
        <p14:creationId xmlns:p14="http://schemas.microsoft.com/office/powerpoint/2010/main" val="37283121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Now, I want to mention that along with the definition of consent to BDSM, there is also a definition of consent for sexual contact without any use of force or restraint, approved in 2016 in the revised MPC on Sexual Assault.</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This definition of consent is critical, because in 20 states, there is no definition of consent in the sexual assault law. However, for the majority of states, this definition does reflect the legal standard of consent that is currently used.</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 </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This definition for consent to sexual contact (without the use or force or restraint) is not considered to be “affirmative consent” because of this:</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353358" indent="-353358">
              <a:buFont typeface="Symbol" panose="05050102010706020507" pitchFamily="18" charset="2"/>
              <a:buChar char=""/>
            </a:pPr>
            <a:r>
              <a:rPr lang="en-US" sz="1900" dirty="0">
                <a:solidFill>
                  <a:srgbClr val="222222"/>
                </a:solidFill>
                <a:latin typeface="Calibri" panose="020F0502020204030204" pitchFamily="34" charset="0"/>
                <a:ea typeface="Times New Roman" panose="02020603050405020304" pitchFamily="18" charset="0"/>
              </a:rPr>
              <a:t>·         (ii) Consent may be express or </a:t>
            </a:r>
            <a:r>
              <a:rPr lang="en-US" sz="1900" b="1" dirty="0">
                <a:solidFill>
                  <a:srgbClr val="222222"/>
                </a:solidFill>
                <a:latin typeface="Calibri" panose="020F0502020204030204" pitchFamily="34" charset="0"/>
                <a:ea typeface="Times New Roman" panose="02020603050405020304" pitchFamily="18" charset="0"/>
              </a:rPr>
              <a:t>it may be inferred from behavior</a:t>
            </a:r>
            <a:r>
              <a:rPr lang="en-US" sz="1900" dirty="0">
                <a:solidFill>
                  <a:srgbClr val="222222"/>
                </a:solidFill>
                <a:latin typeface="Calibri" panose="020F0502020204030204" pitchFamily="34" charset="0"/>
                <a:ea typeface="Times New Roman" panose="02020603050405020304" pitchFamily="18" charset="0"/>
              </a:rPr>
              <a:t>—both action and inaction—in the context of all the circumstances.</a:t>
            </a:r>
            <a:endParaRPr lang="en-US" sz="1900" dirty="0">
              <a:latin typeface="Times New Roman" panose="02020603050405020304" pitchFamily="18" charset="0"/>
              <a:ea typeface="Times New Roman" panose="02020603050405020304" pitchFamily="18" charset="0"/>
            </a:endParaRPr>
          </a:p>
          <a:p>
            <a:pPr marL="353358" indent="-353358">
              <a:buFont typeface="Symbol" panose="05050102010706020507" pitchFamily="18" charset="2"/>
              <a:buChar char=""/>
            </a:pPr>
            <a:r>
              <a:rPr lang="en-US" sz="1900" dirty="0">
                <a:solidFill>
                  <a:srgbClr val="222222"/>
                </a:solidFill>
                <a:latin typeface="Calibri" panose="020F0502020204030204" pitchFamily="34" charset="0"/>
                <a:ea typeface="Times New Roman" panose="02020603050405020304" pitchFamily="18" charset="0"/>
              </a:rPr>
              <a:t>·         (iii) </a:t>
            </a:r>
            <a:r>
              <a:rPr lang="en-US" sz="1900" b="1" dirty="0">
                <a:solidFill>
                  <a:srgbClr val="222222"/>
                </a:solidFill>
                <a:latin typeface="Calibri" panose="020F0502020204030204" pitchFamily="34" charset="0"/>
                <a:ea typeface="Times New Roman" panose="02020603050405020304" pitchFamily="18" charset="0"/>
              </a:rPr>
              <a:t>Neither verbal nor physical resistance is required</a:t>
            </a:r>
            <a:r>
              <a:rPr lang="en-US" sz="1900" dirty="0">
                <a:solidFill>
                  <a:srgbClr val="222222"/>
                </a:solidFill>
                <a:latin typeface="Calibri" panose="020F0502020204030204" pitchFamily="34" charset="0"/>
                <a:ea typeface="Times New Roman" panose="02020603050405020304" pitchFamily="18" charset="0"/>
              </a:rPr>
              <a:t> to establish that consent is lacking, but their absence may be considered, in the context of all the circumstances.</a:t>
            </a:r>
            <a:endParaRPr lang="en-US" sz="1900" dirty="0">
              <a:latin typeface="Times New Roman" panose="02020603050405020304" pitchFamily="18" charset="0"/>
              <a:ea typeface="Times New Roman" panose="02020603050405020304" pitchFamily="18" charset="0"/>
            </a:endParaRPr>
          </a:p>
          <a:p>
            <a:r>
              <a:rPr lang="en-US" sz="1900" dirty="0">
                <a:solidFill>
                  <a:srgbClr val="222222"/>
                </a:solidFill>
                <a:latin typeface="Calibri" panose="020F0502020204030204" pitchFamily="34" charset="0"/>
                <a:ea typeface="Times New Roman" panose="02020603050405020304" pitchFamily="18" charset="0"/>
              </a:rPr>
              <a:t> </a:t>
            </a:r>
            <a:endParaRPr lang="en-US" sz="1900" dirty="0">
              <a:latin typeface="Times New Roman" panose="02020603050405020304" pitchFamily="18" charset="0"/>
              <a:ea typeface="Times New Roman" panose="02020603050405020304" pitchFamily="18" charset="0"/>
            </a:endParaRPr>
          </a:p>
          <a:p>
            <a:r>
              <a:rPr lang="en-US" sz="1900" dirty="0">
                <a:solidFill>
                  <a:srgbClr val="222222"/>
                </a:solidFill>
                <a:latin typeface="Calibri" panose="020F0502020204030204" pitchFamily="34" charset="0"/>
                <a:ea typeface="Times New Roman" panose="02020603050405020304" pitchFamily="18" charset="0"/>
              </a:rPr>
              <a:t>This is talking about body language being acceptable, and context is things like whether you’ve had sex with someone before or if this is your first time together. Some states, like Illinois, have a more affirmative consent definition in their Sexual Assault law.</a:t>
            </a:r>
            <a:endParaRPr lang="en-US" sz="1900" dirty="0">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16</a:t>
            </a:fld>
            <a:endParaRPr lang="en-US"/>
          </a:p>
        </p:txBody>
      </p:sp>
    </p:spTree>
    <p:extLst>
      <p:ext uri="{BB962C8B-B14F-4D97-AF65-F5344CB8AC3E}">
        <p14:creationId xmlns:p14="http://schemas.microsoft.com/office/powerpoint/2010/main" val="33253588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2289">
              <a:lnSpc>
                <a:spcPct val="107000"/>
              </a:lnSpc>
              <a:buFont typeface="Symbol" panose="05050102010706020507" pitchFamily="18" charset="2"/>
              <a:buNone/>
              <a:defRPr/>
            </a:pPr>
            <a:r>
              <a:rPr lang="en-US" sz="1900" dirty="0">
                <a:latin typeface="Calibri" panose="020F0502020204030204" pitchFamily="34" charset="0"/>
                <a:ea typeface="Calibri" panose="020F0502020204030204" pitchFamily="34" charset="0"/>
                <a:cs typeface="Calibri" panose="020F0502020204030204" pitchFamily="34" charset="0"/>
              </a:rPr>
              <a:t>Compare that general definition of consent without the consensual use of erotic force or restraint under</a:t>
            </a:r>
            <a:r>
              <a:rPr lang="en-US" sz="2900" dirty="0"/>
              <a:t> Explicit Prior Permission:</a:t>
            </a: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You need explicit prior permission to do specific BDSM activities before you start; that consent needs to be risk aware and informed, not just “I’m game for anything”; and you need a </a:t>
            </a:r>
            <a:r>
              <a:rPr lang="en-US" sz="1900" dirty="0" err="1">
                <a:latin typeface="Calibri" panose="020F0502020204030204" pitchFamily="34" charset="0"/>
                <a:ea typeface="Calibri" panose="020F0502020204030204" pitchFamily="34" charset="0"/>
                <a:cs typeface="Calibri" panose="020F0502020204030204" pitchFamily="34" charset="0"/>
              </a:rPr>
              <a:t>safeword</a:t>
            </a:r>
            <a:r>
              <a:rPr lang="en-US" sz="1900" dirty="0">
                <a:latin typeface="Calibri" panose="020F0502020204030204" pitchFamily="34" charset="0"/>
                <a:ea typeface="Calibri" panose="020F0502020204030204" pitchFamily="34" charset="0"/>
                <a:cs typeface="Calibri" panose="020F0502020204030204" pitchFamily="34" charset="0"/>
              </a:rPr>
              <a:t>. </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This conforms to many of the current consent standards found in the kink communities. For example, M/s relationships often have a contract, which is explicit prior permission for a wide range of activities. While on the other hand, </a:t>
            </a:r>
            <a:r>
              <a:rPr lang="en-US" sz="1900" dirty="0" err="1">
                <a:latin typeface="Calibri" panose="020F0502020204030204" pitchFamily="34" charset="0"/>
                <a:ea typeface="Calibri" panose="020F0502020204030204" pitchFamily="34" charset="0"/>
                <a:cs typeface="Calibri" panose="020F0502020204030204" pitchFamily="34" charset="0"/>
              </a:rPr>
              <a:t>Leathermen</a:t>
            </a:r>
            <a:r>
              <a:rPr lang="en-US" sz="1900" dirty="0">
                <a:latin typeface="Calibri" panose="020F0502020204030204" pitchFamily="34" charset="0"/>
                <a:ea typeface="Calibri" panose="020F0502020204030204" pitchFamily="34" charset="0"/>
                <a:cs typeface="Calibri" panose="020F0502020204030204" pitchFamily="34" charset="0"/>
              </a:rPr>
              <a:t> do use a more implied before denied consent model in their spaces that includes sexual touching – so NCSF encourages them to post signs about their consent culture so people can consent prior to entering that space.</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17</a:t>
            </a:fld>
            <a:endParaRPr lang="en-US"/>
          </a:p>
        </p:txBody>
      </p:sp>
    </p:spTree>
    <p:extLst>
      <p:ext uri="{BB962C8B-B14F-4D97-AF65-F5344CB8AC3E}">
        <p14:creationId xmlns:p14="http://schemas.microsoft.com/office/powerpoint/2010/main" val="8199906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sz="1900" dirty="0">
                <a:latin typeface="Calibri" panose="020F0502020204030204" pitchFamily="34" charset="0"/>
                <a:ea typeface="Calibri" panose="020F0502020204030204" pitchFamily="34" charset="0"/>
                <a:cs typeface="Calibri" panose="020F0502020204030204" pitchFamily="34" charset="0"/>
              </a:rPr>
              <a:t>We need you to help spread the word! We want you to:</a:t>
            </a:r>
          </a:p>
          <a:p>
            <a:pPr marL="342900" indent="-342900" defTabSz="942289">
              <a:buFont typeface="Arial" panose="020B0604020202020204" pitchFamily="34" charset="0"/>
              <a:buChar char="•"/>
              <a:defRPr/>
            </a:pPr>
            <a:r>
              <a:rPr lang="en-US" sz="1900" dirty="0">
                <a:latin typeface="Calibri" panose="020F0502020204030204" pitchFamily="34" charset="0"/>
                <a:ea typeface="Calibri" panose="020F0502020204030204" pitchFamily="34" charset="0"/>
                <a:cs typeface="Calibri" panose="020F0502020204030204" pitchFamily="34" charset="0"/>
              </a:rPr>
              <a:t>Inform your friends</a:t>
            </a:r>
          </a:p>
          <a:p>
            <a:pPr marL="342900" indent="-342900" defTabSz="942289">
              <a:buFont typeface="Arial" panose="020B0604020202020204" pitchFamily="34" charset="0"/>
              <a:buChar char="•"/>
              <a:defRPr/>
            </a:pPr>
            <a:r>
              <a:rPr lang="en-US" sz="1900" dirty="0">
                <a:latin typeface="Calibri" panose="020F0502020204030204" pitchFamily="34" charset="0"/>
                <a:ea typeface="Calibri" panose="020F0502020204030204" pitchFamily="34" charset="0"/>
                <a:cs typeface="Calibri" panose="020F0502020204030204" pitchFamily="34" charset="0"/>
              </a:rPr>
              <a:t>Post NCSF’s Consent Infographics on social media</a:t>
            </a:r>
          </a:p>
          <a:p>
            <a:pPr marL="342900" indent="-342900" defTabSz="942289">
              <a:buFont typeface="Arial" panose="020B0604020202020204" pitchFamily="34" charset="0"/>
              <a:buChar char="•"/>
              <a:defRPr/>
            </a:pPr>
            <a:r>
              <a:rPr lang="en-US" sz="1900" dirty="0">
                <a:latin typeface="Calibri" panose="020F0502020204030204" pitchFamily="34" charset="0"/>
                <a:ea typeface="Calibri" panose="020F0502020204030204" pitchFamily="34" charset="0"/>
                <a:cs typeface="Calibri" panose="020F0502020204030204" pitchFamily="34" charset="0"/>
              </a:rPr>
              <a:t>Speak out at groups and events about Explicit Prior Permission</a:t>
            </a:r>
          </a:p>
          <a:p>
            <a:pPr marL="342900" indent="-342900" defTabSz="942289">
              <a:buFont typeface="Arial" panose="020B0604020202020204" pitchFamily="34" charset="0"/>
              <a:buChar char="•"/>
              <a:defRPr/>
            </a:pPr>
            <a:r>
              <a:rPr lang="en-US" sz="1900" dirty="0">
                <a:latin typeface="Calibri" panose="020F0502020204030204" pitchFamily="34" charset="0"/>
                <a:ea typeface="Calibri" panose="020F0502020204030204" pitchFamily="34" charset="0"/>
                <a:cs typeface="Calibri" panose="020F0502020204030204" pitchFamily="34" charset="0"/>
              </a:rPr>
              <a:t>Join NCSF as a member and ask your group to join!</a:t>
            </a:r>
          </a:p>
          <a:p>
            <a:pPr defTabSz="942289">
              <a:defRPr/>
            </a:pPr>
            <a:endParaRPr lang="en-US" sz="19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19</a:t>
            </a:fld>
            <a:endParaRPr lang="en-US"/>
          </a:p>
        </p:txBody>
      </p:sp>
    </p:spTree>
    <p:extLst>
      <p:ext uri="{BB962C8B-B14F-4D97-AF65-F5344CB8AC3E}">
        <p14:creationId xmlns:p14="http://schemas.microsoft.com/office/powerpoint/2010/main" val="21017328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Tell people to contact NCSF if:</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You’re having a criminal issue so we can consult with your attorney or the prosecutor/investigator</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Your group doesn’t have a consent policy or procedures to deal with consent violations</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Your group would like to provide education to your members about consent, BDSM &amp; the law</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 </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Email to refer people to NCSF: NCSFreedom@ncsfreedom.org</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20</a:t>
            </a:fld>
            <a:endParaRPr lang="en-US"/>
          </a:p>
        </p:txBody>
      </p:sp>
    </p:spTree>
    <p:extLst>
      <p:ext uri="{BB962C8B-B14F-4D97-AF65-F5344CB8AC3E}">
        <p14:creationId xmlns:p14="http://schemas.microsoft.com/office/powerpoint/2010/main" val="14713156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endParaRPr lang="en-US" sz="1900" dirty="0">
              <a:latin typeface="Calibri" panose="020F0502020204030204" pitchFamily="34" charset="0"/>
              <a:ea typeface="Calibri" panose="020F0502020204030204" pitchFamily="34" charset="0"/>
              <a:cs typeface="Calibri" panose="020F0502020204030204" pitchFamily="34" charset="0"/>
            </a:endParaRPr>
          </a:p>
          <a:p>
            <a:pPr defTabSz="942289">
              <a:defRPr/>
            </a:pPr>
            <a:r>
              <a:rPr lang="en-US" sz="1900" dirty="0">
                <a:latin typeface="Calibri" panose="020F0502020204030204" pitchFamily="34" charset="0"/>
                <a:ea typeface="Calibri" panose="020F0502020204030204" pitchFamily="34" charset="0"/>
                <a:cs typeface="Calibri" panose="020F0502020204030204" pitchFamily="34" charset="0"/>
              </a:rPr>
              <a:t>You can prepare for lobbying by researching your own state legislators to find out: </a:t>
            </a:r>
          </a:p>
          <a:p>
            <a:pPr defTabSz="942289">
              <a:defRPr/>
            </a:pPr>
            <a:r>
              <a:rPr lang="en-US" sz="1900" dirty="0">
                <a:latin typeface="Calibri" panose="020F0502020204030204" pitchFamily="34" charset="0"/>
                <a:ea typeface="Calibri" panose="020F0502020204030204" pitchFamily="34" charset="0"/>
                <a:cs typeface="Calibri" panose="020F0502020204030204" pitchFamily="34" charset="0"/>
              </a:rPr>
              <a:t>How much do they advocate for marginalized groups, like the LGBTQ communities, homeless shelters, harm reduction, domestic violence organizations, or social justice movement? </a:t>
            </a:r>
          </a:p>
          <a:p>
            <a:pPr defTabSz="942289">
              <a:defRPr/>
            </a:pPr>
            <a:r>
              <a:rPr lang="en-US" sz="1900" dirty="0">
                <a:latin typeface="Calibri" panose="020F0502020204030204" pitchFamily="34" charset="0"/>
                <a:ea typeface="Calibri" panose="020F0502020204030204" pitchFamily="34" charset="0"/>
                <a:cs typeface="Calibri" panose="020F0502020204030204" pitchFamily="34" charset="0"/>
              </a:rPr>
              <a:t>Do any of them have a law enforcement background? </a:t>
            </a:r>
          </a:p>
          <a:p>
            <a:pPr defTabSz="942289">
              <a:defRPr/>
            </a:pPr>
            <a:r>
              <a:rPr lang="en-US" sz="1900" dirty="0">
                <a:latin typeface="Calibri" panose="020F0502020204030204" pitchFamily="34" charset="0"/>
                <a:ea typeface="Calibri" panose="020F0502020204030204" pitchFamily="34" charset="0"/>
                <a:cs typeface="Calibri" panose="020F0502020204030204" pitchFamily="34" charset="0"/>
              </a:rPr>
              <a:t>Have any of them supported sexual assault prevention legislation?</a:t>
            </a:r>
          </a:p>
          <a:p>
            <a:pPr defTabSz="942289">
              <a:defRPr/>
            </a:pPr>
            <a:endParaRPr lang="en-US" sz="1900" dirty="0">
              <a:latin typeface="Calibri" panose="020F0502020204030204" pitchFamily="34" charset="0"/>
              <a:ea typeface="Calibri" panose="020F0502020204030204" pitchFamily="34" charset="0"/>
              <a:cs typeface="Calibri" panose="020F0502020204030204" pitchFamily="34" charset="0"/>
            </a:endParaRPr>
          </a:p>
          <a:p>
            <a:pPr defTabSz="942289">
              <a:defRPr/>
            </a:pPr>
            <a:endParaRPr lang="en-US" sz="1900" dirty="0">
              <a:latin typeface="Calibri" panose="020F0502020204030204" pitchFamily="34" charset="0"/>
              <a:ea typeface="Calibri" panose="020F0502020204030204" pitchFamily="34" charset="0"/>
              <a:cs typeface="Calibri" panose="020F0502020204030204" pitchFamily="34" charset="0"/>
            </a:endParaRPr>
          </a:p>
          <a:p>
            <a:pPr defTabSz="942289">
              <a:defRPr/>
            </a:pPr>
            <a:r>
              <a:rPr lang="en-US" sz="1900" dirty="0">
                <a:latin typeface="Calibri" panose="020F0502020204030204" pitchFamily="34" charset="0"/>
                <a:ea typeface="Calibri" panose="020F0502020204030204" pitchFamily="34" charset="0"/>
                <a:cs typeface="Calibri" panose="020F0502020204030204" pitchFamily="34" charset="0"/>
              </a:rPr>
              <a:t>This will lay the ground to lobbying state legislators to adopt Explicit Prior Permission as your state law. We will be beginning that effort with Maryland and Washington State, and possibly NY. </a:t>
            </a:r>
          </a:p>
          <a:p>
            <a:pPr defTabSz="942289">
              <a:defRPr/>
            </a:pPr>
            <a:endParaRPr lang="en-US" sz="1900" dirty="0">
              <a:latin typeface="Calibri" panose="020F0502020204030204" pitchFamily="34" charset="0"/>
              <a:ea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21</a:t>
            </a:fld>
            <a:endParaRPr lang="en-US"/>
          </a:p>
        </p:txBody>
      </p:sp>
    </p:spTree>
    <p:extLst>
      <p:ext uri="{BB962C8B-B14F-4D97-AF65-F5344CB8AC3E}">
        <p14:creationId xmlns:p14="http://schemas.microsoft.com/office/powerpoint/2010/main" val="23280834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sz="1900" dirty="0">
                <a:latin typeface="Calibri" panose="020F0502020204030204" pitchFamily="34" charset="0"/>
                <a:ea typeface="Calibri" panose="020F0502020204030204" pitchFamily="34" charset="0"/>
                <a:cs typeface="Calibri" panose="020F0502020204030204" pitchFamily="34" charset="0"/>
              </a:rPr>
              <a:t>Consent Counts is now educating the kink communities about Explicit Prior Permission. The next step is to educate our allies, such as victim advocacy agencies, state Coalitions Against Sexual Assault, and LGBTQIA and sex worker advocacy organizations. You can help with that!</a:t>
            </a:r>
          </a:p>
          <a:p>
            <a:pPr defTabSz="942289">
              <a:defRPr/>
            </a:pPr>
            <a:endParaRPr lang="en-US" sz="1900" dirty="0">
              <a:latin typeface="Calibri" panose="020F0502020204030204" pitchFamily="34" charset="0"/>
              <a:ea typeface="Calibri" panose="020F0502020204030204" pitchFamily="34" charset="0"/>
              <a:cs typeface="Calibri" panose="020F0502020204030204" pitchFamily="34" charset="0"/>
            </a:endParaRPr>
          </a:p>
          <a:p>
            <a:pPr defTabSz="942289">
              <a:defRPr/>
            </a:pPr>
            <a:r>
              <a:rPr lang="en-US" sz="1900" dirty="0">
                <a:latin typeface="Calibri" panose="020F0502020204030204" pitchFamily="34" charset="0"/>
                <a:ea typeface="Calibri" panose="020F0502020204030204" pitchFamily="34" charset="0"/>
                <a:cs typeface="Calibri" panose="020F0502020204030204" pitchFamily="34" charset="0"/>
              </a:rPr>
              <a:t>We will also educate the legal community – defense attorneys, prosecutors and investigators – that explicit prior permission is the basis for consensual kink, and equip prosecution for when someone doesn’t get explicit prior permission or when serious injury is done.</a:t>
            </a:r>
          </a:p>
          <a:p>
            <a:pPr defTabSz="942289">
              <a:defRPr/>
            </a:pPr>
            <a:endParaRPr lang="en-US" sz="1900" dirty="0">
              <a:latin typeface="Calibri" panose="020F0502020204030204" pitchFamily="34" charset="0"/>
              <a:ea typeface="Calibri" panose="020F0502020204030204" pitchFamily="34" charset="0"/>
              <a:cs typeface="Calibri" panose="020F0502020204030204" pitchFamily="34" charset="0"/>
            </a:endParaRPr>
          </a:p>
          <a:p>
            <a:pPr defTabSz="942289">
              <a:defRPr/>
            </a:pPr>
            <a:endParaRPr lang="en-US" sz="1900" dirty="0">
              <a:latin typeface="Calibri" panose="020F0502020204030204" pitchFamily="34" charset="0"/>
              <a:ea typeface="Calibri" panose="020F0502020204030204" pitchFamily="34" charset="0"/>
              <a:cs typeface="Calibri" panose="020F0502020204030204" pitchFamily="34" charset="0"/>
            </a:endParaRPr>
          </a:p>
          <a:p>
            <a:pPr defTabSz="942289">
              <a:defRPr/>
            </a:pPr>
            <a:r>
              <a:rPr lang="en-US" sz="1900" dirty="0">
                <a:latin typeface="Calibri" panose="020F0502020204030204" pitchFamily="34" charset="0"/>
                <a:ea typeface="Calibri" panose="020F0502020204030204" pitchFamily="34" charset="0"/>
                <a:cs typeface="Calibri" panose="020F0502020204030204" pitchFamily="34" charset="0"/>
              </a:rPr>
              <a:t>You can do outreach to your local rape crisis center or anti-violence project, and suggest that NCSF give an IPV &amp; BDSM Cultural Competency webinar.</a:t>
            </a:r>
          </a:p>
          <a:p>
            <a:pPr defTabSz="942289">
              <a:defRPr/>
            </a:pPr>
            <a:endParaRPr lang="en-US" sz="1900" dirty="0">
              <a:latin typeface="Calibri" panose="020F0502020204030204" pitchFamily="34" charset="0"/>
              <a:ea typeface="Calibri" panose="020F0502020204030204" pitchFamily="34" charset="0"/>
              <a:cs typeface="Calibri" panose="020F0502020204030204" pitchFamily="34" charset="0"/>
            </a:endParaRPr>
          </a:p>
          <a:p>
            <a:pPr defTabSz="942289">
              <a:defRPr/>
            </a:pPr>
            <a:r>
              <a:rPr lang="en-US" sz="1900" dirty="0">
                <a:latin typeface="Calibri" panose="020F0502020204030204" pitchFamily="34" charset="0"/>
                <a:ea typeface="Calibri" panose="020F0502020204030204" pitchFamily="34" charset="0"/>
                <a:cs typeface="Calibri" panose="020F0502020204030204" pitchFamily="34" charset="0"/>
              </a:rPr>
              <a:t>Here’s a Sample email that you can send - https://docs.google.com/document/d/1JjWypH7uDD-9uOXiQYrYW4EjWfgQdAax7w7fUUd7dnw/edit?usp=sharing</a:t>
            </a:r>
          </a:p>
          <a:p>
            <a:pPr defTabSz="942289">
              <a:defRPr/>
            </a:pPr>
            <a:endParaRPr lang="en-US" sz="1900" dirty="0">
              <a:latin typeface="Calibri" panose="020F0502020204030204" pitchFamily="34" charset="0"/>
              <a:ea typeface="Calibri" panose="020F0502020204030204" pitchFamily="34" charset="0"/>
              <a:cs typeface="Calibri" panose="020F0502020204030204" pitchFamily="34" charset="0"/>
            </a:endParaRPr>
          </a:p>
          <a:p>
            <a:pPr defTabSz="942289">
              <a:defRPr/>
            </a:pPr>
            <a:r>
              <a:rPr lang="en-US" sz="1900" dirty="0">
                <a:latin typeface="Calibri" panose="020F0502020204030204" pitchFamily="34" charset="0"/>
                <a:ea typeface="Calibri" panose="020F0502020204030204" pitchFamily="34" charset="0"/>
                <a:cs typeface="Calibri" panose="020F0502020204030204" pitchFamily="34" charset="0"/>
              </a:rPr>
              <a:t>Volunteer for your local crisis center! They need your help and your voice for kink and CNM survivors.</a:t>
            </a:r>
          </a:p>
          <a:p>
            <a:pPr defTabSz="942289">
              <a:defRPr/>
            </a:pPr>
            <a:endParaRPr lang="en-US" sz="1900" dirty="0">
              <a:latin typeface="Calibri" panose="020F0502020204030204" pitchFamily="34" charset="0"/>
              <a:ea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22</a:t>
            </a:fld>
            <a:endParaRPr lang="en-US"/>
          </a:p>
        </p:txBody>
      </p:sp>
    </p:spTree>
    <p:extLst>
      <p:ext uri="{BB962C8B-B14F-4D97-AF65-F5344CB8AC3E}">
        <p14:creationId xmlns:p14="http://schemas.microsoft.com/office/powerpoint/2010/main" val="3158467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last time the Model Penal Code on Sexual Assault was revised was in 1962. That shows how badly a revision was needed and why State sexual assault laws are such a confusing patchwork throughout the U.S. </a:t>
            </a:r>
          </a:p>
        </p:txBody>
      </p:sp>
      <p:sp>
        <p:nvSpPr>
          <p:cNvPr id="4" name="Slide Number Placeholder 3"/>
          <p:cNvSpPr>
            <a:spLocks noGrp="1"/>
          </p:cNvSpPr>
          <p:nvPr>
            <p:ph type="sldNum" sz="quarter" idx="5"/>
          </p:nvPr>
        </p:nvSpPr>
        <p:spPr/>
        <p:txBody>
          <a:bodyPr/>
          <a:lstStyle/>
          <a:p>
            <a:fld id="{F2DF06EF-2634-457E-B525-94811E369875}" type="slidenum">
              <a:rPr lang="en-US" smtClean="0"/>
              <a:t>3</a:t>
            </a:fld>
            <a:endParaRPr lang="en-US"/>
          </a:p>
        </p:txBody>
      </p:sp>
    </p:spTree>
    <p:extLst>
      <p:ext uri="{BB962C8B-B14F-4D97-AF65-F5344CB8AC3E}">
        <p14:creationId xmlns:p14="http://schemas.microsoft.com/office/powerpoint/2010/main" val="1779291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Based on the new legal framework of Explicit Prior Permission, NCSF has updated and created new resources, brochures, cards and graphics for groups that you can share with others:</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 </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Best Practices for Consent to Kink – For example: All activities must receive prior consent explicitly by verbal or written agreement rather than through gestures, body language or past behavior. And Informed consent requires a discussion of the risks involved in the activity and the steps that are needed to reduce those risks including: study, training, technique and practice.</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 </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900" dirty="0">
                <a:latin typeface="Calibri" panose="020F0502020204030204" pitchFamily="34" charset="0"/>
                <a:ea typeface="Calibri" panose="020F0502020204030204" pitchFamily="34" charset="0"/>
                <a:cs typeface="Times New Roman" panose="02020603050405020304" pitchFamily="18" charset="0"/>
              </a:rPr>
              <a:t>Best Practices for Consensual Non-monogamy – For example: </a:t>
            </a:r>
            <a:r>
              <a:rPr lang="en-US" sz="1900" dirty="0">
                <a:latin typeface="Calibri" panose="020F0502020204030204" pitchFamily="34" charset="0"/>
                <a:ea typeface="Calibri" panose="020F0502020204030204" pitchFamily="34" charset="0"/>
                <a:cs typeface="Calibri" panose="020F0502020204030204" pitchFamily="34" charset="0"/>
              </a:rPr>
              <a:t>Do you feel you have an equal say in deciding your relationship agreements with each of your partners?  Do you feel you have enough information to understand and to agree to any potential risks involved, and inform each other about any change(s)?</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 </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Guide for Groups - Consent P&amp;P - This document outlines options and sets expectations for your group members who report consent issues inside and outside of your events, with procedures on how consent reports will be dealt with so everyone is on the same page. This Consent P&amp;P can be adjusted for your group’s consent culture and structure.</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471145">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 </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Guide for Groups - Outing Guide - This document can also be adjusted by your group to deal with outing and define it for members and set expectations around what is allowed with sharing information about someone.</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23</a:t>
            </a:fld>
            <a:endParaRPr lang="en-US"/>
          </a:p>
        </p:txBody>
      </p:sp>
    </p:spTree>
    <p:extLst>
      <p:ext uri="{BB962C8B-B14F-4D97-AF65-F5344CB8AC3E}">
        <p14:creationId xmlns:p14="http://schemas.microsoft.com/office/powerpoint/2010/main" val="10684025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24</a:t>
            </a:fld>
            <a:endParaRPr lang="en-US"/>
          </a:p>
        </p:txBody>
      </p:sp>
    </p:spTree>
    <p:extLst>
      <p:ext uri="{BB962C8B-B14F-4D97-AF65-F5344CB8AC3E}">
        <p14:creationId xmlns:p14="http://schemas.microsoft.com/office/powerpoint/2010/main" val="2286871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First, a bit about NCSF. </a:t>
            </a:r>
          </a:p>
        </p:txBody>
      </p:sp>
      <p:sp>
        <p:nvSpPr>
          <p:cNvPr id="4" name="Slide Number Placeholder 3"/>
          <p:cNvSpPr>
            <a:spLocks noGrp="1"/>
          </p:cNvSpPr>
          <p:nvPr>
            <p:ph type="sldNum" sz="quarter" idx="10"/>
          </p:nvPr>
        </p:nvSpPr>
        <p:spPr/>
        <p:txBody>
          <a:bodyPr/>
          <a:lstStyle/>
          <a:p>
            <a:fld id="{23AEF9EC-8318-4FF6-847E-A85BBD2B7E49}" type="slidenum">
              <a:rPr lang="en-US" smtClean="0"/>
              <a:t>4</a:t>
            </a:fld>
            <a:endParaRPr lang="en-US" dirty="0"/>
          </a:p>
        </p:txBody>
      </p:sp>
    </p:spTree>
    <p:extLst>
      <p:ext uri="{BB962C8B-B14F-4D97-AF65-F5344CB8AC3E}">
        <p14:creationId xmlns:p14="http://schemas.microsoft.com/office/powerpoint/2010/main" val="1266383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7000"/>
              </a:lnSpc>
              <a:buFont typeface="Symbol" panose="05050102010706020507" pitchFamily="18" charset="2"/>
              <a:buNone/>
            </a:pPr>
            <a:r>
              <a:rPr lang="en-US" sz="1200" dirty="0">
                <a:latin typeface="Calibri" panose="020F0502020204030204" pitchFamily="34" charset="0"/>
                <a:ea typeface="Calibri" panose="020F0502020204030204" pitchFamily="34" charset="0"/>
                <a:cs typeface="Calibri" panose="020F0502020204030204" pitchFamily="34" charset="0"/>
              </a:rPr>
              <a:t>Decriminalizing BDSM was deemed the most critical issue our communities faced when Consent Counts was created in 2006 by the Leather Caucus at NGLTF’s Creating Change. </a:t>
            </a:r>
          </a:p>
          <a:p>
            <a:pPr marL="0" indent="0">
              <a:lnSpc>
                <a:spcPct val="107000"/>
              </a:lnSpc>
              <a:buFont typeface="Symbol" panose="05050102010706020507" pitchFamily="18" charset="2"/>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buFont typeface="Symbol" panose="05050102010706020507" pitchFamily="18" charset="2"/>
              <a:buNone/>
            </a:pPr>
            <a:r>
              <a:rPr lang="en-US" sz="1200" dirty="0">
                <a:latin typeface="Calibri" panose="020F0502020204030204" pitchFamily="34" charset="0"/>
                <a:ea typeface="Calibri" panose="020F0502020204030204" pitchFamily="34" charset="0"/>
                <a:cs typeface="Calibri" panose="020F0502020204030204" pitchFamily="34" charset="0"/>
              </a:rPr>
              <a:t>Soon after that, NCSF took responsibility for Consent Counts and began a series of Consent Surveys with a number of peer-reviewed papers, Consent Discussions, the creation of a Consent Statement in conjunction with kink educators, and consent education for the kink and CNM.</a:t>
            </a:r>
          </a:p>
          <a:p>
            <a:pPr marL="0" indent="0">
              <a:lnSpc>
                <a:spcPct val="107000"/>
              </a:lnSpc>
              <a:buFont typeface="Symbol" panose="05050102010706020507" pitchFamily="18" charset="2"/>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a:lnSpc>
                <a:spcPct val="107000"/>
              </a:lnSpc>
            </a:pPr>
            <a:r>
              <a:rPr lang="en-US" sz="1200" dirty="0">
                <a:latin typeface="Calibri" panose="020F0502020204030204" pitchFamily="34" charset="0"/>
                <a:ea typeface="Calibri" panose="020F0502020204030204" pitchFamily="34" charset="0"/>
                <a:cs typeface="Calibri" panose="020F0502020204030204" pitchFamily="34" charset="0"/>
              </a:rPr>
              <a:t>The Consent Counts project is similar to what NCSF did to help </a:t>
            </a:r>
            <a:r>
              <a:rPr lang="en-US" sz="1200" dirty="0" err="1">
                <a:latin typeface="Calibri" panose="020F0502020204030204" pitchFamily="34" charset="0"/>
                <a:ea typeface="Calibri" panose="020F0502020204030204" pitchFamily="34" charset="0"/>
                <a:cs typeface="Calibri" panose="020F0502020204030204" pitchFamily="34" charset="0"/>
              </a:rPr>
              <a:t>depathologize</a:t>
            </a:r>
            <a:r>
              <a:rPr lang="en-US" sz="1200" dirty="0">
                <a:latin typeface="Calibri" panose="020F0502020204030204" pitchFamily="34" charset="0"/>
                <a:ea typeface="Calibri" panose="020F0502020204030204" pitchFamily="34" charset="0"/>
                <a:cs typeface="Calibri" panose="020F0502020204030204" pitchFamily="34" charset="0"/>
              </a:rPr>
              <a:t> BDSM by working with the American Psychiatric Association to change their diagnostic manual in 2013. Prior to that, kinky people were considered to have a mental illness and often child custody was removed simply because a parent was kinky.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endParaRPr lang="en-US" sz="1200" dirty="0">
              <a:solidFill>
                <a:srgbClr val="222222"/>
              </a:solidFill>
              <a:latin typeface="Calibri" panose="020F0502020204030204" pitchFamily="34"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5</a:t>
            </a:fld>
            <a:endParaRPr lang="en-US"/>
          </a:p>
        </p:txBody>
      </p:sp>
    </p:spTree>
    <p:extLst>
      <p:ext uri="{BB962C8B-B14F-4D97-AF65-F5344CB8AC3E}">
        <p14:creationId xmlns:p14="http://schemas.microsoft.com/office/powerpoint/2010/main" val="178195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7000"/>
              </a:lnSpc>
              <a:buFont typeface="Symbol" panose="05050102010706020507" pitchFamily="18" charset="2"/>
              <a:buNone/>
            </a:pPr>
            <a:r>
              <a:rPr lang="en-US" sz="1900" dirty="0">
                <a:latin typeface="Calibri" panose="020F0502020204030204" pitchFamily="34" charset="0"/>
                <a:ea typeface="Calibri" panose="020F0502020204030204" pitchFamily="34" charset="0"/>
                <a:cs typeface="Calibri" panose="020F0502020204030204" pitchFamily="34" charset="0"/>
              </a:rPr>
              <a:t>Explicit Prior Permission was developed to counter the old saying, that you may have heard - “Consent is not a defense to assault.” </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That’s because there is not a single Appellate court decision anywhere in this country that has accepted consent as a defense in an assault or abuse prosecution arising from BDSM conduct. </a:t>
            </a:r>
          </a:p>
          <a:p>
            <a:pPr marL="353358" marR="0" lvl="0" indent="-353358"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US" sz="1900" dirty="0">
                <a:latin typeface="Calibri" panose="020F0502020204030204" pitchFamily="34" charset="0"/>
                <a:ea typeface="Calibri" panose="020F0502020204030204" pitchFamily="34" charset="0"/>
                <a:cs typeface="Calibri" panose="020F0502020204030204" pitchFamily="34" charset="0"/>
              </a:rPr>
              <a:t>An Appellate case is a criminal case that has been appealed, and that sets case law which is different from legislation that’s passed by state legislatures. </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These court cases include relatively mild activities like, playing with riding crop or dripping hot wax without burning someone.</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6</a:t>
            </a:fld>
            <a:endParaRPr lang="en-US"/>
          </a:p>
        </p:txBody>
      </p:sp>
    </p:spTree>
    <p:extLst>
      <p:ext uri="{BB962C8B-B14F-4D97-AF65-F5344CB8AC3E}">
        <p14:creationId xmlns:p14="http://schemas.microsoft.com/office/powerpoint/2010/main" val="2675738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pPr>
            <a:r>
              <a:rPr lang="en-US" sz="1900" dirty="0">
                <a:latin typeface="Calibri" panose="020F0502020204030204" pitchFamily="34" charset="0"/>
                <a:ea typeface="Calibri" panose="020F0502020204030204" pitchFamily="34" charset="0"/>
                <a:cs typeface="Calibri" panose="020F0502020204030204" pitchFamily="34" charset="0"/>
              </a:rPr>
              <a:t>This is NCSF’s legal database of consent cases involving BDSM and Law Review articles about legal cases involving BDSM and consent.</a:t>
            </a: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Calibri" panose="020F0502020204030204" pitchFamily="34" charset="0"/>
              </a:rPr>
              <a:t>This kind of criminalization feeds the stigma and discrimination against kinky people, and our gathering places. </a:t>
            </a:r>
          </a:p>
          <a:p>
            <a:pPr marL="0" indent="0">
              <a:lnSpc>
                <a:spcPct val="107000"/>
              </a:lnSpc>
              <a:buFont typeface="Symbol" panose="05050102010706020507" pitchFamily="18" charset="2"/>
              <a:buNone/>
            </a:pP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buFont typeface="Symbol" panose="05050102010706020507" pitchFamily="18" charset="2"/>
              <a:buNone/>
            </a:pPr>
            <a:r>
              <a:rPr lang="en-US" sz="1900" dirty="0">
                <a:latin typeface="Calibri" panose="020F0502020204030204" pitchFamily="34" charset="0"/>
                <a:ea typeface="Calibri" panose="020F0502020204030204" pitchFamily="34" charset="0"/>
                <a:cs typeface="Times New Roman" panose="02020603050405020304" pitchFamily="18" charset="0"/>
              </a:rPr>
              <a:t>Consent Counts originally wanted to assist in an Appellate case in support of consensual BDSM in order to overturn the outdated case law. </a:t>
            </a: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Times New Roman" panose="02020603050405020304" pitchFamily="18" charset="0"/>
              </a:rPr>
              <a:t>However, there were no more prosecutions of consensual BDSM, ironically in part due to the fact that NCSF educated law enforcement agencies around the country about BDSM and the “alleged domestic violence call” mostly became a thing of the past.</a:t>
            </a:r>
          </a:p>
          <a:p>
            <a:pPr marL="353358" indent="-353358">
              <a:lnSpc>
                <a:spcPct val="107000"/>
              </a:lnSpc>
              <a:buFont typeface="Symbol" panose="05050102010706020507" pitchFamily="18" charset="2"/>
              <a:buChar char=""/>
            </a:pPr>
            <a:r>
              <a:rPr lang="en-US" sz="1900" dirty="0">
                <a:latin typeface="Calibri" panose="020F0502020204030204" pitchFamily="34" charset="0"/>
                <a:ea typeface="Calibri" panose="020F0502020204030204" pitchFamily="34" charset="0"/>
                <a:cs typeface="Times New Roman" panose="02020603050405020304" pitchFamily="18" charset="0"/>
              </a:rPr>
              <a:t>Instead there were only cases where consent was denied by the bottom.</a:t>
            </a:r>
          </a:p>
          <a:p>
            <a:pPr marL="353358" indent="-353358">
              <a:lnSpc>
                <a:spcPct val="107000"/>
              </a:lnSpc>
              <a:buFont typeface="Symbol" panose="05050102010706020507" pitchFamily="18" charset="2"/>
              <a:buChar char=""/>
            </a:pPr>
            <a:endParaRPr lang="en-US" sz="19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7</a:t>
            </a:fld>
            <a:endParaRPr lang="en-US"/>
          </a:p>
        </p:txBody>
      </p:sp>
    </p:spTree>
    <p:extLst>
      <p:ext uri="{BB962C8B-B14F-4D97-AF65-F5344CB8AC3E}">
        <p14:creationId xmlns:p14="http://schemas.microsoft.com/office/powerpoint/2010/main" val="1078818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in 2015, Consent Counts launched the American Law Institute project, when the ALI began to revise the Model Penal Code on Sexual Assault. NCSF’s Legal Counsel, Dick Cunningham, joined the ALI to liaison with them about consent for kink.</a:t>
            </a:r>
          </a:p>
          <a:p>
            <a:endParaRPr lang="en-US" dirty="0"/>
          </a:p>
          <a:p>
            <a:r>
              <a:rPr lang="en-US" dirty="0"/>
              <a:t>As you can see from these footnotes, NCSF was cited in the Reporter’s Notes of the revised Model Penal Code on Sexual Assault, Section 213.10.</a:t>
            </a:r>
          </a:p>
          <a:p>
            <a:endParaRPr lang="en-US" dirty="0"/>
          </a:p>
          <a:p>
            <a:r>
              <a:rPr lang="en-US" dirty="0"/>
              <a:t>The ALI relied on NCSF for information about our communities’ consent standards, which contributed to the creation of the legal framework for consent for BDSM activities that is called Explicit Prior Permission. NCSF provided information from: their Consent survey series, from reports made directly to NCSF, feedback received during Consent Discussions and the creation of a Consent Statement, as well as input from its Coalition Partner groups, businesses and private practices.</a:t>
            </a:r>
          </a:p>
          <a:p>
            <a:endParaRPr lang="en-US" dirty="0"/>
          </a:p>
          <a:p>
            <a:r>
              <a:rPr lang="en-US" dirty="0"/>
              <a:t>The MPC on Sexual Assault was approved by the entire ALI membership in 2021 and will be published in 2024. The text for EPP is posted on NCSF’s Consent Counts page along with the commentary and Reporter’s Notes.</a:t>
            </a:r>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8</a:t>
            </a:fld>
            <a:endParaRPr lang="en-US"/>
          </a:p>
        </p:txBody>
      </p:sp>
    </p:spTree>
    <p:extLst>
      <p:ext uri="{BB962C8B-B14F-4D97-AF65-F5344CB8AC3E}">
        <p14:creationId xmlns:p14="http://schemas.microsoft.com/office/powerpoint/2010/main" val="2967508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Consent Counts is creating Public Policy papers that show how EPP can be adapted to current State law. You can find out how to support this effort in your State on the Consent Counts page.</a:t>
            </a:r>
          </a:p>
        </p:txBody>
      </p:sp>
      <p:sp>
        <p:nvSpPr>
          <p:cNvPr id="4" name="Slide Number Placeholder 3"/>
          <p:cNvSpPr>
            <a:spLocks noGrp="1"/>
          </p:cNvSpPr>
          <p:nvPr>
            <p:ph type="sldNum" sz="quarter" idx="5"/>
          </p:nvPr>
        </p:nvSpPr>
        <p:spPr/>
        <p:txBody>
          <a:bodyPr/>
          <a:lstStyle/>
          <a:p>
            <a:fld id="{F2DF06EF-2634-457E-B525-94811E369875}" type="slidenum">
              <a:rPr lang="en-US" smtClean="0"/>
              <a:t>9</a:t>
            </a:fld>
            <a:endParaRPr lang="en-US"/>
          </a:p>
        </p:txBody>
      </p:sp>
    </p:spTree>
    <p:extLst>
      <p:ext uri="{BB962C8B-B14F-4D97-AF65-F5344CB8AC3E}">
        <p14:creationId xmlns:p14="http://schemas.microsoft.com/office/powerpoint/2010/main" val="38809401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53358" indent="-353358">
              <a:buFont typeface="Symbol" panose="05050102010706020507" pitchFamily="18" charset="2"/>
              <a:buChar char=""/>
            </a:pPr>
            <a:r>
              <a:rPr lang="en-US" dirty="0">
                <a:solidFill>
                  <a:srgbClr val="222222"/>
                </a:solidFill>
                <a:latin typeface="Calibri" panose="020F0502020204030204" pitchFamily="34" charset="0"/>
                <a:ea typeface="Times New Roman" panose="02020603050405020304" pitchFamily="18" charset="0"/>
              </a:rPr>
              <a:t>Decriminalizing BDSM will have a huge impact on the daily lives of kinky people, because stigma leads to discrimination. We are also seeing more data that indicates the stigma of being “sick” or “violent” leads to shame and guilt, which may be associated with suicide ideation (Roush, et al 2016).</a:t>
            </a:r>
            <a:endParaRPr lang="en-US" dirty="0">
              <a:latin typeface="Times New Roman" panose="02020603050405020304" pitchFamily="18" charset="0"/>
              <a:ea typeface="Times New Roman" panose="02020603050405020304" pitchFamily="18" charset="0"/>
            </a:endParaRPr>
          </a:p>
          <a:p>
            <a:pPr marL="353358" indent="-353358">
              <a:buFont typeface="Symbol" panose="05050102010706020507" pitchFamily="18" charset="2"/>
              <a:buChar char=""/>
            </a:pPr>
            <a:r>
              <a:rPr lang="en-US" dirty="0">
                <a:solidFill>
                  <a:srgbClr val="222222"/>
                </a:solidFill>
                <a:latin typeface="Calibri" panose="020F0502020204030204" pitchFamily="34" charset="0"/>
                <a:ea typeface="Times New Roman" panose="02020603050405020304" pitchFamily="18" charset="0"/>
              </a:rPr>
              <a:t>When you look at NCSF’s Consent Surveys, they’ve found between 80-90% of kinky respondents are closeted to family and co-workers. 20% are closeted to </a:t>
            </a:r>
            <a:r>
              <a:rPr lang="en-US" b="1" dirty="0">
                <a:solidFill>
                  <a:srgbClr val="222222"/>
                </a:solidFill>
                <a:latin typeface="Calibri" panose="020F0502020204030204" pitchFamily="34" charset="0"/>
                <a:ea typeface="Times New Roman" panose="02020603050405020304" pitchFamily="18" charset="0"/>
              </a:rPr>
              <a:t>their own partners</a:t>
            </a:r>
            <a:r>
              <a:rPr lang="en-US" dirty="0">
                <a:solidFill>
                  <a:srgbClr val="222222"/>
                </a:solidFill>
                <a:latin typeface="Calibri" panose="020F0502020204030204" pitchFamily="34" charset="0"/>
                <a:ea typeface="Times New Roman" panose="02020603050405020304" pitchFamily="18" charset="0"/>
              </a:rPr>
              <a:t>. (85% of these respondents have accessed kink groups.) </a:t>
            </a:r>
            <a:endParaRPr lang="en-US" dirty="0">
              <a:latin typeface="Times New Roman" panose="02020603050405020304" pitchFamily="18" charset="0"/>
              <a:ea typeface="Times New Roman" panose="02020603050405020304" pitchFamily="18" charset="0"/>
            </a:endParaRPr>
          </a:p>
          <a:p>
            <a:pPr marL="353358" indent="-353358">
              <a:buFont typeface="Symbol" panose="05050102010706020507" pitchFamily="18" charset="2"/>
              <a:buChar char=""/>
            </a:pPr>
            <a:r>
              <a:rPr lang="en-US" dirty="0">
                <a:solidFill>
                  <a:srgbClr val="222222"/>
                </a:solidFill>
                <a:latin typeface="Calibri" panose="020F0502020204030204" pitchFamily="34" charset="0"/>
                <a:ea typeface="Times New Roman" panose="02020603050405020304" pitchFamily="18" charset="0"/>
              </a:rPr>
              <a:t>It’s even worse for the millions of people who haven’t accessed educational groups and don’t self-identify as kinky – it’s just how they have sex. They don’t have access to consent and skills education, nor do they have access to our groups and community members who could help destigmatize their desires and teach them how to talk about sex and kink. Debby </a:t>
            </a:r>
            <a:r>
              <a:rPr lang="en-US" dirty="0" err="1">
                <a:solidFill>
                  <a:srgbClr val="222222"/>
                </a:solidFill>
                <a:latin typeface="Calibri" panose="020F0502020204030204" pitchFamily="34" charset="0"/>
                <a:ea typeface="Times New Roman" panose="02020603050405020304" pitchFamily="18" charset="0"/>
              </a:rPr>
              <a:t>Herbenick’s</a:t>
            </a:r>
            <a:r>
              <a:rPr lang="en-US" dirty="0">
                <a:solidFill>
                  <a:srgbClr val="222222"/>
                </a:solidFill>
                <a:latin typeface="Calibri" panose="020F0502020204030204" pitchFamily="34" charset="0"/>
                <a:ea typeface="Times New Roman" panose="02020603050405020304" pitchFamily="18" charset="0"/>
              </a:rPr>
              <a:t> prevalence survey, Sexual Diversity in America, found that at least 30% of adults engage in spanking, 22% in roleplay and 20% in bondage, but less than 4% reported attending an educational workshop.</a:t>
            </a:r>
            <a:endParaRPr lang="en-US" dirty="0">
              <a:latin typeface="Times New Roman" panose="02020603050405020304" pitchFamily="18" charset="0"/>
              <a:ea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F2DF06EF-2634-457E-B525-94811E369875}" type="slidenum">
              <a:rPr lang="en-US" smtClean="0"/>
              <a:t>10</a:t>
            </a:fld>
            <a:endParaRPr lang="en-US"/>
          </a:p>
        </p:txBody>
      </p:sp>
    </p:spTree>
    <p:extLst>
      <p:ext uri="{BB962C8B-B14F-4D97-AF65-F5344CB8AC3E}">
        <p14:creationId xmlns:p14="http://schemas.microsoft.com/office/powerpoint/2010/main" val="1853765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60143005-1768-4739-91A4-38D4D5D0EC9A}" type="datetime1">
              <a:rPr lang="en-US" smtClean="0"/>
              <a:t>1/7/2024</a:t>
            </a:fld>
            <a:endParaRPr lang="en-US"/>
          </a:p>
        </p:txBody>
      </p:sp>
      <p:sp>
        <p:nvSpPr>
          <p:cNvPr id="8" name="Slide Number Placeholder 7"/>
          <p:cNvSpPr>
            <a:spLocks noGrp="1"/>
          </p:cNvSpPr>
          <p:nvPr>
            <p:ph type="sldNum" sz="quarter" idx="11"/>
          </p:nvPr>
        </p:nvSpPr>
        <p:spPr/>
        <p:txBody>
          <a:bodyPr/>
          <a:lstStyle/>
          <a:p>
            <a:fld id="{5F79442F-8321-42F3-9B22-037053396911}" type="slidenum">
              <a:rPr lang="en-US" smtClean="0"/>
              <a:t>‹#›</a:t>
            </a:fld>
            <a:endParaRPr lang="en-US"/>
          </a:p>
        </p:txBody>
      </p:sp>
      <p:sp>
        <p:nvSpPr>
          <p:cNvPr id="9" name="Footer Placeholder 8"/>
          <p:cNvSpPr>
            <a:spLocks noGrp="1"/>
          </p:cNvSpPr>
          <p:nvPr>
            <p:ph type="ftr" sz="quarter" idx="12"/>
          </p:nvPr>
        </p:nvSpPr>
        <p:spPr/>
        <p:txBody>
          <a:bodyPr/>
          <a:lstStyle/>
          <a:p>
            <a:r>
              <a:rPr lang="en-US"/>
              <a:t>NCSF Consent Counts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CA3D8D-4382-4CC2-8189-9E4192898892}" type="datetime1">
              <a:rPr lang="en-US" smtClean="0"/>
              <a:t>1/7/2024</a:t>
            </a:fld>
            <a:endParaRPr lang="en-US"/>
          </a:p>
        </p:txBody>
      </p:sp>
      <p:sp>
        <p:nvSpPr>
          <p:cNvPr id="5" name="Footer Placeholder 4"/>
          <p:cNvSpPr>
            <a:spLocks noGrp="1"/>
          </p:cNvSpPr>
          <p:nvPr>
            <p:ph type="ftr" sz="quarter" idx="11"/>
          </p:nvPr>
        </p:nvSpPr>
        <p:spPr/>
        <p:txBody>
          <a:bodyPr/>
          <a:lstStyle/>
          <a:p>
            <a:r>
              <a:rPr lang="en-US"/>
              <a:t>NCSF Consent Counts</a:t>
            </a:r>
          </a:p>
        </p:txBody>
      </p:sp>
      <p:sp>
        <p:nvSpPr>
          <p:cNvPr id="6" name="Slide Number Placeholder 5"/>
          <p:cNvSpPr>
            <a:spLocks noGrp="1"/>
          </p:cNvSpPr>
          <p:nvPr>
            <p:ph type="sldNum" sz="quarter" idx="12"/>
          </p:nvPr>
        </p:nvSpPr>
        <p:spPr/>
        <p:txBody>
          <a:bodyPr/>
          <a:lstStyle/>
          <a:p>
            <a:fld id="{5F79442F-8321-42F3-9B22-0370533969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DB31CA-CA9F-46B0-818F-1134212AACA1}" type="datetime1">
              <a:rPr lang="en-US" smtClean="0"/>
              <a:t>1/7/2024</a:t>
            </a:fld>
            <a:endParaRPr lang="en-US"/>
          </a:p>
        </p:txBody>
      </p:sp>
      <p:sp>
        <p:nvSpPr>
          <p:cNvPr id="5" name="Footer Placeholder 4"/>
          <p:cNvSpPr>
            <a:spLocks noGrp="1"/>
          </p:cNvSpPr>
          <p:nvPr>
            <p:ph type="ftr" sz="quarter" idx="11"/>
          </p:nvPr>
        </p:nvSpPr>
        <p:spPr/>
        <p:txBody>
          <a:bodyPr/>
          <a:lstStyle/>
          <a:p>
            <a:r>
              <a:rPr lang="en-US"/>
              <a:t>NCSF Consent Counts</a:t>
            </a:r>
          </a:p>
        </p:txBody>
      </p:sp>
      <p:sp>
        <p:nvSpPr>
          <p:cNvPr id="6" name="Slide Number Placeholder 5"/>
          <p:cNvSpPr>
            <a:spLocks noGrp="1"/>
          </p:cNvSpPr>
          <p:nvPr>
            <p:ph type="sldNum" sz="quarter" idx="12"/>
          </p:nvPr>
        </p:nvSpPr>
        <p:spPr/>
        <p:txBody>
          <a:bodyPr/>
          <a:lstStyle/>
          <a:p>
            <a:fld id="{5F79442F-8321-42F3-9B22-03705339691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4069A9-4FFD-401A-85C3-D2410C38468D}" type="datetime1">
              <a:rPr lang="en-US" smtClean="0"/>
              <a:t>1/7/2024</a:t>
            </a:fld>
            <a:endParaRPr lang="en-US"/>
          </a:p>
        </p:txBody>
      </p:sp>
      <p:sp>
        <p:nvSpPr>
          <p:cNvPr id="5" name="Footer Placeholder 4"/>
          <p:cNvSpPr>
            <a:spLocks noGrp="1"/>
          </p:cNvSpPr>
          <p:nvPr>
            <p:ph type="ftr" sz="quarter" idx="11"/>
          </p:nvPr>
        </p:nvSpPr>
        <p:spPr/>
        <p:txBody>
          <a:bodyPr/>
          <a:lstStyle/>
          <a:p>
            <a:r>
              <a:rPr lang="en-US"/>
              <a:t>NCSF Consent Counts</a:t>
            </a:r>
          </a:p>
        </p:txBody>
      </p:sp>
      <p:sp>
        <p:nvSpPr>
          <p:cNvPr id="6" name="Slide Number Placeholder 5"/>
          <p:cNvSpPr>
            <a:spLocks noGrp="1"/>
          </p:cNvSpPr>
          <p:nvPr>
            <p:ph type="sldNum" sz="quarter" idx="12"/>
          </p:nvPr>
        </p:nvSpPr>
        <p:spPr/>
        <p:txBody>
          <a:bodyPr/>
          <a:lstStyle/>
          <a:p>
            <a:fld id="{5F79442F-8321-42F3-9B22-03705339691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A82740-FBC9-4A8B-8903-A0A9E4BA842F}" type="datetime1">
              <a:rPr lang="en-US" smtClean="0"/>
              <a:t>1/7/2024</a:t>
            </a:fld>
            <a:endParaRPr lang="en-US"/>
          </a:p>
        </p:txBody>
      </p:sp>
      <p:sp>
        <p:nvSpPr>
          <p:cNvPr id="5" name="Footer Placeholder 4"/>
          <p:cNvSpPr>
            <a:spLocks noGrp="1"/>
          </p:cNvSpPr>
          <p:nvPr>
            <p:ph type="ftr" sz="quarter" idx="11"/>
          </p:nvPr>
        </p:nvSpPr>
        <p:spPr/>
        <p:txBody>
          <a:bodyPr/>
          <a:lstStyle/>
          <a:p>
            <a:r>
              <a:rPr lang="en-US"/>
              <a:t>NCSF Consent Counts</a:t>
            </a:r>
          </a:p>
        </p:txBody>
      </p:sp>
      <p:sp>
        <p:nvSpPr>
          <p:cNvPr id="6" name="Slide Number Placeholder 5"/>
          <p:cNvSpPr>
            <a:spLocks noGrp="1"/>
          </p:cNvSpPr>
          <p:nvPr>
            <p:ph type="sldNum" sz="quarter" idx="12"/>
          </p:nvPr>
        </p:nvSpPr>
        <p:spPr/>
        <p:txBody>
          <a:bodyPr/>
          <a:lstStyle/>
          <a:p>
            <a:fld id="{5F79442F-8321-42F3-9B22-037053396911}"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BB3E15-A420-4A06-856F-58F445A4D262}" type="datetime1">
              <a:rPr lang="en-US" smtClean="0"/>
              <a:t>1/7/2024</a:t>
            </a:fld>
            <a:endParaRPr lang="en-US"/>
          </a:p>
        </p:txBody>
      </p:sp>
      <p:sp>
        <p:nvSpPr>
          <p:cNvPr id="6" name="Footer Placeholder 5"/>
          <p:cNvSpPr>
            <a:spLocks noGrp="1"/>
          </p:cNvSpPr>
          <p:nvPr>
            <p:ph type="ftr" sz="quarter" idx="11"/>
          </p:nvPr>
        </p:nvSpPr>
        <p:spPr/>
        <p:txBody>
          <a:bodyPr/>
          <a:lstStyle/>
          <a:p>
            <a:r>
              <a:rPr lang="en-US"/>
              <a:t>NCSF Consent Counts</a:t>
            </a:r>
          </a:p>
        </p:txBody>
      </p:sp>
      <p:sp>
        <p:nvSpPr>
          <p:cNvPr id="7" name="Slide Number Placeholder 6"/>
          <p:cNvSpPr>
            <a:spLocks noGrp="1"/>
          </p:cNvSpPr>
          <p:nvPr>
            <p:ph type="sldNum" sz="quarter" idx="12"/>
          </p:nvPr>
        </p:nvSpPr>
        <p:spPr/>
        <p:txBody>
          <a:bodyPr/>
          <a:lstStyle/>
          <a:p>
            <a:fld id="{5F79442F-8321-42F3-9B22-037053396911}"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28C827D0-3089-4569-807C-CC593B7A5094}" type="datetime1">
              <a:rPr lang="en-US" smtClean="0"/>
              <a:t>1/7/2024</a:t>
            </a:fld>
            <a:endParaRPr lang="en-US"/>
          </a:p>
        </p:txBody>
      </p:sp>
      <p:sp>
        <p:nvSpPr>
          <p:cNvPr id="8" name="Footer Placeholder 7"/>
          <p:cNvSpPr>
            <a:spLocks noGrp="1"/>
          </p:cNvSpPr>
          <p:nvPr>
            <p:ph type="ftr" sz="quarter" idx="11"/>
          </p:nvPr>
        </p:nvSpPr>
        <p:spPr/>
        <p:txBody>
          <a:bodyPr/>
          <a:lstStyle/>
          <a:p>
            <a:r>
              <a:rPr lang="en-US"/>
              <a:t>NCSF Consent Counts</a:t>
            </a:r>
          </a:p>
        </p:txBody>
      </p:sp>
      <p:sp>
        <p:nvSpPr>
          <p:cNvPr id="9" name="Slide Number Placeholder 8"/>
          <p:cNvSpPr>
            <a:spLocks noGrp="1"/>
          </p:cNvSpPr>
          <p:nvPr>
            <p:ph type="sldNum" sz="quarter" idx="12"/>
          </p:nvPr>
        </p:nvSpPr>
        <p:spPr/>
        <p:txBody>
          <a:bodyPr/>
          <a:lstStyle/>
          <a:p>
            <a:fld id="{5F79442F-8321-42F3-9B22-037053396911}"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42943A-D88D-4460-9AB5-BD73B5B46105}" type="datetime1">
              <a:rPr lang="en-US" smtClean="0"/>
              <a:t>1/7/2024</a:t>
            </a:fld>
            <a:endParaRPr lang="en-US"/>
          </a:p>
        </p:txBody>
      </p:sp>
      <p:sp>
        <p:nvSpPr>
          <p:cNvPr id="4" name="Footer Placeholder 3"/>
          <p:cNvSpPr>
            <a:spLocks noGrp="1"/>
          </p:cNvSpPr>
          <p:nvPr>
            <p:ph type="ftr" sz="quarter" idx="11"/>
          </p:nvPr>
        </p:nvSpPr>
        <p:spPr/>
        <p:txBody>
          <a:bodyPr/>
          <a:lstStyle/>
          <a:p>
            <a:r>
              <a:rPr lang="en-US"/>
              <a:t>NCSF Consent Counts</a:t>
            </a:r>
          </a:p>
        </p:txBody>
      </p:sp>
      <p:sp>
        <p:nvSpPr>
          <p:cNvPr id="5" name="Slide Number Placeholder 4"/>
          <p:cNvSpPr>
            <a:spLocks noGrp="1"/>
          </p:cNvSpPr>
          <p:nvPr>
            <p:ph type="sldNum" sz="quarter" idx="12"/>
          </p:nvPr>
        </p:nvSpPr>
        <p:spPr/>
        <p:txBody>
          <a:bodyPr/>
          <a:lstStyle/>
          <a:p>
            <a:fld id="{5F79442F-8321-42F3-9B22-03705339691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DBBD6-3FC1-4D99-A989-4749E39EF857}" type="datetime1">
              <a:rPr lang="en-US" smtClean="0"/>
              <a:t>1/7/2024</a:t>
            </a:fld>
            <a:endParaRPr lang="en-US"/>
          </a:p>
        </p:txBody>
      </p:sp>
      <p:sp>
        <p:nvSpPr>
          <p:cNvPr id="3" name="Footer Placeholder 2"/>
          <p:cNvSpPr>
            <a:spLocks noGrp="1"/>
          </p:cNvSpPr>
          <p:nvPr>
            <p:ph type="ftr" sz="quarter" idx="11"/>
          </p:nvPr>
        </p:nvSpPr>
        <p:spPr/>
        <p:txBody>
          <a:bodyPr/>
          <a:lstStyle/>
          <a:p>
            <a:r>
              <a:rPr lang="en-US"/>
              <a:t>NCSF Consent Counts</a:t>
            </a:r>
          </a:p>
        </p:txBody>
      </p:sp>
      <p:sp>
        <p:nvSpPr>
          <p:cNvPr id="4" name="Slide Number Placeholder 3"/>
          <p:cNvSpPr>
            <a:spLocks noGrp="1"/>
          </p:cNvSpPr>
          <p:nvPr>
            <p:ph type="sldNum" sz="quarter" idx="12"/>
          </p:nvPr>
        </p:nvSpPr>
        <p:spPr/>
        <p:txBody>
          <a:bodyPr/>
          <a:lstStyle/>
          <a:p>
            <a:fld id="{5F79442F-8321-42F3-9B22-0370533969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8AB255-AFA5-4194-A610-1D9DA86C3D3D}" type="datetime1">
              <a:rPr lang="en-US" smtClean="0"/>
              <a:t>1/7/2024</a:t>
            </a:fld>
            <a:endParaRPr lang="en-US"/>
          </a:p>
        </p:txBody>
      </p:sp>
      <p:sp>
        <p:nvSpPr>
          <p:cNvPr id="6" name="Footer Placeholder 5"/>
          <p:cNvSpPr>
            <a:spLocks noGrp="1"/>
          </p:cNvSpPr>
          <p:nvPr>
            <p:ph type="ftr" sz="quarter" idx="11"/>
          </p:nvPr>
        </p:nvSpPr>
        <p:spPr/>
        <p:txBody>
          <a:bodyPr/>
          <a:lstStyle/>
          <a:p>
            <a:r>
              <a:rPr lang="en-US"/>
              <a:t>NCSF Consent Counts</a:t>
            </a:r>
          </a:p>
        </p:txBody>
      </p:sp>
      <p:sp>
        <p:nvSpPr>
          <p:cNvPr id="7" name="Slide Number Placeholder 6"/>
          <p:cNvSpPr>
            <a:spLocks noGrp="1"/>
          </p:cNvSpPr>
          <p:nvPr>
            <p:ph type="sldNum" sz="quarter" idx="12"/>
          </p:nvPr>
        </p:nvSpPr>
        <p:spPr/>
        <p:txBody>
          <a:bodyPr/>
          <a:lstStyle/>
          <a:p>
            <a:fld id="{5F79442F-8321-42F3-9B22-03705339691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5358E6-1D1C-4C58-8D38-EF597C671ED2}" type="datetime1">
              <a:rPr lang="en-US" smtClean="0"/>
              <a:t>1/7/2024</a:t>
            </a:fld>
            <a:endParaRPr lang="en-US"/>
          </a:p>
        </p:txBody>
      </p:sp>
      <p:sp>
        <p:nvSpPr>
          <p:cNvPr id="6" name="Footer Placeholder 5"/>
          <p:cNvSpPr>
            <a:spLocks noGrp="1"/>
          </p:cNvSpPr>
          <p:nvPr>
            <p:ph type="ftr" sz="quarter" idx="11"/>
          </p:nvPr>
        </p:nvSpPr>
        <p:spPr/>
        <p:txBody>
          <a:bodyPr/>
          <a:lstStyle/>
          <a:p>
            <a:r>
              <a:rPr lang="en-US"/>
              <a:t>NCSF Consent Counts</a:t>
            </a:r>
          </a:p>
        </p:txBody>
      </p:sp>
      <p:sp>
        <p:nvSpPr>
          <p:cNvPr id="7" name="Slide Number Placeholder 6"/>
          <p:cNvSpPr>
            <a:spLocks noGrp="1"/>
          </p:cNvSpPr>
          <p:nvPr>
            <p:ph type="sldNum" sz="quarter" idx="12"/>
          </p:nvPr>
        </p:nvSpPr>
        <p:spPr/>
        <p:txBody>
          <a:bodyPr/>
          <a:lstStyle/>
          <a:p>
            <a:fld id="{5F79442F-8321-42F3-9B22-03705339691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7B37F4C1-7893-4921-BB61-F5C1D0A094B2}" type="datetime1">
              <a:rPr lang="en-US" smtClean="0"/>
              <a:t>1/7/2024</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a:t>NCSF Consent Counts</a:t>
            </a: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5F79442F-8321-42F3-9B22-037053396911}"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74657"/>
            <a:ext cx="8382000" cy="3863943"/>
          </a:xfrm>
        </p:spPr>
        <p:txBody>
          <a:bodyPr/>
          <a:lstStyle/>
          <a:p>
            <a:r>
              <a:rPr lang="en-US" sz="5400" dirty="0"/>
              <a:t>Explicit Prior Permission (EPP) for Consent to Kink</a:t>
            </a:r>
          </a:p>
        </p:txBody>
      </p:sp>
      <p:sp>
        <p:nvSpPr>
          <p:cNvPr id="3" name="Subtitle 2">
            <a:extLst>
              <a:ext uri="{FF2B5EF4-FFF2-40B4-BE49-F238E27FC236}">
                <a16:creationId xmlns:a16="http://schemas.microsoft.com/office/drawing/2014/main" id="{5A8889A2-6D8F-212B-FECD-9C775AAEFFEB}"/>
              </a:ext>
            </a:extLst>
          </p:cNvPr>
          <p:cNvSpPr>
            <a:spLocks noGrp="1"/>
          </p:cNvSpPr>
          <p:nvPr>
            <p:ph type="subTitle" idx="1"/>
          </p:nvPr>
        </p:nvSpPr>
        <p:spPr>
          <a:xfrm>
            <a:off x="990600" y="4953000"/>
            <a:ext cx="6781800" cy="1219200"/>
          </a:xfrm>
        </p:spPr>
        <p:txBody>
          <a:bodyPr>
            <a:normAutofit lnSpcReduction="10000"/>
          </a:bodyPr>
          <a:lstStyle/>
          <a:p>
            <a:r>
              <a:rPr lang="en-US" b="1" dirty="0"/>
              <a:t>Explaining the American Law Institute (ALI) </a:t>
            </a:r>
          </a:p>
          <a:p>
            <a:r>
              <a:rPr lang="en-US" b="1" dirty="0"/>
              <a:t>Model Penal Code on Sexual Assault: Section 213.10</a:t>
            </a:r>
          </a:p>
        </p:txBody>
      </p:sp>
      <p:sp>
        <p:nvSpPr>
          <p:cNvPr id="7" name="AutoShape 2" descr="Image result for national coalition for sexual freedom log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953475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F6C8F46-D9C8-4734-B97A-C1BBB5093C71}"/>
              </a:ext>
            </a:extLst>
          </p:cNvPr>
          <p:cNvSpPr txBox="1">
            <a:spLocks noGrp="1"/>
          </p:cNvSpPr>
          <p:nvPr>
            <p:ph type="title" idx="4294967295"/>
          </p:nvPr>
        </p:nvSpPr>
        <p:spPr>
          <a:xfrm>
            <a:off x="457200" y="762000"/>
            <a:ext cx="8229600" cy="804414"/>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marL="0" marR="0" lvl="0" indent="0" algn="ctr" defTabSz="914400" rtl="0" eaLnBrk="1" fontAlgn="auto" latinLnBrk="0" hangingPunct="1">
              <a:lnSpc>
                <a:spcPts val="58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tx2"/>
                </a:solidFill>
                <a:effectLst>
                  <a:outerShdw blurRad="63500" dist="38100" dir="5400000" algn="t" rotWithShape="0">
                    <a:prstClr val="black">
                      <a:alpha val="25000"/>
                    </a:prstClr>
                  </a:outerShdw>
                </a:effectLst>
                <a:uLnTx/>
                <a:uFillTx/>
                <a:latin typeface="Calibri" panose="020F0502020204030204" pitchFamily="34" charset="0"/>
                <a:ea typeface="+mj-ea"/>
                <a:cs typeface="Calibri" panose="020F0502020204030204" pitchFamily="34" charset="0"/>
              </a:rPr>
              <a:t>Stigma associated with Criminalization</a:t>
            </a:r>
          </a:p>
        </p:txBody>
      </p:sp>
      <p:sp>
        <p:nvSpPr>
          <p:cNvPr id="5" name="Content Placeholder 4">
            <a:extLst>
              <a:ext uri="{FF2B5EF4-FFF2-40B4-BE49-F238E27FC236}">
                <a16:creationId xmlns:a16="http://schemas.microsoft.com/office/drawing/2014/main" id="{4699B473-C36F-461B-BD99-90C541D7EDAA}"/>
              </a:ext>
            </a:extLst>
          </p:cNvPr>
          <p:cNvSpPr>
            <a:spLocks noGrp="1"/>
          </p:cNvSpPr>
          <p:nvPr>
            <p:ph idx="1"/>
          </p:nvPr>
        </p:nvSpPr>
        <p:spPr>
          <a:xfrm>
            <a:off x="628650" y="1965081"/>
            <a:ext cx="3832818" cy="3289042"/>
          </a:xfrm>
        </p:spPr>
        <p:txBody>
          <a:bodyPr>
            <a:normAutofit fontScale="92500"/>
          </a:bodyPr>
          <a:lstStyle/>
          <a:p>
            <a:pPr marL="0" indent="0">
              <a:buNone/>
            </a:pPr>
            <a:r>
              <a:rPr lang="en-US" sz="2200" dirty="0">
                <a:solidFill>
                  <a:schemeClr val="tx1"/>
                </a:solidFill>
                <a:latin typeface="Calibri" panose="020F0502020204030204" pitchFamily="34" charset="0"/>
                <a:cs typeface="Calibri" panose="020F0502020204030204" pitchFamily="34" charset="0"/>
              </a:rPr>
              <a:t>In NCSF’s </a:t>
            </a:r>
            <a:r>
              <a:rPr lang="en-US" sz="2200" b="1" dirty="0">
                <a:solidFill>
                  <a:schemeClr val="tx1"/>
                </a:solidFill>
                <a:latin typeface="Calibri" panose="020F0502020204030204" pitchFamily="34" charset="0"/>
                <a:cs typeface="Calibri" panose="020F0502020204030204" pitchFamily="34" charset="0"/>
              </a:rPr>
              <a:t>2020 Consent Survey</a:t>
            </a:r>
            <a:r>
              <a:rPr lang="en-US" sz="2200" dirty="0">
                <a:solidFill>
                  <a:schemeClr val="tx1"/>
                </a:solidFill>
                <a:latin typeface="Calibri" panose="020F0502020204030204" pitchFamily="34" charset="0"/>
                <a:cs typeface="Calibri" panose="020F0502020204030204" pitchFamily="34" charset="0"/>
              </a:rPr>
              <a:t>, kinky respondents report being closeted to family and co-workers.</a:t>
            </a:r>
          </a:p>
          <a:p>
            <a:pPr marL="0" indent="0">
              <a:buNone/>
            </a:pPr>
            <a:endParaRPr lang="en-US" sz="2200" dirty="0">
              <a:solidFill>
                <a:schemeClr val="tx1"/>
              </a:solidFill>
              <a:latin typeface="Calibri" panose="020F0502020204030204" pitchFamily="34" charset="0"/>
              <a:cs typeface="Calibri" panose="020F0502020204030204" pitchFamily="34" charset="0"/>
            </a:endParaRPr>
          </a:p>
          <a:p>
            <a:pPr marL="0" indent="0">
              <a:buNone/>
            </a:pPr>
            <a:r>
              <a:rPr lang="en-US" sz="2200" dirty="0">
                <a:solidFill>
                  <a:schemeClr val="tx1"/>
                </a:solidFill>
                <a:latin typeface="Calibri" panose="020F0502020204030204" pitchFamily="34" charset="0"/>
                <a:cs typeface="Calibri" panose="020F0502020204030204" pitchFamily="34" charset="0"/>
              </a:rPr>
              <a:t>Also: Richard </a:t>
            </a:r>
            <a:r>
              <a:rPr lang="en-US" sz="2200" dirty="0" err="1">
                <a:solidFill>
                  <a:schemeClr val="tx1"/>
                </a:solidFill>
                <a:latin typeface="Calibri" panose="020F0502020204030204" pitchFamily="34" charset="0"/>
                <a:cs typeface="Calibri" panose="020F0502020204030204" pitchFamily="34" charset="0"/>
              </a:rPr>
              <a:t>Sprott’s</a:t>
            </a:r>
            <a:r>
              <a:rPr lang="en-US" sz="2200" dirty="0">
                <a:solidFill>
                  <a:schemeClr val="tx1"/>
                </a:solidFill>
                <a:latin typeface="Calibri" panose="020F0502020204030204" pitchFamily="34" charset="0"/>
                <a:cs typeface="Calibri" panose="020F0502020204030204" pitchFamily="34" charset="0"/>
              </a:rPr>
              <a:t> Health and Healthcare Experience of Kink-Oriented People. </a:t>
            </a:r>
          </a:p>
          <a:p>
            <a:pPr marL="0" indent="0">
              <a:buNone/>
            </a:pPr>
            <a:r>
              <a:rPr lang="en-US" sz="2200" dirty="0">
                <a:solidFill>
                  <a:schemeClr val="tx1"/>
                </a:solidFill>
                <a:latin typeface="Calibri" panose="020F0502020204030204" pitchFamily="34" charset="0"/>
                <a:cs typeface="Calibri" panose="020F0502020204030204" pitchFamily="34" charset="0"/>
              </a:rPr>
              <a:t>DOI: 10.13140/RG.2.2.12386.73925</a:t>
            </a:r>
          </a:p>
          <a:p>
            <a:pPr marL="0" indent="0">
              <a:buNone/>
            </a:pPr>
            <a:endParaRPr lang="en-US" sz="1800" dirty="0"/>
          </a:p>
          <a:p>
            <a:pPr marL="0" indent="0">
              <a:buNone/>
            </a:pPr>
            <a:endParaRPr lang="en-US" dirty="0"/>
          </a:p>
        </p:txBody>
      </p:sp>
      <p:sp>
        <p:nvSpPr>
          <p:cNvPr id="3" name="TextBox 2">
            <a:extLst>
              <a:ext uri="{FF2B5EF4-FFF2-40B4-BE49-F238E27FC236}">
                <a16:creationId xmlns:a16="http://schemas.microsoft.com/office/drawing/2014/main" id="{06EC9EDB-34F8-48E0-A7E2-E3D64F020137}"/>
              </a:ext>
            </a:extLst>
          </p:cNvPr>
          <p:cNvSpPr txBox="1"/>
          <p:nvPr/>
        </p:nvSpPr>
        <p:spPr>
          <a:xfrm>
            <a:off x="4514223" y="1702653"/>
            <a:ext cx="4001127" cy="338554"/>
          </a:xfrm>
          <a:prstGeom prst="rect">
            <a:avLst/>
          </a:prstGeom>
          <a:noFill/>
        </p:spPr>
        <p:txBody>
          <a:bodyPr wrap="square" rtlCol="0">
            <a:spAutoFit/>
          </a:bodyPr>
          <a:lstStyle/>
          <a:p>
            <a:r>
              <a:rPr lang="en-US" sz="1600" b="1" dirty="0"/>
              <a:t>Percent of respondents who were open</a:t>
            </a:r>
          </a:p>
        </p:txBody>
      </p:sp>
      <p:pic>
        <p:nvPicPr>
          <p:cNvPr id="4" name="Picture 3" descr="Screen shot of Survey information: &#10;About Kink/BDSM/Leather/Fetish: &#10;80.4% To Partners&#10;64.0% To Friends&#10;67.7 To Alt-sex members&#10;11.8% to Family Member&#10;8.6% to coworkers&#10;1.3% to none of these">
            <a:extLst>
              <a:ext uri="{FF2B5EF4-FFF2-40B4-BE49-F238E27FC236}">
                <a16:creationId xmlns:a16="http://schemas.microsoft.com/office/drawing/2014/main" id="{FAF6AE5B-9CB9-47C8-A952-967AAF68E721}"/>
              </a:ext>
            </a:extLst>
          </p:cNvPr>
          <p:cNvPicPr>
            <a:picLocks noChangeAspect="1"/>
          </p:cNvPicPr>
          <p:nvPr/>
        </p:nvPicPr>
        <p:blipFill>
          <a:blip r:embed="rId3"/>
          <a:stretch>
            <a:fillRect/>
          </a:stretch>
        </p:blipFill>
        <p:spPr>
          <a:xfrm>
            <a:off x="4577366" y="2286000"/>
            <a:ext cx="3920070" cy="3624530"/>
          </a:xfrm>
          <a:prstGeom prst="rect">
            <a:avLst/>
          </a:prstGeom>
          <a:solidFill>
            <a:srgbClr val="000000">
              <a:shade val="95000"/>
            </a:srgbClr>
          </a:solidFill>
          <a:ln w="28575" cap="sq">
            <a:solidFill>
              <a:srgbClr val="000000"/>
            </a:solidFill>
            <a:miter lim="800000"/>
          </a:ln>
          <a:effectLst>
            <a:outerShdw blurRad="254000" dist="190500" dir="2700000" sy="90000" algn="bl" rotWithShape="0">
              <a:srgbClr val="000000">
                <a:alpha val="40000"/>
              </a:srgbClr>
            </a:outerShdw>
          </a:effectLst>
        </p:spPr>
      </p:pic>
      <p:sp>
        <p:nvSpPr>
          <p:cNvPr id="10" name="TextBox 9">
            <a:extLst>
              <a:ext uri="{FF2B5EF4-FFF2-40B4-BE49-F238E27FC236}">
                <a16:creationId xmlns:a16="http://schemas.microsoft.com/office/drawing/2014/main" id="{0638C2CC-8D33-456C-8295-5037D2C21693}"/>
              </a:ext>
            </a:extLst>
          </p:cNvPr>
          <p:cNvSpPr txBox="1"/>
          <p:nvPr/>
        </p:nvSpPr>
        <p:spPr>
          <a:xfrm>
            <a:off x="990600" y="6102434"/>
            <a:ext cx="5867400" cy="276999"/>
          </a:xfrm>
          <a:prstGeom prst="rect">
            <a:avLst/>
          </a:prstGeom>
          <a:noFill/>
        </p:spPr>
        <p:txBody>
          <a:bodyPr wrap="square">
            <a:spAutoFit/>
          </a:bodyPr>
          <a:lstStyle/>
          <a:p>
            <a:r>
              <a:rPr lang="en-US" sz="1200" b="1" dirty="0">
                <a:solidFill>
                  <a:schemeClr val="tx2"/>
                </a:solidFill>
                <a:latin typeface="Calibri" panose="020F0502020204030204" pitchFamily="34" charset="0"/>
                <a:cs typeface="Calibri" panose="020F0502020204030204" pitchFamily="34" charset="0"/>
              </a:rPr>
              <a:t>https://ncsfreedom.org/wp-content/uploads/2021/01/Consent-Survey-2020-report.pdf</a:t>
            </a:r>
          </a:p>
        </p:txBody>
      </p:sp>
      <p:sp>
        <p:nvSpPr>
          <p:cNvPr id="2" name="Footer Placeholder 1">
            <a:extLst>
              <a:ext uri="{FF2B5EF4-FFF2-40B4-BE49-F238E27FC236}">
                <a16:creationId xmlns:a16="http://schemas.microsoft.com/office/drawing/2014/main" id="{D9073D22-5190-4C61-B13C-775E31EE0BAC}"/>
              </a:ext>
            </a:extLst>
          </p:cNvPr>
          <p:cNvSpPr>
            <a:spLocks noGrp="1"/>
          </p:cNvSpPr>
          <p:nvPr>
            <p:ph type="ftr" sz="quarter" idx="11"/>
          </p:nvPr>
        </p:nvSpPr>
        <p:spPr>
          <a:xfrm>
            <a:off x="659165" y="6356350"/>
            <a:ext cx="4141435" cy="402491"/>
          </a:xfrm>
        </p:spPr>
        <p:txBody>
          <a:bodyPr/>
          <a:lstStyle/>
          <a:p>
            <a:r>
              <a:rPr lang="en-US" dirty="0"/>
              <a:t>NCSF Explicit Prior Permission Creative Commons</a:t>
            </a:r>
          </a:p>
        </p:txBody>
      </p:sp>
      <p:sp>
        <p:nvSpPr>
          <p:cNvPr id="6" name="Slide Number Placeholder 5">
            <a:extLst>
              <a:ext uri="{FF2B5EF4-FFF2-40B4-BE49-F238E27FC236}">
                <a16:creationId xmlns:a16="http://schemas.microsoft.com/office/drawing/2014/main" id="{DCFDBCF6-1A06-4B2F-85DD-409B415E379B}"/>
              </a:ext>
            </a:extLst>
          </p:cNvPr>
          <p:cNvSpPr>
            <a:spLocks noGrp="1"/>
          </p:cNvSpPr>
          <p:nvPr>
            <p:ph type="sldNum" sz="quarter" idx="12"/>
          </p:nvPr>
        </p:nvSpPr>
        <p:spPr/>
        <p:txBody>
          <a:bodyPr/>
          <a:lstStyle/>
          <a:p>
            <a:fld id="{5F79442F-8321-42F3-9B22-037053396911}" type="slidenum">
              <a:rPr lang="en-US" smtClean="0"/>
              <a:t>10</a:t>
            </a:fld>
            <a:endParaRPr lang="en-US"/>
          </a:p>
        </p:txBody>
      </p:sp>
    </p:spTree>
    <p:extLst>
      <p:ext uri="{BB962C8B-B14F-4D97-AF65-F5344CB8AC3E}">
        <p14:creationId xmlns:p14="http://schemas.microsoft.com/office/powerpoint/2010/main" val="3529547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0"/>
            <a:ext cx="8229600" cy="1382233"/>
          </a:xfrm>
        </p:spPr>
        <p:txBody>
          <a:bodyPr/>
          <a:lstStyle/>
          <a:p>
            <a:r>
              <a:rPr lang="en-US" sz="4400" dirty="0">
                <a:latin typeface="Calibri" panose="020F0502020204030204" pitchFamily="34" charset="0"/>
                <a:cs typeface="Calibri" panose="020F0502020204030204" pitchFamily="34" charset="0"/>
              </a:rPr>
              <a:t>Barriers to Reporting</a:t>
            </a:r>
          </a:p>
        </p:txBody>
      </p:sp>
      <p:sp>
        <p:nvSpPr>
          <p:cNvPr id="5" name="TextBox 4">
            <a:extLst>
              <a:ext uri="{FF2B5EF4-FFF2-40B4-BE49-F238E27FC236}">
                <a16:creationId xmlns:a16="http://schemas.microsoft.com/office/drawing/2014/main" id="{4769F9BB-C89E-46DB-AD8B-653CAE9D1973}"/>
              </a:ext>
            </a:extLst>
          </p:cNvPr>
          <p:cNvSpPr txBox="1"/>
          <p:nvPr/>
        </p:nvSpPr>
        <p:spPr>
          <a:xfrm>
            <a:off x="375625" y="2318900"/>
            <a:ext cx="3092000" cy="1661993"/>
          </a:xfrm>
          <a:prstGeom prst="rect">
            <a:avLst/>
          </a:prstGeom>
          <a:noFill/>
        </p:spPr>
        <p:txBody>
          <a:bodyPr wrap="none" rtlCol="0">
            <a:spAutoFit/>
          </a:bodyPr>
          <a:lstStyle/>
          <a:p>
            <a:r>
              <a:rPr lang="en-US" sz="2800" dirty="0"/>
              <a:t>NCSF’s Consent </a:t>
            </a:r>
          </a:p>
          <a:p>
            <a:r>
              <a:rPr lang="en-US" sz="2800" dirty="0"/>
              <a:t>Violations Survey </a:t>
            </a:r>
          </a:p>
          <a:p>
            <a:r>
              <a:rPr lang="en-US" sz="2800" dirty="0"/>
              <a:t>(2015)</a:t>
            </a:r>
          </a:p>
          <a:p>
            <a:endParaRPr lang="en-US" dirty="0"/>
          </a:p>
        </p:txBody>
      </p:sp>
      <p:graphicFrame>
        <p:nvGraphicFramePr>
          <p:cNvPr id="9" name="Content Placeholder 2" descr="Of the 1,041 people who reported nonconsensual experiences&#10;only 29 people (2.7%) said that they reported it to the police&#10;">
            <a:extLst>
              <a:ext uri="{FF2B5EF4-FFF2-40B4-BE49-F238E27FC236}">
                <a16:creationId xmlns:a16="http://schemas.microsoft.com/office/drawing/2014/main" id="{188C2C6B-6C84-4923-B1E9-D0B7823C398A}"/>
              </a:ext>
            </a:extLst>
          </p:cNvPr>
          <p:cNvGraphicFramePr>
            <a:graphicFrameLocks noGrp="1"/>
          </p:cNvGraphicFramePr>
          <p:nvPr>
            <p:ph idx="1"/>
            <p:extLst>
              <p:ext uri="{D42A27DB-BD31-4B8C-83A1-F6EECF244321}">
                <p14:modId xmlns:p14="http://schemas.microsoft.com/office/powerpoint/2010/main" val="4036189736"/>
              </p:ext>
            </p:extLst>
          </p:nvPr>
        </p:nvGraphicFramePr>
        <p:xfrm>
          <a:off x="3363265" y="1219199"/>
          <a:ext cx="5486400" cy="42632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0076FF80-5A27-46CA-87D6-567E3B8CCB22}"/>
              </a:ext>
            </a:extLst>
          </p:cNvPr>
          <p:cNvSpPr txBox="1"/>
          <p:nvPr/>
        </p:nvSpPr>
        <p:spPr>
          <a:xfrm>
            <a:off x="645148" y="4823193"/>
            <a:ext cx="7935265" cy="1631216"/>
          </a:xfrm>
          <a:prstGeom prst="rect">
            <a:avLst/>
          </a:prstGeom>
          <a:noFill/>
        </p:spPr>
        <p:txBody>
          <a:bodyPr wrap="square" rtlCol="0">
            <a:spAutoFit/>
          </a:bodyPr>
          <a:lstStyle/>
          <a:p>
            <a:pPr algn="ctr"/>
            <a:r>
              <a:rPr lang="en-US" sz="2400" dirty="0">
                <a:latin typeface="Calibri" panose="020F0502020204030204" pitchFamily="34" charset="0"/>
                <a:cs typeface="Calibri" panose="020F0502020204030204" pitchFamily="34" charset="0"/>
              </a:rPr>
              <a:t>If the legal system can better accommodate BDSM-related cases through Explicit Prior Permission, one of the major barriers to reporting  will be reduced.</a:t>
            </a:r>
          </a:p>
          <a:p>
            <a:pPr algn="ctr"/>
            <a:endParaRPr lang="en-US" sz="2800" dirty="0"/>
          </a:p>
        </p:txBody>
      </p:sp>
      <p:sp>
        <p:nvSpPr>
          <p:cNvPr id="4" name="TextBox 3">
            <a:extLst>
              <a:ext uri="{FF2B5EF4-FFF2-40B4-BE49-F238E27FC236}">
                <a16:creationId xmlns:a16="http://schemas.microsoft.com/office/drawing/2014/main" id="{8492715C-57C4-417C-9990-94E2101A41B9}"/>
              </a:ext>
            </a:extLst>
          </p:cNvPr>
          <p:cNvSpPr txBox="1"/>
          <p:nvPr/>
        </p:nvSpPr>
        <p:spPr>
          <a:xfrm>
            <a:off x="750025" y="6105922"/>
            <a:ext cx="7734810" cy="615553"/>
          </a:xfrm>
          <a:prstGeom prst="rect">
            <a:avLst/>
          </a:prstGeom>
          <a:noFill/>
        </p:spPr>
        <p:txBody>
          <a:bodyPr wrap="none" rtlCol="0">
            <a:spAutoFit/>
          </a:bodyPr>
          <a:lstStyle/>
          <a:p>
            <a:r>
              <a:rPr lang="en-US" sz="1600" b="1" dirty="0">
                <a:solidFill>
                  <a:schemeClr val="tx2"/>
                </a:solidFill>
              </a:rPr>
              <a:t>NCSF Consent Research - https://ncsfreedom.org/key-programs-2/consent-counts</a:t>
            </a:r>
          </a:p>
          <a:p>
            <a:endParaRPr lang="en-US" dirty="0"/>
          </a:p>
        </p:txBody>
      </p:sp>
      <p:sp>
        <p:nvSpPr>
          <p:cNvPr id="7" name="Slide Number Placeholder 6"/>
          <p:cNvSpPr>
            <a:spLocks noGrp="1"/>
          </p:cNvSpPr>
          <p:nvPr>
            <p:ph type="sldNum" sz="quarter" idx="12"/>
          </p:nvPr>
        </p:nvSpPr>
        <p:spPr/>
        <p:txBody>
          <a:bodyPr/>
          <a:lstStyle/>
          <a:p>
            <a:fld id="{5F79442F-8321-42F3-9B22-037053396911}" type="slidenum">
              <a:rPr lang="en-US" smtClean="0"/>
              <a:t>11</a:t>
            </a:fld>
            <a:endParaRPr lang="en-US"/>
          </a:p>
        </p:txBody>
      </p:sp>
    </p:spTree>
    <p:extLst>
      <p:ext uri="{BB962C8B-B14F-4D97-AF65-F5344CB8AC3E}">
        <p14:creationId xmlns:p14="http://schemas.microsoft.com/office/powerpoint/2010/main" val="3544943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012C1-8689-1551-FB88-1E60A5FBFB5E}"/>
              </a:ext>
            </a:extLst>
          </p:cNvPr>
          <p:cNvSpPr>
            <a:spLocks noGrp="1"/>
          </p:cNvSpPr>
          <p:nvPr>
            <p:ph type="ctrTitle"/>
          </p:nvPr>
        </p:nvSpPr>
        <p:spPr>
          <a:xfrm>
            <a:off x="685800" y="1295399"/>
            <a:ext cx="7772400" cy="4419601"/>
          </a:xfrm>
        </p:spPr>
        <p:txBody>
          <a:bodyPr/>
          <a:lstStyle/>
          <a:p>
            <a:r>
              <a:rPr lang="en-US" dirty="0"/>
              <a:t>So, what is Explicit Prior Permission?</a:t>
            </a:r>
          </a:p>
        </p:txBody>
      </p:sp>
    </p:spTree>
    <p:extLst>
      <p:ext uri="{BB962C8B-B14F-4D97-AF65-F5344CB8AC3E}">
        <p14:creationId xmlns:p14="http://schemas.microsoft.com/office/powerpoint/2010/main" val="2720592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371600"/>
          </a:xfrm>
        </p:spPr>
        <p:txBody>
          <a:bodyPr/>
          <a:lstStyle/>
          <a:p>
            <a:r>
              <a:rPr lang="en-US" dirty="0">
                <a:latin typeface="Calibri" panose="020F0502020204030204" pitchFamily="34" charset="0"/>
                <a:cs typeface="Calibri" panose="020F0502020204030204" pitchFamily="34" charset="0"/>
              </a:rPr>
              <a:t>Consent for BDSM</a:t>
            </a:r>
          </a:p>
        </p:txBody>
      </p:sp>
      <p:graphicFrame>
        <p:nvGraphicFramePr>
          <p:cNvPr id="10" name="Content Placeholder 7" descr="Section 213:10 - Affirmative Defense of Explicit Prior Permission&#10;You may personally give another person explicit prior permission to use or threaten to use physical force or restraint, or to inflict or threaten to inflict any harm in connection with an act of sexual penetration, oral sex, or sexual contact, as long as it doesn’t cause serious injury. &#10;">
            <a:extLst>
              <a:ext uri="{FF2B5EF4-FFF2-40B4-BE49-F238E27FC236}">
                <a16:creationId xmlns:a16="http://schemas.microsoft.com/office/drawing/2014/main" id="{51C21B75-B83A-4235-BE13-24508AF5D909}"/>
              </a:ext>
            </a:extLst>
          </p:cNvPr>
          <p:cNvGraphicFramePr>
            <a:graphicFrameLocks noGrp="1"/>
          </p:cNvGraphicFramePr>
          <p:nvPr>
            <p:ph idx="1"/>
            <p:extLst>
              <p:ext uri="{D42A27DB-BD31-4B8C-83A1-F6EECF244321}">
                <p14:modId xmlns:p14="http://schemas.microsoft.com/office/powerpoint/2010/main" val="714317831"/>
              </p:ext>
            </p:extLst>
          </p:nvPr>
        </p:nvGraphicFramePr>
        <p:xfrm>
          <a:off x="457200" y="2332037"/>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p:cNvSpPr>
            <a:spLocks noGrp="1"/>
          </p:cNvSpPr>
          <p:nvPr>
            <p:ph type="sldNum" sz="quarter" idx="12"/>
          </p:nvPr>
        </p:nvSpPr>
        <p:spPr/>
        <p:txBody>
          <a:bodyPr/>
          <a:lstStyle/>
          <a:p>
            <a:fld id="{5F79442F-8321-42F3-9B22-037053396911}" type="slidenum">
              <a:rPr lang="en-US" smtClean="0"/>
              <a:t>13</a:t>
            </a:fld>
            <a:endParaRPr lang="en-US"/>
          </a:p>
        </p:txBody>
      </p:sp>
    </p:spTree>
    <p:extLst>
      <p:ext uri="{BB962C8B-B14F-4D97-AF65-F5344CB8AC3E}">
        <p14:creationId xmlns:p14="http://schemas.microsoft.com/office/powerpoint/2010/main" val="4095723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19"/>
            <a:ext cx="8229600" cy="1382233"/>
          </a:xfrm>
        </p:spPr>
        <p:txBody>
          <a:bodyPr/>
          <a:lstStyle/>
          <a:p>
            <a:r>
              <a:rPr lang="en-US" dirty="0">
                <a:latin typeface="Calibri" panose="020F0502020204030204" pitchFamily="34" charset="0"/>
                <a:cs typeface="Calibri" panose="020F0502020204030204" pitchFamily="34" charset="0"/>
              </a:rPr>
              <a:t>Explicit Prior Permission</a:t>
            </a:r>
          </a:p>
        </p:txBody>
      </p:sp>
      <p:sp>
        <p:nvSpPr>
          <p:cNvPr id="4" name="TextBox 3">
            <a:extLst>
              <a:ext uri="{FF2B5EF4-FFF2-40B4-BE49-F238E27FC236}">
                <a16:creationId xmlns:a16="http://schemas.microsoft.com/office/drawing/2014/main" id="{3D38A558-622F-479F-A0B7-18F3CC1430B3}"/>
              </a:ext>
            </a:extLst>
          </p:cNvPr>
          <p:cNvSpPr txBox="1"/>
          <p:nvPr/>
        </p:nvSpPr>
        <p:spPr>
          <a:xfrm>
            <a:off x="457200" y="1848298"/>
            <a:ext cx="8420100" cy="1200329"/>
          </a:xfrm>
          <a:prstGeom prst="rect">
            <a:avLst/>
          </a:prstGeom>
          <a:noFill/>
        </p:spPr>
        <p:txBody>
          <a:bodyPr wrap="square" rtlCol="0">
            <a:spAutoFit/>
          </a:bodyPr>
          <a:lstStyle/>
          <a:p>
            <a:pPr algn="ctr"/>
            <a:r>
              <a:rPr lang="en-US" sz="2400" dirty="0">
                <a:solidFill>
                  <a:schemeClr val="tx1"/>
                </a:solidFill>
                <a:latin typeface="Calibri" panose="020F0502020204030204" pitchFamily="34" charset="0"/>
                <a:cs typeface="Calibri" panose="020F0502020204030204" pitchFamily="34" charset="0"/>
              </a:rPr>
              <a:t>Permission is “explicit” under Section 10 when it is personally </a:t>
            </a:r>
          </a:p>
          <a:p>
            <a:pPr algn="ctr"/>
            <a:r>
              <a:rPr lang="en-US" sz="2400" dirty="0">
                <a:solidFill>
                  <a:schemeClr val="tx1"/>
                </a:solidFill>
                <a:latin typeface="Calibri" panose="020F0502020204030204" pitchFamily="34" charset="0"/>
                <a:cs typeface="Calibri" panose="020F0502020204030204" pitchFamily="34" charset="0"/>
              </a:rPr>
              <a:t>given verbally or by written agreement:</a:t>
            </a:r>
          </a:p>
          <a:p>
            <a:endParaRPr lang="en-US" sz="2400" dirty="0"/>
          </a:p>
        </p:txBody>
      </p:sp>
      <p:graphicFrame>
        <p:nvGraphicFramePr>
          <p:cNvPr id="9" name="Content Placeholder 2" descr="(a) specifying that the actor may ignore the other party’s expressions of unwillingness or other absence of consent;&#10;(b) identifying the specific forms and extent of force, restraint, or threats that are permitted; and&#10;(c) stipulating the specific words or gestures that will withdraw the permission.&#10;">
            <a:extLst>
              <a:ext uri="{FF2B5EF4-FFF2-40B4-BE49-F238E27FC236}">
                <a16:creationId xmlns:a16="http://schemas.microsoft.com/office/drawing/2014/main" id="{394B545B-045F-4FD7-95C0-2DCCCAEE6DCF}"/>
              </a:ext>
            </a:extLst>
          </p:cNvPr>
          <p:cNvGraphicFramePr>
            <a:graphicFrameLocks noGrp="1"/>
          </p:cNvGraphicFramePr>
          <p:nvPr>
            <p:ph idx="1"/>
            <p:extLst>
              <p:ext uri="{D42A27DB-BD31-4B8C-83A1-F6EECF244321}">
                <p14:modId xmlns:p14="http://schemas.microsoft.com/office/powerpoint/2010/main" val="3551260554"/>
              </p:ext>
            </p:extLst>
          </p:nvPr>
        </p:nvGraphicFramePr>
        <p:xfrm>
          <a:off x="266700" y="3505200"/>
          <a:ext cx="8610600" cy="24195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p:cNvSpPr>
            <a:spLocks noGrp="1"/>
          </p:cNvSpPr>
          <p:nvPr>
            <p:ph type="sldNum" sz="quarter" idx="12"/>
          </p:nvPr>
        </p:nvSpPr>
        <p:spPr/>
        <p:txBody>
          <a:bodyPr/>
          <a:lstStyle/>
          <a:p>
            <a:fld id="{5F79442F-8321-42F3-9B22-037053396911}" type="slidenum">
              <a:rPr lang="en-US" smtClean="0"/>
              <a:t>14</a:t>
            </a:fld>
            <a:endParaRPr lang="en-US"/>
          </a:p>
        </p:txBody>
      </p:sp>
    </p:spTree>
    <p:extLst>
      <p:ext uri="{BB962C8B-B14F-4D97-AF65-F5344CB8AC3E}">
        <p14:creationId xmlns:p14="http://schemas.microsoft.com/office/powerpoint/2010/main" val="1235906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600200"/>
          </a:xfrm>
        </p:spPr>
        <p:txBody>
          <a:bodyPr anchor="b">
            <a:normAutofit/>
          </a:bodyPr>
          <a:lstStyle/>
          <a:p>
            <a:r>
              <a:rPr lang="en-US" dirty="0"/>
              <a:t>Lawrence v Texas</a:t>
            </a:r>
          </a:p>
        </p:txBody>
      </p:sp>
      <p:sp>
        <p:nvSpPr>
          <p:cNvPr id="3" name="Content Placeholder 2"/>
          <p:cNvSpPr>
            <a:spLocks noGrp="1"/>
          </p:cNvSpPr>
          <p:nvPr>
            <p:ph sz="quarter" idx="13"/>
          </p:nvPr>
        </p:nvSpPr>
        <p:spPr>
          <a:xfrm>
            <a:off x="365760" y="1828800"/>
            <a:ext cx="4041648" cy="4297680"/>
          </a:xfrm>
        </p:spPr>
        <p:txBody>
          <a:bodyPr>
            <a:normAutofit/>
          </a:bodyPr>
          <a:lstStyle/>
          <a:p>
            <a:pPr marL="0" indent="0">
              <a:lnSpc>
                <a:spcPct val="90000"/>
              </a:lnSpc>
              <a:buNone/>
            </a:pPr>
            <a:endParaRPr lang="en-US" sz="1700" dirty="0"/>
          </a:p>
          <a:p>
            <a:pPr marL="0" indent="0">
              <a:lnSpc>
                <a:spcPct val="90000"/>
              </a:lnSpc>
              <a:buNone/>
            </a:pPr>
            <a:r>
              <a:rPr lang="en-US" sz="2000" dirty="0">
                <a:solidFill>
                  <a:schemeClr val="tx1"/>
                </a:solidFill>
                <a:latin typeface="Calibri" panose="020F0502020204030204" pitchFamily="34" charset="0"/>
                <a:cs typeface="Calibri" panose="020F0502020204030204" pitchFamily="34" charset="0"/>
              </a:rPr>
              <a:t>Lawrence v Texas (which overturned sodomy laws) holds that adults have a constitutionally protected privacy and autonomy rights to engage in mutually consensual sexual activities.</a:t>
            </a:r>
          </a:p>
          <a:p>
            <a:pPr marL="0" indent="0">
              <a:lnSpc>
                <a:spcPct val="90000"/>
              </a:lnSpc>
              <a:buNone/>
            </a:pPr>
            <a:endParaRPr lang="en-US" sz="2000" dirty="0">
              <a:solidFill>
                <a:schemeClr val="tx1"/>
              </a:solidFill>
              <a:latin typeface="Calibri" panose="020F0502020204030204" pitchFamily="34" charset="0"/>
              <a:cs typeface="Calibri" panose="020F0502020204030204" pitchFamily="34" charset="0"/>
            </a:endParaRPr>
          </a:p>
          <a:p>
            <a:pPr marL="0" indent="0">
              <a:lnSpc>
                <a:spcPct val="90000"/>
              </a:lnSpc>
              <a:buNone/>
            </a:pPr>
            <a:r>
              <a:rPr lang="en-US" sz="2000" dirty="0">
                <a:solidFill>
                  <a:schemeClr val="tx1"/>
                </a:solidFill>
                <a:latin typeface="Calibri" panose="020F0502020204030204" pitchFamily="34" charset="0"/>
                <a:cs typeface="Calibri" panose="020F0502020204030204" pitchFamily="34" charset="0"/>
              </a:rPr>
              <a:t>Explicit Prior Permission is based on case law made in Lawrence v Texas, which states that respect for individual autonomy requires deference to these choices.</a:t>
            </a:r>
          </a:p>
          <a:p>
            <a:pPr marL="0" indent="0">
              <a:lnSpc>
                <a:spcPct val="90000"/>
              </a:lnSpc>
              <a:buNone/>
            </a:pPr>
            <a:endParaRPr lang="en-US" sz="1700" dirty="0">
              <a:solidFill>
                <a:schemeClr val="tx1"/>
              </a:solidFill>
            </a:endParaRPr>
          </a:p>
          <a:p>
            <a:pPr marL="0" indent="0">
              <a:lnSpc>
                <a:spcPct val="90000"/>
              </a:lnSpc>
              <a:buNone/>
            </a:pPr>
            <a:endParaRPr lang="en-US" sz="1700" dirty="0"/>
          </a:p>
        </p:txBody>
      </p:sp>
      <p:pic>
        <p:nvPicPr>
          <p:cNvPr id="5" name="Content Placeholder 4" descr="Newspaper headline with passing of Lawrence v Texas decision">
            <a:extLst>
              <a:ext uri="{FF2B5EF4-FFF2-40B4-BE49-F238E27FC236}">
                <a16:creationId xmlns:a16="http://schemas.microsoft.com/office/drawing/2014/main" id="{1C5011D9-1919-4D2B-B86E-F521B04D0466}"/>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Lst>
          </a:blip>
          <a:srcRect l="20161" r="10239" b="1"/>
          <a:stretch/>
        </p:blipFill>
        <p:spPr>
          <a:xfrm>
            <a:off x="4648200" y="1600200"/>
            <a:ext cx="4038600" cy="4525963"/>
          </a:xfrm>
          <a:noFill/>
        </p:spPr>
      </p:pic>
      <p:sp>
        <p:nvSpPr>
          <p:cNvPr id="14" name="Footer Placeholder 3">
            <a:extLst>
              <a:ext uri="{FF2B5EF4-FFF2-40B4-BE49-F238E27FC236}">
                <a16:creationId xmlns:a16="http://schemas.microsoft.com/office/drawing/2014/main" id="{D10F06C9-76A6-48E9-BE19-2868644D12B8}"/>
              </a:ext>
            </a:extLst>
          </p:cNvPr>
          <p:cNvSpPr>
            <a:spLocks noGrp="1"/>
          </p:cNvSpPr>
          <p:nvPr>
            <p:ph type="ftr" sz="quarter" idx="11"/>
          </p:nvPr>
        </p:nvSpPr>
        <p:spPr>
          <a:xfrm>
            <a:off x="659165" y="6356350"/>
            <a:ext cx="2847975" cy="365125"/>
          </a:xfrm>
        </p:spPr>
        <p:txBody>
          <a:bodyPr anchor="ctr">
            <a:normAutofit/>
          </a:bodyPr>
          <a:lstStyle/>
          <a:p>
            <a:r>
              <a:rPr lang="en-US" dirty="0"/>
              <a:t>NCSF Creative Commons EPP</a:t>
            </a:r>
          </a:p>
        </p:txBody>
      </p:sp>
      <p:sp>
        <p:nvSpPr>
          <p:cNvPr id="7" name="Slide Number Placeholder 6"/>
          <p:cNvSpPr>
            <a:spLocks noGrp="1"/>
          </p:cNvSpPr>
          <p:nvPr>
            <p:ph type="sldNum" sz="quarter" idx="12"/>
          </p:nvPr>
        </p:nvSpPr>
        <p:spPr>
          <a:xfrm>
            <a:off x="8543278" y="6356350"/>
            <a:ext cx="561975" cy="365125"/>
          </a:xfrm>
        </p:spPr>
        <p:txBody>
          <a:bodyPr anchor="ctr">
            <a:normAutofit/>
          </a:bodyPr>
          <a:lstStyle/>
          <a:p>
            <a:pPr>
              <a:spcAft>
                <a:spcPts val="600"/>
              </a:spcAft>
            </a:pPr>
            <a:fld id="{5F79442F-8321-42F3-9B22-037053396911}" type="slidenum">
              <a:rPr lang="en-US" smtClean="0"/>
              <a:pPr>
                <a:spcAft>
                  <a:spcPts val="600"/>
                </a:spcAft>
              </a:pPr>
              <a:t>15</a:t>
            </a:fld>
            <a:endParaRPr lang="en-US"/>
          </a:p>
        </p:txBody>
      </p:sp>
    </p:spTree>
    <p:extLst>
      <p:ext uri="{BB962C8B-B14F-4D97-AF65-F5344CB8AC3E}">
        <p14:creationId xmlns:p14="http://schemas.microsoft.com/office/powerpoint/2010/main" val="1620876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095AFC-42B2-4398-ACF8-63816CED5DE2}"/>
              </a:ext>
            </a:extLst>
          </p:cNvPr>
          <p:cNvSpPr>
            <a:spLocks noGrp="1"/>
          </p:cNvSpPr>
          <p:nvPr>
            <p:ph type="title"/>
          </p:nvPr>
        </p:nvSpPr>
        <p:spPr>
          <a:xfrm>
            <a:off x="457200" y="381000"/>
            <a:ext cx="8229600" cy="762000"/>
          </a:xfrm>
        </p:spPr>
        <p:txBody>
          <a:bodyPr/>
          <a:lstStyle/>
          <a:p>
            <a:r>
              <a:rPr lang="en-US" sz="3600" dirty="0"/>
              <a:t>General Definitions of Consent for Sex</a:t>
            </a:r>
          </a:p>
        </p:txBody>
      </p:sp>
      <p:graphicFrame>
        <p:nvGraphicFramePr>
          <p:cNvPr id="14" name="Content Placeholder 4" descr="(i) “Consent” means a person’s willingness to engage in a specific act of sexual penetration, oral sex, or sexual contact.&#10;(ii) Consent may be express or it may be inferred from behavior—both action and inaction—in the context of all the circumstances.&#10;(iii) Neither verbal nor physical resistance is required to establish that consent is lacking, but their absence may be considered, in the context of all the circumstances, in determining the issue of consent.&#10;(iv) Consent is ineffective when given by a person incompetent to consent or under circumstances precluding the free exercise of consent.&#10;(v) Consent may be revoked or withdrawn any time before or during the act of sexual penetration, oral sex, or sexual contact. &#10;">
            <a:extLst>
              <a:ext uri="{FF2B5EF4-FFF2-40B4-BE49-F238E27FC236}">
                <a16:creationId xmlns:a16="http://schemas.microsoft.com/office/drawing/2014/main" id="{B937F3E8-5519-4FA7-B80D-97E21B91A1B5}"/>
              </a:ext>
            </a:extLst>
          </p:cNvPr>
          <p:cNvGraphicFramePr>
            <a:graphicFrameLocks noGrp="1"/>
          </p:cNvGraphicFramePr>
          <p:nvPr>
            <p:ph idx="1"/>
            <p:extLst>
              <p:ext uri="{D42A27DB-BD31-4B8C-83A1-F6EECF244321}">
                <p14:modId xmlns:p14="http://schemas.microsoft.com/office/powerpoint/2010/main" val="2138255667"/>
              </p:ext>
            </p:extLst>
          </p:nvPr>
        </p:nvGraphicFramePr>
        <p:xfrm>
          <a:off x="457200" y="1295400"/>
          <a:ext cx="80010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0638C2CC-8D33-456C-8295-5037D2C21693}"/>
              </a:ext>
            </a:extLst>
          </p:cNvPr>
          <p:cNvSpPr txBox="1"/>
          <p:nvPr/>
        </p:nvSpPr>
        <p:spPr>
          <a:xfrm>
            <a:off x="1066800" y="6096000"/>
            <a:ext cx="6400800" cy="276999"/>
          </a:xfrm>
          <a:prstGeom prst="rect">
            <a:avLst/>
          </a:prstGeom>
          <a:noFill/>
        </p:spPr>
        <p:txBody>
          <a:bodyPr wrap="square">
            <a:spAutoFit/>
          </a:bodyPr>
          <a:lstStyle/>
          <a:p>
            <a:r>
              <a:rPr lang="en-US" sz="1200" dirty="0">
                <a:latin typeface="Calibri" panose="020F0502020204030204" pitchFamily="34" charset="0"/>
                <a:cs typeface="Calibri" panose="020F0502020204030204" pitchFamily="34" charset="0"/>
              </a:rPr>
              <a:t>2016 - https://thealiadviser.org/sexual-assault/evolution-of-model-penal-code-consent-definition/</a:t>
            </a:r>
          </a:p>
        </p:txBody>
      </p:sp>
      <p:sp>
        <p:nvSpPr>
          <p:cNvPr id="2" name="Footer Placeholder 1">
            <a:extLst>
              <a:ext uri="{FF2B5EF4-FFF2-40B4-BE49-F238E27FC236}">
                <a16:creationId xmlns:a16="http://schemas.microsoft.com/office/drawing/2014/main" id="{42E54E67-DF08-4672-B9EB-BA556B2756F8}"/>
              </a:ext>
            </a:extLst>
          </p:cNvPr>
          <p:cNvSpPr>
            <a:spLocks noGrp="1"/>
          </p:cNvSpPr>
          <p:nvPr>
            <p:ph type="ftr" sz="quarter" idx="11"/>
          </p:nvPr>
        </p:nvSpPr>
        <p:spPr/>
        <p:txBody>
          <a:bodyPr/>
          <a:lstStyle/>
          <a:p>
            <a:r>
              <a:rPr lang="en-US" dirty="0"/>
              <a:t>NCSF Creative Commons EPP</a:t>
            </a:r>
          </a:p>
        </p:txBody>
      </p:sp>
      <p:sp>
        <p:nvSpPr>
          <p:cNvPr id="3" name="Slide Number Placeholder 2">
            <a:extLst>
              <a:ext uri="{FF2B5EF4-FFF2-40B4-BE49-F238E27FC236}">
                <a16:creationId xmlns:a16="http://schemas.microsoft.com/office/drawing/2014/main" id="{8FDA71C6-A130-4932-BF21-1C11573DE5A3}"/>
              </a:ext>
            </a:extLst>
          </p:cNvPr>
          <p:cNvSpPr>
            <a:spLocks noGrp="1"/>
          </p:cNvSpPr>
          <p:nvPr>
            <p:ph type="sldNum" sz="quarter" idx="12"/>
          </p:nvPr>
        </p:nvSpPr>
        <p:spPr/>
        <p:txBody>
          <a:bodyPr/>
          <a:lstStyle/>
          <a:p>
            <a:fld id="{5F79442F-8321-42F3-9B22-037053396911}" type="slidenum">
              <a:rPr lang="en-US" smtClean="0"/>
              <a:t>16</a:t>
            </a:fld>
            <a:endParaRPr lang="en-US"/>
          </a:p>
        </p:txBody>
      </p:sp>
    </p:spTree>
    <p:extLst>
      <p:ext uri="{BB962C8B-B14F-4D97-AF65-F5344CB8AC3E}">
        <p14:creationId xmlns:p14="http://schemas.microsoft.com/office/powerpoint/2010/main" val="3690686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837"/>
            <a:ext cx="8229600" cy="1020763"/>
          </a:xfrm>
        </p:spPr>
        <p:txBody>
          <a:bodyPr/>
          <a:lstStyle/>
          <a:p>
            <a:r>
              <a:rPr lang="en-US" dirty="0">
                <a:latin typeface="Calibri" panose="020F0502020204030204" pitchFamily="34" charset="0"/>
                <a:cs typeface="Calibri" panose="020F0502020204030204" pitchFamily="34" charset="0"/>
              </a:rPr>
              <a:t>Explicit Prior Permission</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for Consent to Kink</a:t>
            </a:r>
          </a:p>
        </p:txBody>
      </p:sp>
      <p:graphicFrame>
        <p:nvGraphicFramePr>
          <p:cNvPr id="9" name="Content Placeholder 2" descr="1. Consent must be explicit, that means talking and agreeing to what you’ll be doing before you start.&#10;2. You must specify what kinds of expressions of unwillingness are okay to ignore.&#10;3. You must identify the specific activities and how intense they will be, which requires being informed about the risks.&#10;4. You must agree to a safe-word or gesture that will withdraw permission.&#10;">
            <a:extLst>
              <a:ext uri="{FF2B5EF4-FFF2-40B4-BE49-F238E27FC236}">
                <a16:creationId xmlns:a16="http://schemas.microsoft.com/office/drawing/2014/main" id="{0A3FCCF0-9A44-40EF-9A2F-DEBA0D03C263}"/>
              </a:ext>
            </a:extLst>
          </p:cNvPr>
          <p:cNvGraphicFramePr>
            <a:graphicFrameLocks noGrp="1"/>
          </p:cNvGraphicFramePr>
          <p:nvPr>
            <p:ph idx="1"/>
            <p:extLst>
              <p:ext uri="{D42A27DB-BD31-4B8C-83A1-F6EECF244321}">
                <p14:modId xmlns:p14="http://schemas.microsoft.com/office/powerpoint/2010/main" val="1136095401"/>
              </p:ext>
            </p:extLst>
          </p:nvPr>
        </p:nvGraphicFramePr>
        <p:xfrm>
          <a:off x="457200" y="1905000"/>
          <a:ext cx="8229600" cy="42211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a:extLst>
              <a:ext uri="{FF2B5EF4-FFF2-40B4-BE49-F238E27FC236}">
                <a16:creationId xmlns:a16="http://schemas.microsoft.com/office/drawing/2014/main" id="{C5DDC0BD-0747-43D6-8871-4CEA56671D11}"/>
              </a:ext>
            </a:extLst>
          </p:cNvPr>
          <p:cNvSpPr>
            <a:spLocks noGrp="1"/>
          </p:cNvSpPr>
          <p:nvPr>
            <p:ph type="ftr" sz="quarter" idx="11"/>
          </p:nvPr>
        </p:nvSpPr>
        <p:spPr/>
        <p:txBody>
          <a:bodyPr/>
          <a:lstStyle/>
          <a:p>
            <a:r>
              <a:rPr lang="en-US" dirty="0"/>
              <a:t>NCSF Creative Commons EPP</a:t>
            </a:r>
          </a:p>
        </p:txBody>
      </p:sp>
      <p:sp>
        <p:nvSpPr>
          <p:cNvPr id="7" name="Slide Number Placeholder 6"/>
          <p:cNvSpPr>
            <a:spLocks noGrp="1"/>
          </p:cNvSpPr>
          <p:nvPr>
            <p:ph type="sldNum" sz="quarter" idx="12"/>
          </p:nvPr>
        </p:nvSpPr>
        <p:spPr/>
        <p:txBody>
          <a:bodyPr/>
          <a:lstStyle/>
          <a:p>
            <a:fld id="{5F79442F-8321-42F3-9B22-037053396911}" type="slidenum">
              <a:rPr lang="en-US" smtClean="0"/>
              <a:t>17</a:t>
            </a:fld>
            <a:endParaRPr lang="en-US"/>
          </a:p>
        </p:txBody>
      </p:sp>
    </p:spTree>
    <p:extLst>
      <p:ext uri="{BB962C8B-B14F-4D97-AF65-F5344CB8AC3E}">
        <p14:creationId xmlns:p14="http://schemas.microsoft.com/office/powerpoint/2010/main" val="4090627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BD621-5F27-B7CF-6B14-6D90D0998385}"/>
              </a:ext>
            </a:extLst>
          </p:cNvPr>
          <p:cNvSpPr>
            <a:spLocks noGrp="1"/>
          </p:cNvSpPr>
          <p:nvPr>
            <p:ph type="ctrTitle"/>
          </p:nvPr>
        </p:nvSpPr>
        <p:spPr/>
        <p:txBody>
          <a:bodyPr/>
          <a:lstStyle/>
          <a:p>
            <a:r>
              <a:rPr lang="en-US" sz="6600" dirty="0"/>
              <a:t>How You Can Help</a:t>
            </a:r>
          </a:p>
        </p:txBody>
      </p:sp>
      <p:sp>
        <p:nvSpPr>
          <p:cNvPr id="3" name="Subtitle 2">
            <a:extLst>
              <a:ext uri="{FF2B5EF4-FFF2-40B4-BE49-F238E27FC236}">
                <a16:creationId xmlns:a16="http://schemas.microsoft.com/office/drawing/2014/main" id="{1D225385-EE32-F261-4750-1D15589B775D}"/>
              </a:ext>
            </a:extLst>
          </p:cNvPr>
          <p:cNvSpPr>
            <a:spLocks noGrp="1"/>
          </p:cNvSpPr>
          <p:nvPr>
            <p:ph type="subTitle" idx="1"/>
          </p:nvPr>
        </p:nvSpPr>
        <p:spPr/>
        <p:txBody>
          <a:bodyPr/>
          <a:lstStyle/>
          <a:p>
            <a:r>
              <a:rPr lang="en-US" dirty="0"/>
              <a:t>Get Involved</a:t>
            </a:r>
          </a:p>
          <a:p>
            <a:r>
              <a:rPr lang="en-US" dirty="0"/>
              <a:t>Advocate. Educate. Activism. Act.</a:t>
            </a:r>
          </a:p>
        </p:txBody>
      </p:sp>
    </p:spTree>
    <p:extLst>
      <p:ext uri="{BB962C8B-B14F-4D97-AF65-F5344CB8AC3E}">
        <p14:creationId xmlns:p14="http://schemas.microsoft.com/office/powerpoint/2010/main" val="13332580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A5A5DC2E-3D62-F78D-8541-003D5EB5653E}"/>
              </a:ext>
            </a:extLst>
          </p:cNvPr>
          <p:cNvSpPr>
            <a:spLocks noGrp="1"/>
          </p:cNvSpPr>
          <p:nvPr>
            <p:ph type="title"/>
          </p:nvPr>
        </p:nvSpPr>
        <p:spPr>
          <a:xfrm>
            <a:off x="5907087" y="266700"/>
            <a:ext cx="3008313" cy="2095500"/>
          </a:xfrm>
        </p:spPr>
        <p:txBody>
          <a:bodyPr/>
          <a:lstStyle/>
          <a:p>
            <a:r>
              <a:rPr lang="en-US" dirty="0"/>
              <a:t>WHAT YOU CAN DO</a:t>
            </a:r>
          </a:p>
        </p:txBody>
      </p:sp>
      <p:sp>
        <p:nvSpPr>
          <p:cNvPr id="3" name="Content Placeholder 2"/>
          <p:cNvSpPr>
            <a:spLocks noGrp="1"/>
          </p:cNvSpPr>
          <p:nvPr>
            <p:ph idx="1"/>
          </p:nvPr>
        </p:nvSpPr>
        <p:spPr>
          <a:xfrm>
            <a:off x="738982" y="1143000"/>
            <a:ext cx="4995863" cy="3581400"/>
          </a:xfrm>
        </p:spPr>
        <p:txBody>
          <a:bodyPr>
            <a:normAutofit/>
          </a:bodyPr>
          <a:lstStyle/>
          <a:p>
            <a:pPr lvl="1">
              <a:lnSpc>
                <a:spcPct val="90000"/>
              </a:lnSpc>
              <a:spcBef>
                <a:spcPts val="0"/>
              </a:spcBef>
              <a:buFont typeface="Arial" panose="020B0604020202020204" pitchFamily="34" charset="0"/>
              <a:buChar char="•"/>
            </a:pPr>
            <a:r>
              <a:rPr lang="en-US" sz="2200" b="1" dirty="0">
                <a:solidFill>
                  <a:schemeClr val="tx1"/>
                </a:solidFill>
              </a:rPr>
              <a:t>Inform</a:t>
            </a:r>
            <a:r>
              <a:rPr lang="en-US" sz="2200" b="1" dirty="0">
                <a:solidFill>
                  <a:schemeClr val="tx1"/>
                </a:solidFill>
                <a:effectLst/>
              </a:rPr>
              <a:t> your friends</a:t>
            </a:r>
          </a:p>
          <a:p>
            <a:pPr lvl="1">
              <a:lnSpc>
                <a:spcPct val="90000"/>
              </a:lnSpc>
              <a:spcBef>
                <a:spcPts val="0"/>
              </a:spcBef>
              <a:buFont typeface="Arial" panose="020B0604020202020204" pitchFamily="34" charset="0"/>
              <a:buChar char="•"/>
            </a:pPr>
            <a:r>
              <a:rPr lang="en-US" sz="2200" b="1" dirty="0">
                <a:solidFill>
                  <a:schemeClr val="tx1"/>
                </a:solidFill>
              </a:rPr>
              <a:t>P</a:t>
            </a:r>
            <a:r>
              <a:rPr lang="en-US" sz="2200" b="1" dirty="0">
                <a:solidFill>
                  <a:schemeClr val="tx1"/>
                </a:solidFill>
                <a:effectLst/>
              </a:rPr>
              <a:t>ost </a:t>
            </a:r>
            <a:r>
              <a:rPr lang="en-US" sz="2200" b="1" dirty="0">
                <a:solidFill>
                  <a:schemeClr val="tx1"/>
                </a:solidFill>
              </a:rPr>
              <a:t>Consent Infographics on </a:t>
            </a:r>
            <a:r>
              <a:rPr lang="en-US" sz="2200" b="1" dirty="0">
                <a:solidFill>
                  <a:schemeClr val="tx1"/>
                </a:solidFill>
                <a:effectLst/>
              </a:rPr>
              <a:t>social media</a:t>
            </a:r>
          </a:p>
          <a:p>
            <a:pPr lvl="1">
              <a:lnSpc>
                <a:spcPct val="90000"/>
              </a:lnSpc>
              <a:spcBef>
                <a:spcPts val="0"/>
              </a:spcBef>
              <a:buFont typeface="Arial" panose="020B0604020202020204" pitchFamily="34" charset="0"/>
              <a:buChar char="•"/>
            </a:pPr>
            <a:r>
              <a:rPr lang="en-US" sz="2200" b="1" dirty="0">
                <a:solidFill>
                  <a:schemeClr val="tx1"/>
                </a:solidFill>
              </a:rPr>
              <a:t>Get free literature from the NCSF</a:t>
            </a:r>
            <a:endParaRPr lang="en-US" sz="2200" b="1" dirty="0">
              <a:solidFill>
                <a:schemeClr val="tx1"/>
              </a:solidFill>
              <a:effectLst/>
            </a:endParaRPr>
          </a:p>
          <a:p>
            <a:pPr lvl="1">
              <a:lnSpc>
                <a:spcPct val="90000"/>
              </a:lnSpc>
              <a:spcBef>
                <a:spcPts val="0"/>
              </a:spcBef>
              <a:buFont typeface="Arial" panose="020B0604020202020204" pitchFamily="34" charset="0"/>
              <a:buChar char="•"/>
            </a:pPr>
            <a:r>
              <a:rPr lang="en-US" sz="2200" b="1" dirty="0">
                <a:solidFill>
                  <a:schemeClr val="tx1"/>
                </a:solidFill>
              </a:rPr>
              <a:t>S</a:t>
            </a:r>
            <a:r>
              <a:rPr lang="en-US" sz="2200" b="1" dirty="0">
                <a:solidFill>
                  <a:schemeClr val="tx1"/>
                </a:solidFill>
                <a:effectLst/>
              </a:rPr>
              <a:t>peak out at groups and events about Explicit Prior Permission</a:t>
            </a:r>
          </a:p>
          <a:p>
            <a:pPr lvl="1">
              <a:lnSpc>
                <a:spcPct val="90000"/>
              </a:lnSpc>
              <a:spcBef>
                <a:spcPts val="0"/>
              </a:spcBef>
              <a:buFont typeface="Arial" panose="020B0604020202020204" pitchFamily="34" charset="0"/>
              <a:buChar char="•"/>
            </a:pPr>
            <a:r>
              <a:rPr lang="en-US" sz="2200" b="1" dirty="0">
                <a:solidFill>
                  <a:schemeClr val="tx1"/>
                </a:solidFill>
              </a:rPr>
              <a:t>Join NCSF as a member and ask your group to join!</a:t>
            </a:r>
          </a:p>
          <a:p>
            <a:pPr marL="0" indent="0">
              <a:lnSpc>
                <a:spcPct val="90000"/>
              </a:lnSpc>
              <a:buNone/>
            </a:pPr>
            <a:endParaRPr lang="en-US" sz="2200" dirty="0"/>
          </a:p>
          <a:p>
            <a:pPr marL="0" indent="0">
              <a:lnSpc>
                <a:spcPct val="90000"/>
              </a:lnSpc>
              <a:buNone/>
            </a:pPr>
            <a:endParaRPr lang="en-US" sz="2200" dirty="0">
              <a:effectLst/>
            </a:endParaRPr>
          </a:p>
          <a:p>
            <a:pPr marL="0" indent="0">
              <a:lnSpc>
                <a:spcPct val="90000"/>
              </a:lnSpc>
              <a:buNone/>
            </a:pPr>
            <a:endParaRPr lang="en-US" sz="2200" dirty="0"/>
          </a:p>
          <a:p>
            <a:pPr marL="0" indent="0">
              <a:lnSpc>
                <a:spcPct val="90000"/>
              </a:lnSpc>
              <a:buNone/>
            </a:pPr>
            <a:endParaRPr lang="en-US" sz="2200" dirty="0">
              <a:effectLst/>
            </a:endParaRPr>
          </a:p>
          <a:p>
            <a:pPr marL="0" indent="0">
              <a:lnSpc>
                <a:spcPct val="90000"/>
              </a:lnSpc>
              <a:buNone/>
            </a:pPr>
            <a:endParaRPr lang="en-US" sz="2200" dirty="0"/>
          </a:p>
          <a:p>
            <a:pPr marL="0" indent="0">
              <a:lnSpc>
                <a:spcPct val="90000"/>
              </a:lnSpc>
              <a:buNone/>
            </a:pPr>
            <a:endParaRPr lang="en-US" sz="2200" dirty="0">
              <a:effectLst/>
            </a:endParaRPr>
          </a:p>
          <a:p>
            <a:pPr marL="0" indent="0">
              <a:lnSpc>
                <a:spcPct val="90000"/>
              </a:lnSpc>
              <a:buNone/>
            </a:pPr>
            <a:endParaRPr lang="en-US" sz="2200" dirty="0"/>
          </a:p>
        </p:txBody>
      </p:sp>
      <p:sp>
        <p:nvSpPr>
          <p:cNvPr id="14" name="Text Placeholder 3">
            <a:extLst>
              <a:ext uri="{FF2B5EF4-FFF2-40B4-BE49-F238E27FC236}">
                <a16:creationId xmlns:a16="http://schemas.microsoft.com/office/drawing/2014/main" id="{0896E486-6BEB-3C4F-7B8E-04459D607ADB}"/>
              </a:ext>
            </a:extLst>
          </p:cNvPr>
          <p:cNvSpPr>
            <a:spLocks noGrp="1"/>
          </p:cNvSpPr>
          <p:nvPr>
            <p:ph type="body" sz="half" idx="2"/>
          </p:nvPr>
        </p:nvSpPr>
        <p:spPr>
          <a:xfrm>
            <a:off x="5907087" y="2438400"/>
            <a:ext cx="3008313" cy="3687763"/>
          </a:xfrm>
        </p:spPr>
        <p:txBody>
          <a:bodyPr/>
          <a:lstStyle/>
          <a:p>
            <a:r>
              <a:rPr lang="en-US" sz="1400" dirty="0">
                <a:effectLst/>
              </a:rPr>
              <a:t>Email to get more information and training: </a:t>
            </a:r>
            <a:r>
              <a:rPr lang="en-US" sz="1400" u="sng" dirty="0">
                <a:effectLst/>
                <a:hlinkClick r:id="rId3">
                  <a:extLst>
                    <a:ext uri="{A12FA001-AC4F-418D-AE19-62706E023703}">
                      <ahyp:hlinkClr xmlns:ahyp="http://schemas.microsoft.com/office/drawing/2018/hyperlinkcolor" val="tx"/>
                    </a:ext>
                  </a:extLst>
                </a:hlinkClick>
              </a:rPr>
              <a:t>NCSFreedom@ncsfreedom.org</a:t>
            </a:r>
            <a:endParaRPr lang="en-US" sz="1400" dirty="0">
              <a:effectLst/>
            </a:endParaRPr>
          </a:p>
          <a:p>
            <a:endParaRPr lang="en-US" dirty="0"/>
          </a:p>
        </p:txBody>
      </p:sp>
    </p:spTree>
    <p:extLst>
      <p:ext uri="{BB962C8B-B14F-4D97-AF65-F5344CB8AC3E}">
        <p14:creationId xmlns:p14="http://schemas.microsoft.com/office/powerpoint/2010/main" val="3548999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63EC2-85A9-8543-F8DB-2C860EB287F5}"/>
              </a:ext>
            </a:extLst>
          </p:cNvPr>
          <p:cNvSpPr>
            <a:spLocks noGrp="1"/>
          </p:cNvSpPr>
          <p:nvPr>
            <p:ph type="title"/>
          </p:nvPr>
        </p:nvSpPr>
        <p:spPr/>
        <p:txBody>
          <a:bodyPr/>
          <a:lstStyle/>
          <a:p>
            <a:r>
              <a:rPr lang="en-US" dirty="0"/>
              <a:t>Providing an overview of:</a:t>
            </a:r>
          </a:p>
        </p:txBody>
      </p:sp>
      <p:sp>
        <p:nvSpPr>
          <p:cNvPr id="3" name="Content Placeholder 2">
            <a:extLst>
              <a:ext uri="{FF2B5EF4-FFF2-40B4-BE49-F238E27FC236}">
                <a16:creationId xmlns:a16="http://schemas.microsoft.com/office/drawing/2014/main" id="{71FD10A2-A664-64F9-E4D9-6E780F4FFE74}"/>
              </a:ext>
            </a:extLst>
          </p:cNvPr>
          <p:cNvSpPr>
            <a:spLocks noGrp="1"/>
          </p:cNvSpPr>
          <p:nvPr>
            <p:ph idx="1"/>
          </p:nvPr>
        </p:nvSpPr>
        <p:spPr>
          <a:xfrm>
            <a:off x="457200" y="1905000"/>
            <a:ext cx="8229600" cy="4221163"/>
          </a:xfrm>
        </p:spPr>
        <p:txBody>
          <a:bodyPr/>
          <a:lstStyle/>
          <a:p>
            <a:r>
              <a:rPr lang="en-US" dirty="0"/>
              <a:t>The American Law Institute (ALI) </a:t>
            </a:r>
          </a:p>
          <a:p>
            <a:r>
              <a:rPr lang="en-US" dirty="0"/>
              <a:t>The National Coalition for Sexual Freedom (NCSF)</a:t>
            </a:r>
          </a:p>
          <a:p>
            <a:r>
              <a:rPr lang="en-US" dirty="0"/>
              <a:t>Why Explicit Prior Permission was created (history)</a:t>
            </a:r>
          </a:p>
          <a:p>
            <a:r>
              <a:rPr lang="en-US" dirty="0"/>
              <a:t>Why Explicit Prior Permission is important to the Kink Community</a:t>
            </a:r>
          </a:p>
          <a:p>
            <a:r>
              <a:rPr lang="en-US" dirty="0"/>
              <a:t>What is Explicit Prior Permission (EPP)?</a:t>
            </a:r>
          </a:p>
          <a:p>
            <a:r>
              <a:rPr lang="en-US" dirty="0"/>
              <a:t>What can you do to help?</a:t>
            </a:r>
          </a:p>
          <a:p>
            <a:r>
              <a:rPr lang="en-US" dirty="0"/>
              <a:t>Where can you learn more?</a:t>
            </a:r>
          </a:p>
          <a:p>
            <a:endParaRPr lang="en-US" dirty="0"/>
          </a:p>
          <a:p>
            <a:endParaRPr lang="en-US" dirty="0"/>
          </a:p>
        </p:txBody>
      </p:sp>
    </p:spTree>
    <p:extLst>
      <p:ext uri="{BB962C8B-B14F-4D97-AF65-F5344CB8AC3E}">
        <p14:creationId xmlns:p14="http://schemas.microsoft.com/office/powerpoint/2010/main" val="2823708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618E3020-A5A5-ECA5-2C99-D82C28249DD5}"/>
              </a:ext>
            </a:extLst>
          </p:cNvPr>
          <p:cNvSpPr>
            <a:spLocks noGrp="1"/>
          </p:cNvSpPr>
          <p:nvPr>
            <p:ph type="title"/>
          </p:nvPr>
        </p:nvSpPr>
        <p:spPr>
          <a:xfrm>
            <a:off x="5907087" y="266700"/>
            <a:ext cx="3008313" cy="2095500"/>
          </a:xfrm>
        </p:spPr>
        <p:txBody>
          <a:bodyPr/>
          <a:lstStyle/>
          <a:p>
            <a:r>
              <a:rPr lang="en-US" dirty="0"/>
              <a:t>How The NCSF Can help you:</a:t>
            </a:r>
          </a:p>
        </p:txBody>
      </p:sp>
      <p:sp>
        <p:nvSpPr>
          <p:cNvPr id="3" name="Content Placeholder 2"/>
          <p:cNvSpPr>
            <a:spLocks noGrp="1"/>
          </p:cNvSpPr>
          <p:nvPr>
            <p:ph idx="1"/>
          </p:nvPr>
        </p:nvSpPr>
        <p:spPr>
          <a:xfrm>
            <a:off x="719137" y="1523999"/>
            <a:ext cx="4995863" cy="4114801"/>
          </a:xfrm>
        </p:spPr>
        <p:txBody>
          <a:bodyPr>
            <a:normAutofit/>
          </a:bodyPr>
          <a:lstStyle/>
          <a:p>
            <a:pPr marL="0" marR="0" indent="0">
              <a:lnSpc>
                <a:spcPct val="90000"/>
              </a:lnSpc>
              <a:spcBef>
                <a:spcPts val="0"/>
              </a:spcBef>
              <a:spcAft>
                <a:spcPts val="0"/>
              </a:spcAft>
              <a:buNone/>
            </a:pPr>
            <a:endParaRPr lang="en-US" sz="2200" dirty="0"/>
          </a:p>
          <a:p>
            <a:pPr marL="0" marR="0" indent="0">
              <a:lnSpc>
                <a:spcPct val="90000"/>
              </a:lnSpc>
              <a:spcBef>
                <a:spcPts val="0"/>
              </a:spcBef>
              <a:spcAft>
                <a:spcPts val="0"/>
              </a:spcAft>
              <a:buNone/>
            </a:pPr>
            <a:r>
              <a:rPr lang="en-US" sz="2200" b="1" dirty="0">
                <a:solidFill>
                  <a:schemeClr val="tx1"/>
                </a:solidFill>
                <a:effectLst/>
              </a:rPr>
              <a:t>Tell people to contact NCSF if:</a:t>
            </a:r>
          </a:p>
          <a:p>
            <a:pPr>
              <a:lnSpc>
                <a:spcPct val="90000"/>
              </a:lnSpc>
              <a:spcBef>
                <a:spcPts val="0"/>
              </a:spcBef>
            </a:pPr>
            <a:r>
              <a:rPr lang="en-US" sz="2000" b="1" dirty="0">
                <a:solidFill>
                  <a:schemeClr val="tx1"/>
                </a:solidFill>
              </a:rPr>
              <a:t>Y</a:t>
            </a:r>
            <a:r>
              <a:rPr lang="en-US" sz="2000" b="1" dirty="0">
                <a:solidFill>
                  <a:schemeClr val="tx1"/>
                </a:solidFill>
                <a:effectLst/>
              </a:rPr>
              <a:t>ou’re having a criminal issue so we can consult with your attorney or the prosecutor/investigator</a:t>
            </a:r>
          </a:p>
          <a:p>
            <a:pPr>
              <a:lnSpc>
                <a:spcPct val="90000"/>
              </a:lnSpc>
              <a:spcBef>
                <a:spcPts val="0"/>
              </a:spcBef>
            </a:pPr>
            <a:r>
              <a:rPr lang="en-US" sz="2000" b="1" dirty="0">
                <a:solidFill>
                  <a:schemeClr val="tx1"/>
                </a:solidFill>
              </a:rPr>
              <a:t>Y</a:t>
            </a:r>
            <a:r>
              <a:rPr lang="en-US" sz="2000" b="1" dirty="0">
                <a:solidFill>
                  <a:schemeClr val="tx1"/>
                </a:solidFill>
                <a:effectLst/>
              </a:rPr>
              <a:t>our group doesn’t have a consent policy or procedures to deal with consent violations</a:t>
            </a:r>
          </a:p>
          <a:p>
            <a:pPr>
              <a:lnSpc>
                <a:spcPct val="90000"/>
              </a:lnSpc>
              <a:spcBef>
                <a:spcPts val="0"/>
              </a:spcBef>
            </a:pPr>
            <a:r>
              <a:rPr lang="en-US" sz="2000" b="1" dirty="0">
                <a:solidFill>
                  <a:schemeClr val="tx1"/>
                </a:solidFill>
              </a:rPr>
              <a:t>Your group would like to provide education to your members about consent, BDSM &amp; the law</a:t>
            </a:r>
          </a:p>
          <a:p>
            <a:pPr>
              <a:lnSpc>
                <a:spcPct val="90000"/>
              </a:lnSpc>
              <a:spcBef>
                <a:spcPts val="0"/>
              </a:spcBef>
            </a:pPr>
            <a:r>
              <a:rPr lang="en-US" sz="2000" b="1" dirty="0">
                <a:solidFill>
                  <a:schemeClr val="tx1"/>
                </a:solidFill>
              </a:rPr>
              <a:t>Your professional organization would like Cultural Competency training. </a:t>
            </a:r>
          </a:p>
          <a:p>
            <a:pPr marL="0" indent="0">
              <a:lnSpc>
                <a:spcPct val="90000"/>
              </a:lnSpc>
              <a:buNone/>
            </a:pPr>
            <a:endParaRPr lang="en-US" sz="2200" dirty="0">
              <a:effectLst/>
            </a:endParaRPr>
          </a:p>
          <a:p>
            <a:pPr marL="0" indent="0">
              <a:lnSpc>
                <a:spcPct val="90000"/>
              </a:lnSpc>
              <a:buNone/>
            </a:pPr>
            <a:endParaRPr lang="en-US" sz="2200" dirty="0"/>
          </a:p>
        </p:txBody>
      </p:sp>
      <p:sp>
        <p:nvSpPr>
          <p:cNvPr id="14" name="Text Placeholder 3">
            <a:extLst>
              <a:ext uri="{FF2B5EF4-FFF2-40B4-BE49-F238E27FC236}">
                <a16:creationId xmlns:a16="http://schemas.microsoft.com/office/drawing/2014/main" id="{9CCDAD37-5B83-6B45-0CEA-A1C721325C8B}"/>
              </a:ext>
            </a:extLst>
          </p:cNvPr>
          <p:cNvSpPr>
            <a:spLocks noGrp="1"/>
          </p:cNvSpPr>
          <p:nvPr>
            <p:ph type="body" sz="half" idx="2"/>
          </p:nvPr>
        </p:nvSpPr>
        <p:spPr>
          <a:xfrm>
            <a:off x="5907087" y="2438400"/>
            <a:ext cx="3008313" cy="3687763"/>
          </a:xfrm>
        </p:spPr>
        <p:txBody>
          <a:bodyPr/>
          <a:lstStyle/>
          <a:p>
            <a:r>
              <a:rPr lang="en-US" sz="1600" dirty="0">
                <a:effectLst/>
              </a:rPr>
              <a:t>Email to </a:t>
            </a:r>
            <a:r>
              <a:rPr lang="en-US" sz="1600" dirty="0"/>
              <a:t>refer people to NCSF</a:t>
            </a:r>
            <a:r>
              <a:rPr lang="en-US" sz="1600" dirty="0">
                <a:effectLst/>
              </a:rPr>
              <a:t>: </a:t>
            </a:r>
            <a:r>
              <a:rPr lang="en-US" sz="1400" u="sng" dirty="0">
                <a:effectLst/>
                <a:hlinkClick r:id="rId3">
                  <a:extLst>
                    <a:ext uri="{A12FA001-AC4F-418D-AE19-62706E023703}">
                      <ahyp:hlinkClr xmlns:ahyp="http://schemas.microsoft.com/office/drawing/2018/hyperlinkcolor" val="tx"/>
                    </a:ext>
                  </a:extLst>
                </a:hlinkClick>
              </a:rPr>
              <a:t>NCSFreedom@ncsfreedom.org</a:t>
            </a:r>
            <a:endParaRPr lang="en-US" sz="1400" dirty="0">
              <a:effectLst/>
            </a:endParaRPr>
          </a:p>
          <a:p>
            <a:endParaRPr lang="en-US" dirty="0"/>
          </a:p>
        </p:txBody>
      </p:sp>
      <p:sp>
        <p:nvSpPr>
          <p:cNvPr id="7" name="Slide Number Placeholder 6"/>
          <p:cNvSpPr>
            <a:spLocks noGrp="1"/>
          </p:cNvSpPr>
          <p:nvPr>
            <p:ph type="sldNum" sz="quarter" idx="12"/>
          </p:nvPr>
        </p:nvSpPr>
        <p:spPr>
          <a:xfrm>
            <a:off x="8543278" y="6356350"/>
            <a:ext cx="561975" cy="365125"/>
          </a:xfrm>
        </p:spPr>
        <p:txBody>
          <a:bodyPr anchor="ctr">
            <a:normAutofit/>
          </a:bodyPr>
          <a:lstStyle/>
          <a:p>
            <a:pPr>
              <a:spcAft>
                <a:spcPts val="600"/>
              </a:spcAft>
            </a:pPr>
            <a:fld id="{5F79442F-8321-42F3-9B22-037053396911}" type="slidenum">
              <a:rPr lang="en-US" smtClean="0"/>
              <a:pPr>
                <a:spcAft>
                  <a:spcPts val="600"/>
                </a:spcAft>
              </a:pPr>
              <a:t>20</a:t>
            </a:fld>
            <a:endParaRPr lang="en-US"/>
          </a:p>
        </p:txBody>
      </p:sp>
    </p:spTree>
    <p:extLst>
      <p:ext uri="{BB962C8B-B14F-4D97-AF65-F5344CB8AC3E}">
        <p14:creationId xmlns:p14="http://schemas.microsoft.com/office/powerpoint/2010/main" val="22951955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D7B5EFF-E02E-2993-B43C-242C9DC46EFE}"/>
              </a:ext>
            </a:extLst>
          </p:cNvPr>
          <p:cNvSpPr>
            <a:spLocks noGrp="1"/>
          </p:cNvSpPr>
          <p:nvPr>
            <p:ph type="title"/>
          </p:nvPr>
        </p:nvSpPr>
        <p:spPr>
          <a:xfrm>
            <a:off x="5907087" y="266700"/>
            <a:ext cx="3008313" cy="2095500"/>
          </a:xfrm>
        </p:spPr>
        <p:txBody>
          <a:bodyPr/>
          <a:lstStyle/>
          <a:p>
            <a:r>
              <a:rPr lang="en-US" sz="2800" b="1" dirty="0">
                <a:effectLst/>
              </a:rPr>
              <a:t>Activism</a:t>
            </a:r>
            <a:br>
              <a:rPr lang="en-US" sz="2800" b="1" dirty="0">
                <a:effectLst/>
              </a:rPr>
            </a:br>
            <a:endParaRPr lang="en-US" dirty="0"/>
          </a:p>
        </p:txBody>
      </p:sp>
      <p:sp>
        <p:nvSpPr>
          <p:cNvPr id="3" name="Content Placeholder 2"/>
          <p:cNvSpPr>
            <a:spLocks noGrp="1"/>
          </p:cNvSpPr>
          <p:nvPr>
            <p:ph idx="1"/>
          </p:nvPr>
        </p:nvSpPr>
        <p:spPr>
          <a:xfrm>
            <a:off x="719137" y="609600"/>
            <a:ext cx="4995863" cy="5516563"/>
          </a:xfrm>
        </p:spPr>
        <p:txBody>
          <a:bodyPr>
            <a:normAutofit/>
          </a:bodyPr>
          <a:lstStyle/>
          <a:p>
            <a:pPr marL="0" marR="0" indent="0">
              <a:lnSpc>
                <a:spcPct val="90000"/>
              </a:lnSpc>
              <a:spcBef>
                <a:spcPts val="0"/>
              </a:spcBef>
              <a:spcAft>
                <a:spcPts val="600"/>
              </a:spcAft>
              <a:buNone/>
            </a:pPr>
            <a:endParaRPr lang="en-US" sz="2200" dirty="0"/>
          </a:p>
          <a:p>
            <a:pPr marL="0" marR="0" indent="0">
              <a:lnSpc>
                <a:spcPct val="90000"/>
              </a:lnSpc>
              <a:spcBef>
                <a:spcPts val="0"/>
              </a:spcBef>
              <a:spcAft>
                <a:spcPts val="600"/>
              </a:spcAft>
              <a:buNone/>
            </a:pPr>
            <a:r>
              <a:rPr lang="en-US" sz="2200" b="1" dirty="0">
                <a:solidFill>
                  <a:schemeClr val="tx1"/>
                </a:solidFill>
              </a:rPr>
              <a:t>You can prepare for lobbying by researching your own state legislators to find out: </a:t>
            </a:r>
          </a:p>
          <a:p>
            <a:pPr>
              <a:lnSpc>
                <a:spcPct val="90000"/>
              </a:lnSpc>
              <a:spcBef>
                <a:spcPts val="0"/>
              </a:spcBef>
              <a:spcAft>
                <a:spcPts val="600"/>
              </a:spcAft>
            </a:pPr>
            <a:r>
              <a:rPr lang="en-US" sz="2200" b="1" dirty="0">
                <a:solidFill>
                  <a:schemeClr val="tx1"/>
                </a:solidFill>
              </a:rPr>
              <a:t>How much do they advocate for marginalized groups, like the LGBTQ communities, homeless shelters, harm reduction, domestic violence organizations, or social justice movement? </a:t>
            </a:r>
          </a:p>
          <a:p>
            <a:pPr>
              <a:lnSpc>
                <a:spcPct val="90000"/>
              </a:lnSpc>
              <a:spcBef>
                <a:spcPts val="0"/>
              </a:spcBef>
              <a:spcAft>
                <a:spcPts val="600"/>
              </a:spcAft>
            </a:pPr>
            <a:r>
              <a:rPr lang="en-US" sz="2200" b="1" dirty="0">
                <a:solidFill>
                  <a:schemeClr val="tx1"/>
                </a:solidFill>
              </a:rPr>
              <a:t>Do any of them have a law enforcement background? </a:t>
            </a:r>
          </a:p>
          <a:p>
            <a:pPr>
              <a:lnSpc>
                <a:spcPct val="90000"/>
              </a:lnSpc>
              <a:spcBef>
                <a:spcPts val="0"/>
              </a:spcBef>
              <a:spcAft>
                <a:spcPts val="600"/>
              </a:spcAft>
            </a:pPr>
            <a:r>
              <a:rPr lang="en-US" sz="2200" b="1" dirty="0">
                <a:solidFill>
                  <a:schemeClr val="tx1"/>
                </a:solidFill>
              </a:rPr>
              <a:t>Have any of them supported sexual assault prevention legislation?</a:t>
            </a:r>
          </a:p>
        </p:txBody>
      </p:sp>
      <p:sp>
        <p:nvSpPr>
          <p:cNvPr id="10" name="Text Placeholder 3">
            <a:extLst>
              <a:ext uri="{FF2B5EF4-FFF2-40B4-BE49-F238E27FC236}">
                <a16:creationId xmlns:a16="http://schemas.microsoft.com/office/drawing/2014/main" id="{F7D7E1A3-94F7-B98F-34CD-8969D6FBCF1B}"/>
              </a:ext>
            </a:extLst>
          </p:cNvPr>
          <p:cNvSpPr>
            <a:spLocks noGrp="1"/>
          </p:cNvSpPr>
          <p:nvPr>
            <p:ph type="body" sz="half" idx="2"/>
          </p:nvPr>
        </p:nvSpPr>
        <p:spPr>
          <a:xfrm>
            <a:off x="5907087" y="2438401"/>
            <a:ext cx="3008313" cy="1752600"/>
          </a:xfrm>
        </p:spPr>
        <p:txBody>
          <a:bodyPr/>
          <a:lstStyle/>
          <a:p>
            <a:r>
              <a:rPr lang="en-US" dirty="0">
                <a:hlinkClick r:id="rId3"/>
              </a:rPr>
              <a:t>You can read NCSF’s existing public policy papers </a:t>
            </a:r>
            <a:r>
              <a:rPr lang="en-US" dirty="0"/>
              <a:t>on Consent Counts</a:t>
            </a:r>
          </a:p>
        </p:txBody>
      </p:sp>
      <p:sp>
        <p:nvSpPr>
          <p:cNvPr id="12" name="Footer Placeholder 4">
            <a:extLst>
              <a:ext uri="{FF2B5EF4-FFF2-40B4-BE49-F238E27FC236}">
                <a16:creationId xmlns:a16="http://schemas.microsoft.com/office/drawing/2014/main" id="{5A239D65-0902-66AF-50B0-FE5D791B3DC3}"/>
              </a:ext>
            </a:extLst>
          </p:cNvPr>
          <p:cNvSpPr>
            <a:spLocks noGrp="1"/>
          </p:cNvSpPr>
          <p:nvPr>
            <p:ph type="ftr" sz="quarter" idx="11"/>
          </p:nvPr>
        </p:nvSpPr>
        <p:spPr>
          <a:xfrm>
            <a:off x="659165" y="6356350"/>
            <a:ext cx="2847975" cy="365125"/>
          </a:xfrm>
        </p:spPr>
        <p:txBody>
          <a:bodyPr/>
          <a:lstStyle/>
          <a:p>
            <a:r>
              <a:rPr lang="en-US" dirty="0"/>
              <a:t>NCSF Creative Commons EPP</a:t>
            </a:r>
          </a:p>
        </p:txBody>
      </p:sp>
      <p:sp>
        <p:nvSpPr>
          <p:cNvPr id="14" name="Slide Number Placeholder 5">
            <a:extLst>
              <a:ext uri="{FF2B5EF4-FFF2-40B4-BE49-F238E27FC236}">
                <a16:creationId xmlns:a16="http://schemas.microsoft.com/office/drawing/2014/main" id="{B9911BE8-3298-A28E-52B2-694549F6DB64}"/>
              </a:ext>
            </a:extLst>
          </p:cNvPr>
          <p:cNvSpPr>
            <a:spLocks noGrp="1"/>
          </p:cNvSpPr>
          <p:nvPr>
            <p:ph type="sldNum" sz="quarter" idx="12"/>
          </p:nvPr>
        </p:nvSpPr>
        <p:spPr>
          <a:xfrm>
            <a:off x="8543278" y="6356350"/>
            <a:ext cx="561975" cy="365125"/>
          </a:xfrm>
        </p:spPr>
        <p:txBody>
          <a:bodyPr/>
          <a:lstStyle/>
          <a:p>
            <a:pPr>
              <a:spcAft>
                <a:spcPts val="600"/>
              </a:spcAft>
            </a:pPr>
            <a:fld id="{5F79442F-8321-42F3-9B22-037053396911}" type="slidenum">
              <a:rPr lang="en-US" smtClean="0"/>
              <a:pPr>
                <a:spcAft>
                  <a:spcPts val="600"/>
                </a:spcAft>
              </a:pPr>
              <a:t>21</a:t>
            </a:fld>
            <a:endParaRPr lang="en-US"/>
          </a:p>
        </p:txBody>
      </p:sp>
    </p:spTree>
    <p:extLst>
      <p:ext uri="{BB962C8B-B14F-4D97-AF65-F5344CB8AC3E}">
        <p14:creationId xmlns:p14="http://schemas.microsoft.com/office/powerpoint/2010/main" val="9924977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4A75A-3535-C978-AE94-277DE74C280C}"/>
              </a:ext>
            </a:extLst>
          </p:cNvPr>
          <p:cNvSpPr>
            <a:spLocks noGrp="1"/>
          </p:cNvSpPr>
          <p:nvPr>
            <p:ph type="title"/>
          </p:nvPr>
        </p:nvSpPr>
        <p:spPr>
          <a:xfrm>
            <a:off x="457200" y="304800"/>
            <a:ext cx="8229600" cy="1600200"/>
          </a:xfrm>
        </p:spPr>
        <p:txBody>
          <a:bodyPr/>
          <a:lstStyle/>
          <a:p>
            <a:r>
              <a:rPr lang="en-US" dirty="0"/>
              <a:t>Local Works</a:t>
            </a:r>
          </a:p>
        </p:txBody>
      </p:sp>
      <p:sp>
        <p:nvSpPr>
          <p:cNvPr id="3" name="Content Placeholder 2"/>
          <p:cNvSpPr>
            <a:spLocks noGrp="1"/>
          </p:cNvSpPr>
          <p:nvPr>
            <p:ph sz="quarter" idx="13"/>
          </p:nvPr>
        </p:nvSpPr>
        <p:spPr>
          <a:xfrm>
            <a:off x="762000" y="1219200"/>
            <a:ext cx="7391400" cy="5257800"/>
          </a:xfrm>
        </p:spPr>
        <p:txBody>
          <a:bodyPr>
            <a:normAutofit/>
          </a:bodyPr>
          <a:lstStyle/>
          <a:p>
            <a:pPr marL="0" marR="0" indent="0">
              <a:lnSpc>
                <a:spcPct val="90000"/>
              </a:lnSpc>
              <a:spcBef>
                <a:spcPts val="0"/>
              </a:spcBef>
              <a:spcAft>
                <a:spcPts val="0"/>
              </a:spcAft>
              <a:buNone/>
            </a:pPr>
            <a:endParaRPr lang="en-US" dirty="0"/>
          </a:p>
          <a:p>
            <a:pPr marL="0" marR="0" indent="0">
              <a:lnSpc>
                <a:spcPct val="90000"/>
              </a:lnSpc>
              <a:spcBef>
                <a:spcPts val="0"/>
              </a:spcBef>
              <a:spcAft>
                <a:spcPts val="0"/>
              </a:spcAft>
              <a:buNone/>
            </a:pPr>
            <a:endParaRPr lang="en-US" sz="2800" b="1" dirty="0">
              <a:solidFill>
                <a:schemeClr val="tx1"/>
              </a:solidFill>
              <a:latin typeface="Calibri" panose="020F0502020204030204" pitchFamily="34" charset="0"/>
              <a:cs typeface="Calibri" panose="020F0502020204030204" pitchFamily="34" charset="0"/>
            </a:endParaRPr>
          </a:p>
          <a:p>
            <a:pPr marL="0" marR="0" indent="0">
              <a:lnSpc>
                <a:spcPct val="90000"/>
              </a:lnSpc>
              <a:spcBef>
                <a:spcPts val="0"/>
              </a:spcBef>
              <a:spcAft>
                <a:spcPts val="0"/>
              </a:spcAft>
              <a:buNone/>
            </a:pPr>
            <a:r>
              <a:rPr lang="en-US" dirty="0">
                <a:solidFill>
                  <a:schemeClr val="tx1"/>
                </a:solidFill>
                <a:latin typeface="Calibri" panose="020F0502020204030204" pitchFamily="34" charset="0"/>
                <a:cs typeface="Calibri" panose="020F0502020204030204" pitchFamily="34" charset="0"/>
              </a:rPr>
              <a:t>You can do outreach to your local rape crisis center or anti-violence project, and suggest that NCSF give them an Interpersonal Violence &amp; BDSM Cultural Competency webinar.</a:t>
            </a:r>
          </a:p>
          <a:p>
            <a:pPr marL="0" indent="0">
              <a:lnSpc>
                <a:spcPct val="90000"/>
              </a:lnSpc>
              <a:buNone/>
            </a:pPr>
            <a:endParaRPr lang="en-US" dirty="0">
              <a:latin typeface="Calibri" panose="020F0502020204030204" pitchFamily="34" charset="0"/>
              <a:cs typeface="Calibri" panose="020F0502020204030204" pitchFamily="34" charset="0"/>
            </a:endParaRPr>
          </a:p>
          <a:p>
            <a:pPr marL="0" indent="0">
              <a:lnSpc>
                <a:spcPct val="90000"/>
              </a:lnSpc>
              <a:buNone/>
            </a:pPr>
            <a:r>
              <a:rPr lang="en-US" dirty="0">
                <a:solidFill>
                  <a:schemeClr val="tx1"/>
                </a:solidFill>
                <a:latin typeface="Calibri" panose="020F0502020204030204" pitchFamily="34" charset="0"/>
                <a:cs typeface="Calibri" panose="020F0502020204030204" pitchFamily="34" charset="0"/>
              </a:rPr>
              <a:t>Here is a Sample email that you can send - </a:t>
            </a:r>
            <a:r>
              <a:rPr lang="en-US" sz="2000" dirty="0">
                <a:solidFill>
                  <a:schemeClr val="tx1"/>
                </a:solidFill>
                <a:latin typeface="Calibri" panose="020F0502020204030204" pitchFamily="34" charset="0"/>
                <a:cs typeface="Calibri" panose="020F0502020204030204" pitchFamily="34" charset="0"/>
              </a:rPr>
              <a:t>https://docs.google.com/document/d/1JjWypH7uDD-9uOXiQYrYW4EjWfgQdAax7w7fUUd7dnw/edit?usp=sharing</a:t>
            </a:r>
          </a:p>
          <a:p>
            <a:pPr marL="0" indent="0">
              <a:lnSpc>
                <a:spcPct val="90000"/>
              </a:lnSpc>
              <a:buNone/>
            </a:pPr>
            <a:endParaRPr lang="en-US" dirty="0">
              <a:latin typeface="Calibri" panose="020F0502020204030204" pitchFamily="34" charset="0"/>
              <a:cs typeface="Calibri" panose="020F0502020204030204" pitchFamily="34" charset="0"/>
            </a:endParaRPr>
          </a:p>
          <a:p>
            <a:pPr marL="0" indent="0">
              <a:lnSpc>
                <a:spcPct val="90000"/>
              </a:lnSpc>
              <a:buNone/>
            </a:pPr>
            <a:r>
              <a:rPr lang="en-US" dirty="0">
                <a:solidFill>
                  <a:schemeClr val="tx1"/>
                </a:solidFill>
                <a:latin typeface="Calibri" panose="020F0502020204030204" pitchFamily="34" charset="0"/>
                <a:cs typeface="Calibri" panose="020F0502020204030204" pitchFamily="34" charset="0"/>
              </a:rPr>
              <a:t>Volunteer for your local crisis center! They need your help and your voice for kink and CNM survivors.</a:t>
            </a:r>
          </a:p>
        </p:txBody>
      </p:sp>
      <p:sp>
        <p:nvSpPr>
          <p:cNvPr id="15" name="Footer Placeholder 3">
            <a:extLst>
              <a:ext uri="{FF2B5EF4-FFF2-40B4-BE49-F238E27FC236}">
                <a16:creationId xmlns:a16="http://schemas.microsoft.com/office/drawing/2014/main" id="{187F7CDF-2697-47F9-9B9B-409C7C6A5258}"/>
              </a:ext>
            </a:extLst>
          </p:cNvPr>
          <p:cNvSpPr>
            <a:spLocks noGrp="1"/>
          </p:cNvSpPr>
          <p:nvPr>
            <p:ph type="ftr" sz="quarter" idx="11"/>
          </p:nvPr>
        </p:nvSpPr>
        <p:spPr>
          <a:xfrm>
            <a:off x="659165" y="6356350"/>
            <a:ext cx="2847975" cy="365125"/>
          </a:xfrm>
        </p:spPr>
        <p:txBody>
          <a:bodyPr/>
          <a:lstStyle/>
          <a:p>
            <a:r>
              <a:rPr lang="en-US" dirty="0"/>
              <a:t>NCSF Creative Commons EPP</a:t>
            </a:r>
          </a:p>
        </p:txBody>
      </p:sp>
      <p:sp>
        <p:nvSpPr>
          <p:cNvPr id="7" name="Slide Number Placeholder 6"/>
          <p:cNvSpPr>
            <a:spLocks noGrp="1"/>
          </p:cNvSpPr>
          <p:nvPr>
            <p:ph type="sldNum" sz="quarter" idx="12"/>
          </p:nvPr>
        </p:nvSpPr>
        <p:spPr>
          <a:xfrm>
            <a:off x="8543278" y="6356350"/>
            <a:ext cx="561975" cy="365125"/>
          </a:xfrm>
        </p:spPr>
        <p:txBody>
          <a:bodyPr anchor="ctr">
            <a:normAutofit/>
          </a:bodyPr>
          <a:lstStyle/>
          <a:p>
            <a:pPr>
              <a:spcAft>
                <a:spcPts val="600"/>
              </a:spcAft>
            </a:pPr>
            <a:fld id="{5F79442F-8321-42F3-9B22-037053396911}" type="slidenum">
              <a:rPr lang="en-US" smtClean="0"/>
              <a:pPr>
                <a:spcAft>
                  <a:spcPts val="600"/>
                </a:spcAft>
              </a:pPr>
              <a:t>22</a:t>
            </a:fld>
            <a:endParaRPr lang="en-US"/>
          </a:p>
        </p:txBody>
      </p:sp>
    </p:spTree>
    <p:extLst>
      <p:ext uri="{BB962C8B-B14F-4D97-AF65-F5344CB8AC3E}">
        <p14:creationId xmlns:p14="http://schemas.microsoft.com/office/powerpoint/2010/main" val="28204394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4944"/>
            <a:ext cx="8229600" cy="958057"/>
          </a:xfrm>
        </p:spPr>
        <p:txBody>
          <a:bodyPr/>
          <a:lstStyle/>
          <a:p>
            <a:r>
              <a:rPr lang="en-US" dirty="0">
                <a:latin typeface="Calibri" panose="020F0502020204030204" pitchFamily="34" charset="0"/>
                <a:cs typeface="Calibri" panose="020F0502020204030204" pitchFamily="34" charset="0"/>
              </a:rPr>
              <a:t>Learn More</a:t>
            </a:r>
          </a:p>
        </p:txBody>
      </p:sp>
      <p:graphicFrame>
        <p:nvGraphicFramePr>
          <p:cNvPr id="9" name="Content Placeholder 2" descr="NCSF Consent Count Resources&#10; American Law Institute&#10;The ALI Advisor&#10;Video: Model Penal Code: Sexual Assault and Related Offenses - Overview of Tentative Draft No. 5 (2021) &#10;">
            <a:extLst>
              <a:ext uri="{FF2B5EF4-FFF2-40B4-BE49-F238E27FC236}">
                <a16:creationId xmlns:a16="http://schemas.microsoft.com/office/drawing/2014/main" id="{36E9E983-877C-4B1E-A6E9-14BA6D5512BC}"/>
              </a:ext>
            </a:extLst>
          </p:cNvPr>
          <p:cNvGraphicFramePr>
            <a:graphicFrameLocks noGrp="1"/>
          </p:cNvGraphicFramePr>
          <p:nvPr>
            <p:ph idx="1"/>
            <p:extLst>
              <p:ext uri="{D42A27DB-BD31-4B8C-83A1-F6EECF244321}">
                <p14:modId xmlns:p14="http://schemas.microsoft.com/office/powerpoint/2010/main" val="926986916"/>
              </p:ext>
            </p:extLst>
          </p:nvPr>
        </p:nvGraphicFramePr>
        <p:xfrm>
          <a:off x="457200" y="1143001"/>
          <a:ext cx="8229600" cy="50728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p:cNvSpPr>
            <a:spLocks noGrp="1"/>
          </p:cNvSpPr>
          <p:nvPr>
            <p:ph type="sldNum" sz="quarter" idx="12"/>
          </p:nvPr>
        </p:nvSpPr>
        <p:spPr/>
        <p:txBody>
          <a:bodyPr/>
          <a:lstStyle/>
          <a:p>
            <a:fld id="{5F79442F-8321-42F3-9B22-037053396911}" type="slidenum">
              <a:rPr lang="en-US" smtClean="0"/>
              <a:t>23</a:t>
            </a:fld>
            <a:endParaRPr lang="en-US"/>
          </a:p>
        </p:txBody>
      </p:sp>
    </p:spTree>
    <p:extLst>
      <p:ext uri="{BB962C8B-B14F-4D97-AF65-F5344CB8AC3E}">
        <p14:creationId xmlns:p14="http://schemas.microsoft.com/office/powerpoint/2010/main" val="647574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peech Bubble: Rectangle with Corners Rounded 8" descr="What verbal or physical resistance did you agree that it’s okay to ignore, ie. in roleplay or power exchange.&#10;">
            <a:extLst>
              <a:ext uri="{FF2B5EF4-FFF2-40B4-BE49-F238E27FC236}">
                <a16:creationId xmlns:a16="http://schemas.microsoft.com/office/drawing/2014/main" id="{23ADE0F5-CEA1-E995-D6A4-E58DF41B8C40}"/>
              </a:ext>
              <a:ext uri="{C183D7F6-B498-43B3-948B-1728B52AA6E4}">
                <adec:decorative xmlns:adec="http://schemas.microsoft.com/office/drawing/2017/decorative" val="0"/>
              </a:ext>
            </a:extLst>
          </p:cNvPr>
          <p:cNvSpPr/>
          <p:nvPr/>
        </p:nvSpPr>
        <p:spPr>
          <a:xfrm rot="10800000" flipH="1">
            <a:off x="5105400" y="4231658"/>
            <a:ext cx="3733800" cy="2005512"/>
          </a:xfrm>
          <a:prstGeom prst="wedgeRound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8" name="Speech Bubble: Oval 7" descr="Do you have a way to stop at any time - even if you’re doing consensual non-consent - like a safeword or safe signal?&#10;">
            <a:extLst>
              <a:ext uri="{FF2B5EF4-FFF2-40B4-BE49-F238E27FC236}">
                <a16:creationId xmlns:a16="http://schemas.microsoft.com/office/drawing/2014/main" id="{E96AB0FA-ADB8-BB1A-FDDB-D25580F2D64B}"/>
              </a:ext>
              <a:ext uri="{C183D7F6-B498-43B3-948B-1728B52AA6E4}">
                <adec:decorative xmlns:adec="http://schemas.microsoft.com/office/drawing/2017/decorative" val="0"/>
              </a:ext>
            </a:extLst>
          </p:cNvPr>
          <p:cNvSpPr/>
          <p:nvPr/>
        </p:nvSpPr>
        <p:spPr>
          <a:xfrm rot="10800000">
            <a:off x="872041" y="4152495"/>
            <a:ext cx="3886556" cy="2286000"/>
          </a:xfrm>
          <a:prstGeom prst="wedgeEllipse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7ECF2F48-9A7E-467D-F69E-6A2FFE7299D9}"/>
              </a:ext>
            </a:extLst>
          </p:cNvPr>
          <p:cNvSpPr>
            <a:spLocks noGrp="1"/>
          </p:cNvSpPr>
          <p:nvPr>
            <p:ph type="title"/>
          </p:nvPr>
        </p:nvSpPr>
        <p:spPr>
          <a:xfrm>
            <a:off x="152400" y="3213909"/>
            <a:ext cx="8839200" cy="609600"/>
          </a:xfrm>
        </p:spPr>
        <p:txBody>
          <a:bodyPr/>
          <a:lstStyle/>
          <a:p>
            <a:r>
              <a:rPr lang="en-US" sz="2800" b="1" dirty="0">
                <a:ln>
                  <a:solidFill>
                    <a:schemeClr val="tx1"/>
                  </a:solidFill>
                </a:ln>
                <a:solidFill>
                  <a:schemeClr val="tx1">
                    <a:lumMod val="50000"/>
                    <a:lumOff val="50000"/>
                  </a:schemeClr>
                </a:solidFill>
                <a:effectLst>
                  <a:outerShdw blurRad="38100" dist="19050" dir="2700000" algn="tl" rotWithShape="0">
                    <a:schemeClr val="dk1">
                      <a:lumMod val="50000"/>
                      <a:alpha val="40000"/>
                    </a:schemeClr>
                  </a:outerShdw>
                </a:effectLst>
              </a:rPr>
              <a:t>To Get Explicit Prior Permission for Consent to Kink</a:t>
            </a:r>
          </a:p>
        </p:txBody>
      </p:sp>
      <p:sp>
        <p:nvSpPr>
          <p:cNvPr id="6" name="Speech Bubble: Oval 5" descr="Did you agree to the specific acts you’re going to do together, including if there’s going to be any sexual contact like touching the breasts or genitals?&#10;">
            <a:extLst>
              <a:ext uri="{FF2B5EF4-FFF2-40B4-BE49-F238E27FC236}">
                <a16:creationId xmlns:a16="http://schemas.microsoft.com/office/drawing/2014/main" id="{7165DB85-2D32-6E5E-9AD6-EB71983E99B8}"/>
              </a:ext>
            </a:extLst>
          </p:cNvPr>
          <p:cNvSpPr/>
          <p:nvPr/>
        </p:nvSpPr>
        <p:spPr>
          <a:xfrm rot="20363739">
            <a:off x="6174" y="506654"/>
            <a:ext cx="3294135" cy="2366106"/>
          </a:xfrm>
          <a:prstGeom prst="wedgeEllipse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R="0" algn="ctr" rtl="0"/>
            <a:r>
              <a:rPr lang="en-US" sz="2400" b="0" i="0" u="none" strike="noStrike" baseline="30000" dirty="0">
                <a:solidFill>
                  <a:schemeClr val="bg1"/>
                </a:solidFill>
                <a:latin typeface="Arial" panose="020B0604020202020204" pitchFamily="34" charset="0"/>
                <a:cs typeface="Arial" panose="020B0604020202020204" pitchFamily="34" charset="0"/>
              </a:rPr>
              <a:t>Did you agree to the specific acts you’re going to do together, including if there’s going to be any sexual contact like touching the breasts or genitals?</a:t>
            </a:r>
          </a:p>
        </p:txBody>
      </p:sp>
      <p:sp>
        <p:nvSpPr>
          <p:cNvPr id="4" name="Speech Bubble: Rectangle with Corners Rounded 3" descr="Is everyone an adult and able to &#10;       consent: they’re not under the influence, in subspace, having a mental health crisis, &#10;          or a significant reduction in capacity. &#10;">
            <a:extLst>
              <a:ext uri="{FF2B5EF4-FFF2-40B4-BE49-F238E27FC236}">
                <a16:creationId xmlns:a16="http://schemas.microsoft.com/office/drawing/2014/main" id="{AFEDEEB0-EBD3-D8DC-7075-08E624BB22A3}"/>
              </a:ext>
            </a:extLst>
          </p:cNvPr>
          <p:cNvSpPr/>
          <p:nvPr/>
        </p:nvSpPr>
        <p:spPr>
          <a:xfrm>
            <a:off x="3352800" y="685800"/>
            <a:ext cx="2665837" cy="2327068"/>
          </a:xfrm>
          <a:prstGeom prst="wedgeRound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Is everyone an adult and able to consent -they’re not under the influence, in subspace, having a mental health crisis or a significant reduction in capacity. </a:t>
            </a:r>
          </a:p>
        </p:txBody>
      </p:sp>
      <p:sp>
        <p:nvSpPr>
          <p:cNvPr id="5" name="Speech Bubble: Oval 4" descr="Did you discuss the risks and agree how intense it will be? Note: You can’t seriously injure someone, even if  they consented &#10;to the act.">
            <a:extLst>
              <a:ext uri="{FF2B5EF4-FFF2-40B4-BE49-F238E27FC236}">
                <a16:creationId xmlns:a16="http://schemas.microsoft.com/office/drawing/2014/main" id="{0BAD40FD-5C60-526A-EBF4-D067029FF224}"/>
              </a:ext>
            </a:extLst>
          </p:cNvPr>
          <p:cNvSpPr/>
          <p:nvPr/>
        </p:nvSpPr>
        <p:spPr>
          <a:xfrm rot="796706">
            <a:off x="6082012" y="336605"/>
            <a:ext cx="2976585" cy="2878749"/>
          </a:xfrm>
          <a:prstGeom prst="wedgeEllipse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solidFill>
                  <a:schemeClr val="bg1"/>
                </a:solidFill>
                <a:latin typeface="Arial" panose="020B0604020202020204" pitchFamily="34" charset="0"/>
                <a:cs typeface="Arial" panose="020B0604020202020204" pitchFamily="34" charset="0"/>
              </a:rPr>
              <a:t>Did you discuss the risks and agree how intense it will be? Note: You can’t seriously injure someone, even if  they consented </a:t>
            </a:r>
          </a:p>
          <a:p>
            <a:pPr algn="ctr"/>
            <a:r>
              <a:rPr lang="en-US" dirty="0">
                <a:solidFill>
                  <a:schemeClr val="bg1"/>
                </a:solidFill>
                <a:latin typeface="Arial" panose="020B0604020202020204" pitchFamily="34" charset="0"/>
                <a:cs typeface="Arial" panose="020B0604020202020204" pitchFamily="34" charset="0"/>
              </a:rPr>
              <a:t>to the act.</a:t>
            </a:r>
          </a:p>
        </p:txBody>
      </p:sp>
      <p:sp>
        <p:nvSpPr>
          <p:cNvPr id="10" name="TextBox 9" descr="Do you have a way to stop at any time - even if you’re doing consensual non-consent - like a safeword or safe signal?&#10;">
            <a:extLst>
              <a:ext uri="{FF2B5EF4-FFF2-40B4-BE49-F238E27FC236}">
                <a16:creationId xmlns:a16="http://schemas.microsoft.com/office/drawing/2014/main" id="{0C2635DE-7B75-BBD0-0CEF-7A6F4BDED0CE}"/>
              </a:ext>
            </a:extLst>
          </p:cNvPr>
          <p:cNvSpPr txBox="1"/>
          <p:nvPr/>
        </p:nvSpPr>
        <p:spPr>
          <a:xfrm>
            <a:off x="1405618" y="4633775"/>
            <a:ext cx="2819400" cy="1323439"/>
          </a:xfrm>
          <a:prstGeom prst="rect">
            <a:avLst/>
          </a:prstGeom>
          <a:noFill/>
        </p:spPr>
        <p:txBody>
          <a:bodyPr wrap="square" rtlCol="0">
            <a:spAutoFit/>
          </a:bodyPr>
          <a:lstStyle/>
          <a:p>
            <a:pPr algn="ctr"/>
            <a:r>
              <a:rPr lang="en-US" sz="1600" dirty="0">
                <a:solidFill>
                  <a:schemeClr val="bg1"/>
                </a:solidFill>
                <a:latin typeface="Arial" panose="020B0604020202020204" pitchFamily="34" charset="0"/>
                <a:cs typeface="Arial" panose="020B0604020202020204" pitchFamily="34" charset="0"/>
              </a:rPr>
              <a:t>Do you have a way to stop at any time - even if you’re doing consensual non-consent - like a </a:t>
            </a:r>
            <a:r>
              <a:rPr lang="en-US" sz="1600" dirty="0" err="1">
                <a:solidFill>
                  <a:schemeClr val="bg1"/>
                </a:solidFill>
                <a:latin typeface="Arial" panose="020B0604020202020204" pitchFamily="34" charset="0"/>
                <a:cs typeface="Arial" panose="020B0604020202020204" pitchFamily="34" charset="0"/>
              </a:rPr>
              <a:t>safeword</a:t>
            </a:r>
            <a:r>
              <a:rPr lang="en-US" sz="1600" dirty="0">
                <a:solidFill>
                  <a:schemeClr val="bg1"/>
                </a:solidFill>
                <a:latin typeface="Arial" panose="020B0604020202020204" pitchFamily="34" charset="0"/>
                <a:cs typeface="Arial" panose="020B0604020202020204" pitchFamily="34" charset="0"/>
              </a:rPr>
              <a:t> or safe signal?</a:t>
            </a:r>
          </a:p>
        </p:txBody>
      </p:sp>
      <p:sp>
        <p:nvSpPr>
          <p:cNvPr id="11" name="TextBox 10" descr="What verbal or physical resistance did you agree that it’s okay to ignore, ie. in roleplay or power exchange.&#10;">
            <a:extLst>
              <a:ext uri="{FF2B5EF4-FFF2-40B4-BE49-F238E27FC236}">
                <a16:creationId xmlns:a16="http://schemas.microsoft.com/office/drawing/2014/main" id="{9AE42186-98B9-639C-2B07-2FBB42145727}"/>
              </a:ext>
            </a:extLst>
          </p:cNvPr>
          <p:cNvSpPr txBox="1"/>
          <p:nvPr/>
        </p:nvSpPr>
        <p:spPr>
          <a:xfrm>
            <a:off x="5379780" y="4633775"/>
            <a:ext cx="3185039" cy="1354217"/>
          </a:xfrm>
          <a:prstGeom prst="rect">
            <a:avLst/>
          </a:prstGeom>
          <a:noFill/>
        </p:spPr>
        <p:txBody>
          <a:bodyPr wrap="square" rtlCol="0">
            <a:spAutoFit/>
          </a:bodyPr>
          <a:lstStyle/>
          <a:p>
            <a:pPr algn="ctr"/>
            <a:r>
              <a:rPr lang="en-US" sz="1600" dirty="0">
                <a:solidFill>
                  <a:schemeClr val="bg1"/>
                </a:solidFill>
                <a:latin typeface="Arial" panose="020B0604020202020204" pitchFamily="34" charset="0"/>
                <a:cs typeface="Arial" panose="020B0604020202020204" pitchFamily="34" charset="0"/>
              </a:rPr>
              <a:t>What verbal or physical resistance did you agree that it’s okay to ignore, i.e.. in roleplay or power exchange.</a:t>
            </a:r>
          </a:p>
          <a:p>
            <a:endParaRPr lang="en-US" dirty="0"/>
          </a:p>
        </p:txBody>
      </p:sp>
    </p:spTree>
    <p:extLst>
      <p:ext uri="{BB962C8B-B14F-4D97-AF65-F5344CB8AC3E}">
        <p14:creationId xmlns:p14="http://schemas.microsoft.com/office/powerpoint/2010/main" val="786783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60C3E-7C20-2650-B023-AE936119372D}"/>
              </a:ext>
            </a:extLst>
          </p:cNvPr>
          <p:cNvSpPr>
            <a:spLocks noGrp="1"/>
          </p:cNvSpPr>
          <p:nvPr>
            <p:ph type="title"/>
          </p:nvPr>
        </p:nvSpPr>
        <p:spPr>
          <a:xfrm>
            <a:off x="457200" y="0"/>
            <a:ext cx="8229600" cy="1600200"/>
          </a:xfrm>
        </p:spPr>
        <p:txBody>
          <a:bodyPr anchor="b">
            <a:normAutofit/>
          </a:bodyPr>
          <a:lstStyle/>
          <a:p>
            <a:r>
              <a:rPr lang="en-US"/>
              <a:t>Who is the ALI?</a:t>
            </a:r>
          </a:p>
        </p:txBody>
      </p:sp>
      <p:sp>
        <p:nvSpPr>
          <p:cNvPr id="3" name="Subtitle 2">
            <a:extLst>
              <a:ext uri="{FF2B5EF4-FFF2-40B4-BE49-F238E27FC236}">
                <a16:creationId xmlns:a16="http://schemas.microsoft.com/office/drawing/2014/main" id="{F70A35D2-36B2-9579-4987-DBA2173BE282}"/>
              </a:ext>
            </a:extLst>
          </p:cNvPr>
          <p:cNvSpPr>
            <a:spLocks noGrp="1"/>
          </p:cNvSpPr>
          <p:nvPr>
            <p:ph sz="quarter" idx="13"/>
          </p:nvPr>
        </p:nvSpPr>
        <p:spPr>
          <a:xfrm>
            <a:off x="365760" y="1600200"/>
            <a:ext cx="4041648" cy="4526280"/>
          </a:xfrm>
        </p:spPr>
        <p:txBody>
          <a:bodyPr>
            <a:normAutofit/>
          </a:bodyPr>
          <a:lstStyle/>
          <a:p>
            <a:pPr marL="0" indent="0">
              <a:lnSpc>
                <a:spcPct val="90000"/>
              </a:lnSpc>
              <a:buNone/>
            </a:pPr>
            <a:r>
              <a:rPr lang="en-US" sz="2000" dirty="0"/>
              <a:t>The American Law Institute is an independent body made up of influential lawyers from across the United States. The ALI analyzes legal issues and proposes model legislation (known as “codes” or “restatements”) and recommends that states adopt that model legislation as their own law. This requires that each state legislature pass a bill that changes the state law, but many states have in the past adopted ALI model codes without significant changes.</a:t>
            </a:r>
          </a:p>
        </p:txBody>
      </p:sp>
      <p:pic>
        <p:nvPicPr>
          <p:cNvPr id="5" name="Picture 4" descr="The American Law Institute Logo">
            <a:extLst>
              <a:ext uri="{FF2B5EF4-FFF2-40B4-BE49-F238E27FC236}">
                <a16:creationId xmlns:a16="http://schemas.microsoft.com/office/drawing/2014/main" id="{FD433024-D554-A13F-7D81-2FF7E2FE2DB6}"/>
              </a:ext>
            </a:extLst>
          </p:cNvPr>
          <p:cNvPicPr>
            <a:picLocks noChangeAspect="1"/>
          </p:cNvPicPr>
          <p:nvPr/>
        </p:nvPicPr>
        <p:blipFill>
          <a:blip r:embed="rId3"/>
          <a:stretch>
            <a:fillRect/>
          </a:stretch>
        </p:blipFill>
        <p:spPr>
          <a:xfrm>
            <a:off x="4648200" y="2338609"/>
            <a:ext cx="4038600" cy="3049144"/>
          </a:xfrm>
          <a:prstGeom prst="rect">
            <a:avLst/>
          </a:prstGeom>
          <a:noFill/>
        </p:spPr>
      </p:pic>
      <p:sp>
        <p:nvSpPr>
          <p:cNvPr id="19" name="Footer Placeholder 3">
            <a:extLst>
              <a:ext uri="{FF2B5EF4-FFF2-40B4-BE49-F238E27FC236}">
                <a16:creationId xmlns:a16="http://schemas.microsoft.com/office/drawing/2014/main" id="{70AA2679-24D7-99E8-8061-4049B894CD11}"/>
              </a:ext>
            </a:extLst>
          </p:cNvPr>
          <p:cNvSpPr>
            <a:spLocks noGrp="1"/>
          </p:cNvSpPr>
          <p:nvPr>
            <p:ph type="ftr" sz="quarter" idx="11"/>
          </p:nvPr>
        </p:nvSpPr>
        <p:spPr>
          <a:xfrm>
            <a:off x="659165" y="6356350"/>
            <a:ext cx="2847975" cy="365125"/>
          </a:xfrm>
        </p:spPr>
        <p:txBody>
          <a:bodyPr/>
          <a:lstStyle/>
          <a:p>
            <a:r>
              <a:rPr lang="en-US" dirty="0"/>
              <a:t>NCSF Creative Commons EPP</a:t>
            </a:r>
          </a:p>
        </p:txBody>
      </p:sp>
      <p:sp>
        <p:nvSpPr>
          <p:cNvPr id="12" name="Slide Number Placeholder 5">
            <a:extLst>
              <a:ext uri="{FF2B5EF4-FFF2-40B4-BE49-F238E27FC236}">
                <a16:creationId xmlns:a16="http://schemas.microsoft.com/office/drawing/2014/main" id="{EE177649-4ED1-0992-0732-D1D0C9E90443}"/>
              </a:ext>
            </a:extLst>
          </p:cNvPr>
          <p:cNvSpPr>
            <a:spLocks noGrp="1"/>
          </p:cNvSpPr>
          <p:nvPr>
            <p:ph type="sldNum" sz="quarter" idx="12"/>
          </p:nvPr>
        </p:nvSpPr>
        <p:spPr>
          <a:xfrm>
            <a:off x="8543278" y="6356350"/>
            <a:ext cx="561975" cy="365125"/>
          </a:xfrm>
        </p:spPr>
        <p:txBody>
          <a:bodyPr anchor="ctr">
            <a:normAutofit/>
          </a:bodyPr>
          <a:lstStyle/>
          <a:p>
            <a:pPr>
              <a:spcAft>
                <a:spcPts val="600"/>
              </a:spcAft>
            </a:pPr>
            <a:fld id="{5F79442F-8321-42F3-9B22-037053396911}" type="slidenum">
              <a:rPr lang="en-US" smtClean="0"/>
              <a:pPr>
                <a:spcAft>
                  <a:spcPts val="600"/>
                </a:spcAft>
              </a:pPr>
              <a:t>3</a:t>
            </a:fld>
            <a:endParaRPr lang="en-US"/>
          </a:p>
        </p:txBody>
      </p:sp>
    </p:spTree>
    <p:extLst>
      <p:ext uri="{BB962C8B-B14F-4D97-AF65-F5344CB8AC3E}">
        <p14:creationId xmlns:p14="http://schemas.microsoft.com/office/powerpoint/2010/main" val="190742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A704F-4B45-3F43-875B-0D035FFA0A87}"/>
              </a:ext>
            </a:extLst>
          </p:cNvPr>
          <p:cNvSpPr>
            <a:spLocks noGrp="1"/>
          </p:cNvSpPr>
          <p:nvPr>
            <p:ph type="title"/>
          </p:nvPr>
        </p:nvSpPr>
        <p:spPr>
          <a:xfrm>
            <a:off x="722313" y="533400"/>
            <a:ext cx="7772400" cy="2505075"/>
          </a:xfrm>
        </p:spPr>
        <p:txBody>
          <a:bodyPr anchor="b">
            <a:normAutofit/>
          </a:bodyPr>
          <a:lstStyle/>
          <a:p>
            <a:r>
              <a:rPr lang="en-US" dirty="0"/>
              <a:t>Who is the NCSF?</a:t>
            </a:r>
          </a:p>
        </p:txBody>
      </p:sp>
      <p:sp>
        <p:nvSpPr>
          <p:cNvPr id="3" name="Content Placeholder 2">
            <a:extLst>
              <a:ext uri="{FF2B5EF4-FFF2-40B4-BE49-F238E27FC236}">
                <a16:creationId xmlns:a16="http://schemas.microsoft.com/office/drawing/2014/main" id="{0D9E3CA0-CBF5-6C4F-815F-3A6FCD3AD91B}"/>
              </a:ext>
            </a:extLst>
          </p:cNvPr>
          <p:cNvSpPr>
            <a:spLocks noGrp="1"/>
          </p:cNvSpPr>
          <p:nvPr>
            <p:ph type="body" idx="1"/>
          </p:nvPr>
        </p:nvSpPr>
        <p:spPr>
          <a:xfrm>
            <a:off x="722313" y="4038599"/>
            <a:ext cx="7772400" cy="2317751"/>
          </a:xfrm>
        </p:spPr>
        <p:txBody>
          <a:bodyPr anchor="t">
            <a:normAutofit lnSpcReduction="10000"/>
          </a:bodyPr>
          <a:lstStyle/>
          <a:p>
            <a:pPr marL="342900" indent="-342900" algn="l">
              <a:lnSpc>
                <a:spcPct val="90000"/>
              </a:lnSpc>
              <a:buFont typeface="Arial" panose="020B0604020202020204" pitchFamily="34" charset="0"/>
              <a:buChar char="•"/>
            </a:pPr>
            <a:r>
              <a:rPr lang="en-US" sz="1900" dirty="0"/>
              <a:t>The National Coalition for Sexual Freedom (NCSF) is a coalition of Alt-sex groups and businesses: over 160 Coalition Partners, primarily in the U.S.</a:t>
            </a:r>
          </a:p>
          <a:p>
            <a:pPr marL="342900" indent="-342900" algn="l">
              <a:lnSpc>
                <a:spcPct val="90000"/>
              </a:lnSpc>
              <a:buFont typeface="Arial" panose="020B0604020202020204" pitchFamily="34" charset="0"/>
              <a:buChar char="•"/>
            </a:pPr>
            <a:r>
              <a:rPr lang="en-US" sz="1900" dirty="0"/>
              <a:t>NCSF is an advocacy group that challenges systemic discrimination in government and private sector services</a:t>
            </a:r>
          </a:p>
          <a:p>
            <a:pPr marL="342900" indent="-342900" algn="l">
              <a:lnSpc>
                <a:spcPct val="90000"/>
              </a:lnSpc>
              <a:buFont typeface="Arial" panose="020B0604020202020204" pitchFamily="34" charset="0"/>
              <a:buChar char="•"/>
            </a:pPr>
            <a:r>
              <a:rPr lang="en-US" sz="1900" dirty="0"/>
              <a:t>NCSF provides education about the Alt-sex communities for agencies and professionals</a:t>
            </a:r>
          </a:p>
          <a:p>
            <a:pPr marL="342900" indent="-342900" algn="l">
              <a:lnSpc>
                <a:spcPct val="90000"/>
              </a:lnSpc>
              <a:buFont typeface="Arial" panose="020B0604020202020204" pitchFamily="34" charset="0"/>
              <a:buChar char="•"/>
            </a:pPr>
            <a:r>
              <a:rPr lang="en-US" sz="1900" dirty="0"/>
              <a:t>NCSF was established in 1997 – 26 years of advocacy</a:t>
            </a:r>
          </a:p>
          <a:p>
            <a:pPr marL="0" indent="0">
              <a:lnSpc>
                <a:spcPct val="90000"/>
              </a:lnSpc>
              <a:buNone/>
            </a:pPr>
            <a:endParaRPr lang="en-US" sz="1100" dirty="0"/>
          </a:p>
        </p:txBody>
      </p:sp>
      <p:sp>
        <p:nvSpPr>
          <p:cNvPr id="8" name="Footer Placeholder 3">
            <a:extLst>
              <a:ext uri="{FF2B5EF4-FFF2-40B4-BE49-F238E27FC236}">
                <a16:creationId xmlns:a16="http://schemas.microsoft.com/office/drawing/2014/main" id="{E2C49EB6-BBEB-D3F1-61FE-0AB1FB9B375C}"/>
              </a:ext>
            </a:extLst>
          </p:cNvPr>
          <p:cNvSpPr>
            <a:spLocks noGrp="1"/>
          </p:cNvSpPr>
          <p:nvPr>
            <p:ph type="ftr" sz="quarter" idx="11"/>
          </p:nvPr>
        </p:nvSpPr>
        <p:spPr>
          <a:xfrm>
            <a:off x="659165" y="6356350"/>
            <a:ext cx="2847975" cy="365125"/>
          </a:xfrm>
        </p:spPr>
        <p:txBody>
          <a:bodyPr/>
          <a:lstStyle/>
          <a:p>
            <a:r>
              <a:rPr lang="en-US" dirty="0"/>
              <a:t>NCSF Creative Commons EPP</a:t>
            </a:r>
          </a:p>
        </p:txBody>
      </p:sp>
      <p:sp>
        <p:nvSpPr>
          <p:cNvPr id="10" name="Slide Number Placeholder 4">
            <a:extLst>
              <a:ext uri="{FF2B5EF4-FFF2-40B4-BE49-F238E27FC236}">
                <a16:creationId xmlns:a16="http://schemas.microsoft.com/office/drawing/2014/main" id="{86EA6727-DD03-AB55-C741-2B1426013288}"/>
              </a:ext>
            </a:extLst>
          </p:cNvPr>
          <p:cNvSpPr>
            <a:spLocks noGrp="1"/>
          </p:cNvSpPr>
          <p:nvPr>
            <p:ph type="sldNum" sz="quarter" idx="12"/>
          </p:nvPr>
        </p:nvSpPr>
        <p:spPr>
          <a:xfrm>
            <a:off x="8543278" y="6356350"/>
            <a:ext cx="561975" cy="365125"/>
          </a:xfrm>
        </p:spPr>
        <p:txBody>
          <a:bodyPr/>
          <a:lstStyle/>
          <a:p>
            <a:pPr>
              <a:spcAft>
                <a:spcPts val="600"/>
              </a:spcAft>
            </a:pPr>
            <a:fld id="{5F79442F-8321-42F3-9B22-037053396911}" type="slidenum">
              <a:rPr lang="en-US" smtClean="0"/>
              <a:pPr>
                <a:spcAft>
                  <a:spcPts val="600"/>
                </a:spcAft>
              </a:pPr>
              <a:t>4</a:t>
            </a:fld>
            <a:endParaRPr lang="en-US"/>
          </a:p>
        </p:txBody>
      </p:sp>
    </p:spTree>
    <p:extLst>
      <p:ext uri="{BB962C8B-B14F-4D97-AF65-F5344CB8AC3E}">
        <p14:creationId xmlns:p14="http://schemas.microsoft.com/office/powerpoint/2010/main" val="995885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FFBEF-FCA1-4FF3-96FB-D242605FAFFA}"/>
              </a:ext>
            </a:extLst>
          </p:cNvPr>
          <p:cNvSpPr>
            <a:spLocks noGrp="1"/>
          </p:cNvSpPr>
          <p:nvPr>
            <p:ph type="title"/>
          </p:nvPr>
        </p:nvSpPr>
        <p:spPr>
          <a:xfrm>
            <a:off x="498827" y="-76200"/>
            <a:ext cx="3008313" cy="2095500"/>
          </a:xfrm>
        </p:spPr>
        <p:txBody>
          <a:bodyPr/>
          <a:lstStyle/>
          <a:p>
            <a:r>
              <a:rPr lang="en-US" dirty="0"/>
              <a:t>Want to learn about the history of this change?</a:t>
            </a:r>
          </a:p>
        </p:txBody>
      </p:sp>
      <p:sp>
        <p:nvSpPr>
          <p:cNvPr id="4" name="Text Placeholder 3">
            <a:extLst>
              <a:ext uri="{FF2B5EF4-FFF2-40B4-BE49-F238E27FC236}">
                <a16:creationId xmlns:a16="http://schemas.microsoft.com/office/drawing/2014/main" id="{29DE45E7-1DCB-C992-8547-0C42A97FF011}"/>
              </a:ext>
            </a:extLst>
          </p:cNvPr>
          <p:cNvSpPr>
            <a:spLocks noGrp="1"/>
          </p:cNvSpPr>
          <p:nvPr>
            <p:ph type="body" sz="half" idx="2"/>
          </p:nvPr>
        </p:nvSpPr>
        <p:spPr>
          <a:xfrm>
            <a:off x="498827" y="2819400"/>
            <a:ext cx="3008313" cy="2963863"/>
          </a:xfrm>
        </p:spPr>
        <p:txBody>
          <a:bodyPr/>
          <a:lstStyle/>
          <a:p>
            <a:r>
              <a:rPr lang="en-US" dirty="0">
                <a:solidFill>
                  <a:schemeClr val="tx1"/>
                </a:solidFill>
              </a:rPr>
              <a:t>NCSF has documented their involvement of this project since 2006:. </a:t>
            </a:r>
          </a:p>
          <a:p>
            <a:endParaRPr lang="en-US" dirty="0">
              <a:solidFill>
                <a:schemeClr val="tx1"/>
              </a:solidFill>
            </a:endParaRPr>
          </a:p>
          <a:p>
            <a:r>
              <a:rPr lang="en-US" b="1" dirty="0">
                <a:solidFill>
                  <a:schemeClr val="tx1"/>
                </a:solidFill>
              </a:rPr>
              <a:t>Visit the Consent Counts page on NCSFreedom.org</a:t>
            </a:r>
          </a:p>
        </p:txBody>
      </p:sp>
      <p:sp>
        <p:nvSpPr>
          <p:cNvPr id="3" name="Content Placeholder 2">
            <a:extLst>
              <a:ext uri="{FF2B5EF4-FFF2-40B4-BE49-F238E27FC236}">
                <a16:creationId xmlns:a16="http://schemas.microsoft.com/office/drawing/2014/main" id="{4E0E6306-49D3-616F-A317-8DB26AC6A4DD}"/>
              </a:ext>
            </a:extLst>
          </p:cNvPr>
          <p:cNvSpPr>
            <a:spLocks noGrp="1"/>
          </p:cNvSpPr>
          <p:nvPr>
            <p:ph idx="1"/>
          </p:nvPr>
        </p:nvSpPr>
        <p:spPr>
          <a:xfrm>
            <a:off x="3570037" y="381000"/>
            <a:ext cx="5116763" cy="5853113"/>
          </a:xfrm>
        </p:spPr>
        <p:txBody>
          <a:bodyPr>
            <a:normAutofit fontScale="92500"/>
          </a:bodyPr>
          <a:lstStyle/>
          <a:p>
            <a:pPr marL="353358" indent="-353358">
              <a:lnSpc>
                <a:spcPct val="107000"/>
              </a:lnSpc>
              <a:buFont typeface="Symbol" panose="05050102010706020507" pitchFamily="18" charset="2"/>
              <a:buChar char=""/>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NCSF has run the Consent Counts project since 2007 aimed at decriminalizing kink.</a:t>
            </a:r>
          </a:p>
          <a:p>
            <a:pPr marL="353358" indent="-353358">
              <a:lnSpc>
                <a:spcPct val="107000"/>
              </a:lnSpc>
              <a:buFont typeface="Symbol" panose="05050102010706020507" pitchFamily="18" charset="2"/>
              <a:buChar char=""/>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The creation of Explicit Prior Permission is groundbreaking because, people who engage in BDSM and kink, even if it’s consensual, may still be violating their current state law. </a:t>
            </a:r>
            <a:endPar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ADC5595F-8BC6-5149-BC0E-930CE6C9F49B}"/>
              </a:ext>
            </a:extLst>
          </p:cNvPr>
          <p:cNvSpPr>
            <a:spLocks noGrp="1"/>
          </p:cNvSpPr>
          <p:nvPr>
            <p:ph type="ftr" sz="quarter" idx="11"/>
          </p:nvPr>
        </p:nvSpPr>
        <p:spPr/>
        <p:txBody>
          <a:bodyPr/>
          <a:lstStyle/>
          <a:p>
            <a:r>
              <a:rPr lang="en-US" dirty="0"/>
              <a:t>NCSF Creative Commons EPP</a:t>
            </a:r>
          </a:p>
        </p:txBody>
      </p:sp>
      <p:sp>
        <p:nvSpPr>
          <p:cNvPr id="6" name="Slide Number Placeholder 5">
            <a:extLst>
              <a:ext uri="{FF2B5EF4-FFF2-40B4-BE49-F238E27FC236}">
                <a16:creationId xmlns:a16="http://schemas.microsoft.com/office/drawing/2014/main" id="{FE71EDC0-761E-11B1-1F15-527E7C101269}"/>
              </a:ext>
            </a:extLst>
          </p:cNvPr>
          <p:cNvSpPr>
            <a:spLocks noGrp="1"/>
          </p:cNvSpPr>
          <p:nvPr>
            <p:ph type="sldNum" sz="quarter" idx="12"/>
          </p:nvPr>
        </p:nvSpPr>
        <p:spPr/>
        <p:txBody>
          <a:bodyPr/>
          <a:lstStyle/>
          <a:p>
            <a:fld id="{5F79442F-8321-42F3-9B22-037053396911}" type="slidenum">
              <a:rPr lang="en-US" smtClean="0"/>
              <a:t>5</a:t>
            </a:fld>
            <a:endParaRPr lang="en-US"/>
          </a:p>
        </p:txBody>
      </p:sp>
    </p:spTree>
    <p:extLst>
      <p:ext uri="{BB962C8B-B14F-4D97-AF65-F5344CB8AC3E}">
        <p14:creationId xmlns:p14="http://schemas.microsoft.com/office/powerpoint/2010/main" val="1972541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03F0-881F-4B29-8F1B-98088A65EFF4}"/>
              </a:ext>
            </a:extLst>
          </p:cNvPr>
          <p:cNvSpPr>
            <a:spLocks noGrp="1"/>
          </p:cNvSpPr>
          <p:nvPr>
            <p:ph type="ctrTitle"/>
          </p:nvPr>
        </p:nvSpPr>
        <p:spPr>
          <a:xfrm>
            <a:off x="762000" y="0"/>
            <a:ext cx="7772400" cy="4267200"/>
          </a:xfrm>
        </p:spPr>
        <p:txBody>
          <a:bodyPr anchor="b">
            <a:normAutofit/>
          </a:bodyPr>
          <a:lstStyle/>
          <a:p>
            <a:r>
              <a:rPr lang="en-US" i="1" dirty="0"/>
              <a:t>“Consent is not a defense to assault.”</a:t>
            </a:r>
            <a:r>
              <a:rPr lang="en-US" dirty="0"/>
              <a:t> </a:t>
            </a:r>
          </a:p>
        </p:txBody>
      </p:sp>
      <p:sp>
        <p:nvSpPr>
          <p:cNvPr id="3" name="Content Placeholder 2"/>
          <p:cNvSpPr>
            <a:spLocks noGrp="1"/>
          </p:cNvSpPr>
          <p:nvPr>
            <p:ph type="subTitle" idx="1"/>
          </p:nvPr>
        </p:nvSpPr>
        <p:spPr>
          <a:xfrm>
            <a:off x="1371600" y="4191000"/>
            <a:ext cx="6400800" cy="1981200"/>
          </a:xfrm>
        </p:spPr>
        <p:txBody>
          <a:bodyPr>
            <a:normAutofit fontScale="92500" lnSpcReduction="10000"/>
          </a:bodyPr>
          <a:lstStyle/>
          <a:p>
            <a:pPr marL="0" indent="0">
              <a:lnSpc>
                <a:spcPct val="90000"/>
              </a:lnSpc>
              <a:buNone/>
            </a:pPr>
            <a:endParaRPr lang="en-US" dirty="0"/>
          </a:p>
          <a:p>
            <a:pPr marL="0" indent="0">
              <a:lnSpc>
                <a:spcPct val="90000"/>
              </a:lnSpc>
              <a:buNone/>
            </a:pPr>
            <a:r>
              <a:rPr lang="en-US" dirty="0"/>
              <a:t> </a:t>
            </a:r>
          </a:p>
          <a:p>
            <a:pPr marL="0" indent="0">
              <a:lnSpc>
                <a:spcPct val="90000"/>
              </a:lnSpc>
              <a:buNone/>
            </a:pPr>
            <a:r>
              <a:rPr lang="en-US" dirty="0"/>
              <a:t>Not a single appellate court decision anywhere in this country has accepted consent as a defense in an assault or abuse prosecution arising from BDSM conduct.</a:t>
            </a:r>
          </a:p>
          <a:p>
            <a:pPr marL="0" indent="0">
              <a:lnSpc>
                <a:spcPct val="90000"/>
              </a:lnSpc>
              <a:buNone/>
            </a:pPr>
            <a:endParaRPr lang="en-US" dirty="0"/>
          </a:p>
          <a:p>
            <a:pPr marL="0" indent="0">
              <a:lnSpc>
                <a:spcPct val="90000"/>
              </a:lnSpc>
              <a:buNone/>
            </a:pPr>
            <a:endParaRPr lang="en-US" dirty="0"/>
          </a:p>
        </p:txBody>
      </p:sp>
    </p:spTree>
    <p:extLst>
      <p:ext uri="{BB962C8B-B14F-4D97-AF65-F5344CB8AC3E}">
        <p14:creationId xmlns:p14="http://schemas.microsoft.com/office/powerpoint/2010/main" val="3916109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List of 20+ listed case index and law review articles in small type. Not meant to be read on the spot, merely to show the breadth of the resource. To view the cases and articles visit https://ncsfreedom.org/legal-issues/&#10;">
            <a:extLst>
              <a:ext uri="{FF2B5EF4-FFF2-40B4-BE49-F238E27FC236}">
                <a16:creationId xmlns:a16="http://schemas.microsoft.com/office/drawing/2014/main" id="{0D18F4E4-F9E3-4C81-8416-4A57B2DD96B3}"/>
              </a:ext>
            </a:extLst>
          </p:cNvPr>
          <p:cNvSpPr>
            <a:spLocks noGrp="1"/>
          </p:cNvSpPr>
          <p:nvPr>
            <p:ph type="title"/>
          </p:nvPr>
        </p:nvSpPr>
        <p:spPr>
          <a:xfrm>
            <a:off x="612832" y="533400"/>
            <a:ext cx="8229600" cy="1524000"/>
          </a:xfrm>
        </p:spPr>
        <p:txBody>
          <a:bodyPr/>
          <a:lstStyle/>
          <a:p>
            <a:pPr>
              <a:lnSpc>
                <a:spcPct val="100000"/>
              </a:lnSpc>
            </a:pPr>
            <a:br>
              <a:rPr lang="en-US" sz="4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br>
              <a:rPr lang="en-US" sz="4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br>
              <a:rPr lang="en-US" sz="4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br>
              <a:rPr lang="en-US" sz="4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br>
              <a:rPr lang="en-US" sz="4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br>
              <a:rPr lang="en-US" sz="4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r>
              <a:rPr lang="en-US" sz="4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NCSF’s database of consent cases involving BDSM</a:t>
            </a:r>
            <a:br>
              <a:rPr lang="en-US" sz="4800" dirty="0">
                <a:effectLst/>
                <a:latin typeface="Calibri" panose="020F0502020204030204" pitchFamily="34" charset="0"/>
                <a:ea typeface="Calibri" panose="020F0502020204030204" pitchFamily="34" charset="0"/>
                <a:cs typeface="Times New Roman" panose="02020603050405020304" pitchFamily="18" charset="0"/>
              </a:rPr>
            </a:br>
            <a:endParaRPr lang="en-US" sz="4800" dirty="0"/>
          </a:p>
        </p:txBody>
      </p:sp>
      <p:sp>
        <p:nvSpPr>
          <p:cNvPr id="8" name="TextBox 7" descr="List of Case Index and Law Review Articles. Very small type, not intended to be read, but rather as a representation. To view these resources go to https://ncsfreedom.org/legal-issues/&#10;">
            <a:extLst>
              <a:ext uri="{FF2B5EF4-FFF2-40B4-BE49-F238E27FC236}">
                <a16:creationId xmlns:a16="http://schemas.microsoft.com/office/drawing/2014/main" id="{C24B7DCC-A989-4520-879A-11CDBE4F6879}"/>
              </a:ext>
            </a:extLst>
          </p:cNvPr>
          <p:cNvSpPr txBox="1"/>
          <p:nvPr/>
        </p:nvSpPr>
        <p:spPr>
          <a:xfrm>
            <a:off x="2209800" y="6126163"/>
            <a:ext cx="4953000" cy="461665"/>
          </a:xfrm>
          <a:prstGeom prst="rect">
            <a:avLst/>
          </a:prstGeom>
          <a:noFill/>
        </p:spPr>
        <p:txBody>
          <a:bodyPr wrap="square">
            <a:spAutoFit/>
          </a:bodyPr>
          <a:lstStyle/>
          <a:p>
            <a:r>
              <a:rPr lang="en-US" sz="2400" b="1" dirty="0">
                <a:solidFill>
                  <a:schemeClr val="tx2"/>
                </a:solidFill>
                <a:latin typeface="Calibri" panose="020F0502020204030204" pitchFamily="34" charset="0"/>
                <a:cs typeface="Calibri" panose="020F0502020204030204" pitchFamily="34" charset="0"/>
              </a:rPr>
              <a:t>https://ncsfreedom.org/legal-issues/</a:t>
            </a:r>
          </a:p>
        </p:txBody>
      </p:sp>
      <p:graphicFrame>
        <p:nvGraphicFramePr>
          <p:cNvPr id="10" name="Content Placeholder 2" descr="List of 20+ listed case index and law review articles in small type. Not meant to be read on the spot, merely to show the breadth of the resource. To view the cases and articles visit https://ncsfreedom.org/legal-issues/">
            <a:extLst>
              <a:ext uri="{FF2B5EF4-FFF2-40B4-BE49-F238E27FC236}">
                <a16:creationId xmlns:a16="http://schemas.microsoft.com/office/drawing/2014/main" id="{A13774ED-7EC9-4C59-9CE4-2D82FE5A4EC4}"/>
              </a:ext>
            </a:extLst>
          </p:cNvPr>
          <p:cNvGraphicFramePr>
            <a:graphicFrameLocks noGrp="1"/>
          </p:cNvGraphicFramePr>
          <p:nvPr>
            <p:ph idx="1"/>
            <p:extLst>
              <p:ext uri="{D42A27DB-BD31-4B8C-83A1-F6EECF244321}">
                <p14:modId xmlns:p14="http://schemas.microsoft.com/office/powerpoint/2010/main" val="411313442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p:cNvSpPr>
            <a:spLocks noGrp="1"/>
          </p:cNvSpPr>
          <p:nvPr>
            <p:ph type="sldNum" sz="quarter" idx="12"/>
          </p:nvPr>
        </p:nvSpPr>
        <p:spPr/>
        <p:txBody>
          <a:bodyPr/>
          <a:lstStyle/>
          <a:p>
            <a:fld id="{5F79442F-8321-42F3-9B22-037053396911}" type="slidenum">
              <a:rPr lang="en-US" smtClean="0"/>
              <a:t>7</a:t>
            </a:fld>
            <a:endParaRPr lang="en-US"/>
          </a:p>
        </p:txBody>
      </p:sp>
    </p:spTree>
    <p:extLst>
      <p:ext uri="{BB962C8B-B14F-4D97-AF65-F5344CB8AC3E}">
        <p14:creationId xmlns:p14="http://schemas.microsoft.com/office/powerpoint/2010/main" val="3730697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9E22C-9F8E-CD84-ED83-01730FB0CEA2}"/>
              </a:ext>
            </a:extLst>
          </p:cNvPr>
          <p:cNvSpPr>
            <a:spLocks noGrp="1"/>
          </p:cNvSpPr>
          <p:nvPr>
            <p:ph type="title"/>
          </p:nvPr>
        </p:nvSpPr>
        <p:spPr>
          <a:xfrm>
            <a:off x="457200" y="247450"/>
            <a:ext cx="8229600" cy="1477964"/>
          </a:xfrm>
        </p:spPr>
        <p:txBody>
          <a:bodyPr/>
          <a:lstStyle/>
          <a:p>
            <a:r>
              <a:rPr lang="en-US" dirty="0"/>
              <a:t>NCSF’s Role</a:t>
            </a:r>
          </a:p>
        </p:txBody>
      </p:sp>
      <p:pic>
        <p:nvPicPr>
          <p:cNvPr id="9" name="Content Placeholder 8" descr="Screen Shot of Footnotes from the ALI citing NCSF's attorney Dick Cunningham and NCSF's Executive Director Susan Wright">
            <a:extLst>
              <a:ext uri="{FF2B5EF4-FFF2-40B4-BE49-F238E27FC236}">
                <a16:creationId xmlns:a16="http://schemas.microsoft.com/office/drawing/2014/main" id="{C611031D-FF70-543E-A4AE-3EDB1C6657DE}"/>
              </a:ext>
            </a:extLst>
          </p:cNvPr>
          <p:cNvPicPr>
            <a:picLocks noGrp="1" noChangeAspect="1"/>
          </p:cNvPicPr>
          <p:nvPr>
            <p:ph idx="1"/>
          </p:nvPr>
        </p:nvPicPr>
        <p:blipFill>
          <a:blip r:embed="rId3"/>
          <a:stretch>
            <a:fillRect/>
          </a:stretch>
        </p:blipFill>
        <p:spPr>
          <a:xfrm>
            <a:off x="525570" y="2159198"/>
            <a:ext cx="8161230" cy="3737968"/>
          </a:xfrm>
        </p:spPr>
      </p:pic>
      <p:sp>
        <p:nvSpPr>
          <p:cNvPr id="4" name="Footer Placeholder 3">
            <a:extLst>
              <a:ext uri="{FF2B5EF4-FFF2-40B4-BE49-F238E27FC236}">
                <a16:creationId xmlns:a16="http://schemas.microsoft.com/office/drawing/2014/main" id="{26D3E8D6-F6BB-D455-A955-5DA08E3D50FF}"/>
              </a:ext>
            </a:extLst>
          </p:cNvPr>
          <p:cNvSpPr>
            <a:spLocks noGrp="1"/>
          </p:cNvSpPr>
          <p:nvPr>
            <p:ph type="ftr" sz="quarter" idx="11"/>
          </p:nvPr>
        </p:nvSpPr>
        <p:spPr/>
        <p:txBody>
          <a:bodyPr/>
          <a:lstStyle/>
          <a:p>
            <a:r>
              <a:rPr lang="en-US" dirty="0"/>
              <a:t>NCSF Creative Commons EPP</a:t>
            </a:r>
          </a:p>
        </p:txBody>
      </p:sp>
      <p:sp>
        <p:nvSpPr>
          <p:cNvPr id="5" name="Slide Number Placeholder 4">
            <a:extLst>
              <a:ext uri="{FF2B5EF4-FFF2-40B4-BE49-F238E27FC236}">
                <a16:creationId xmlns:a16="http://schemas.microsoft.com/office/drawing/2014/main" id="{7EC16696-9ED5-D5D2-7843-9A4D152200E6}"/>
              </a:ext>
            </a:extLst>
          </p:cNvPr>
          <p:cNvSpPr>
            <a:spLocks noGrp="1"/>
          </p:cNvSpPr>
          <p:nvPr>
            <p:ph type="sldNum" sz="quarter" idx="12"/>
          </p:nvPr>
        </p:nvSpPr>
        <p:spPr/>
        <p:txBody>
          <a:bodyPr/>
          <a:lstStyle/>
          <a:p>
            <a:fld id="{5F79442F-8321-42F3-9B22-037053396911}" type="slidenum">
              <a:rPr lang="en-US" smtClean="0"/>
              <a:t>8</a:t>
            </a:fld>
            <a:endParaRPr lang="en-US"/>
          </a:p>
        </p:txBody>
      </p:sp>
    </p:spTree>
    <p:extLst>
      <p:ext uri="{BB962C8B-B14F-4D97-AF65-F5344CB8AC3E}">
        <p14:creationId xmlns:p14="http://schemas.microsoft.com/office/powerpoint/2010/main" val="4128910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9E22C-9F8E-CD84-ED83-01730FB0CEA2}"/>
              </a:ext>
            </a:extLst>
          </p:cNvPr>
          <p:cNvSpPr>
            <a:spLocks noGrp="1"/>
          </p:cNvSpPr>
          <p:nvPr>
            <p:ph type="title"/>
          </p:nvPr>
        </p:nvSpPr>
        <p:spPr>
          <a:xfrm>
            <a:off x="722313" y="1371600"/>
            <a:ext cx="7772400" cy="2505075"/>
          </a:xfrm>
        </p:spPr>
        <p:txBody>
          <a:bodyPr anchor="b">
            <a:normAutofit/>
          </a:bodyPr>
          <a:lstStyle/>
          <a:p>
            <a:r>
              <a:rPr lang="en-US" dirty="0"/>
              <a:t>Why is Explicit Prior Permission important?</a:t>
            </a:r>
          </a:p>
        </p:txBody>
      </p:sp>
      <p:sp>
        <p:nvSpPr>
          <p:cNvPr id="3" name="Content Placeholder 2">
            <a:extLst>
              <a:ext uri="{FF2B5EF4-FFF2-40B4-BE49-F238E27FC236}">
                <a16:creationId xmlns:a16="http://schemas.microsoft.com/office/drawing/2014/main" id="{2A4FC73A-4EA1-3388-711B-3BD05F538BA4}"/>
              </a:ext>
            </a:extLst>
          </p:cNvPr>
          <p:cNvSpPr>
            <a:spLocks noGrp="1"/>
          </p:cNvSpPr>
          <p:nvPr>
            <p:ph type="body" idx="1"/>
          </p:nvPr>
        </p:nvSpPr>
        <p:spPr>
          <a:xfrm>
            <a:off x="722313" y="4068763"/>
            <a:ext cx="7772400" cy="2332037"/>
          </a:xfrm>
        </p:spPr>
        <p:txBody>
          <a:bodyPr anchor="t">
            <a:normAutofit/>
          </a:bodyPr>
          <a:lstStyle/>
          <a:p>
            <a:pPr marL="285750" indent="-285750" algn="l">
              <a:lnSpc>
                <a:spcPct val="90000"/>
              </a:lnSpc>
              <a:buFont typeface="Arial" panose="020B0604020202020204" pitchFamily="34" charset="0"/>
              <a:buChar char="•"/>
            </a:pPr>
            <a:r>
              <a:rPr lang="en-US" sz="1600" b="0" i="0" dirty="0">
                <a:effectLst/>
              </a:rPr>
              <a:t>Consent Counts is working with Allied organizations to get Explicit Prior Permission passed in each State. </a:t>
            </a:r>
          </a:p>
          <a:p>
            <a:pPr marL="285750" indent="-285750" algn="l">
              <a:lnSpc>
                <a:spcPct val="90000"/>
              </a:lnSpc>
              <a:buFont typeface="Arial" panose="020B0604020202020204" pitchFamily="34" charset="0"/>
              <a:buChar char="•"/>
            </a:pPr>
            <a:endParaRPr lang="en-US" sz="1600" b="0" i="0" dirty="0">
              <a:effectLst/>
            </a:endParaRPr>
          </a:p>
          <a:p>
            <a:pPr marL="285750" indent="-285750" algn="l">
              <a:lnSpc>
                <a:spcPct val="90000"/>
              </a:lnSpc>
              <a:buFont typeface="Arial" panose="020B0604020202020204" pitchFamily="34" charset="0"/>
              <a:buChar char="•"/>
            </a:pPr>
            <a:r>
              <a:rPr lang="en-US" sz="1600" b="0" i="0" dirty="0">
                <a:effectLst/>
              </a:rPr>
              <a:t>HOWEVER, the ALI states that EPP can be introduced into criminal court case or cited in briefs to replace outdated case law. </a:t>
            </a:r>
          </a:p>
          <a:p>
            <a:pPr marL="285750" indent="-285750" algn="l">
              <a:lnSpc>
                <a:spcPct val="90000"/>
              </a:lnSpc>
              <a:buFont typeface="Arial" panose="020B0604020202020204" pitchFamily="34" charset="0"/>
              <a:buChar char="•"/>
            </a:pPr>
            <a:endParaRPr lang="en-US" sz="1600" b="0" i="0" dirty="0">
              <a:effectLst/>
            </a:endParaRPr>
          </a:p>
          <a:p>
            <a:pPr marL="285750" indent="-285750" algn="l">
              <a:lnSpc>
                <a:spcPct val="90000"/>
              </a:lnSpc>
              <a:buFont typeface="Arial" panose="020B0604020202020204" pitchFamily="34" charset="0"/>
              <a:buChar char="•"/>
            </a:pPr>
            <a:r>
              <a:rPr lang="en-US" sz="1600" b="0" i="0" dirty="0">
                <a:effectLst/>
              </a:rPr>
              <a:t>NCSF is already providing Explicit Prior Permission to plaintiffs, defendants, investigators, and prosecutors.</a:t>
            </a:r>
          </a:p>
          <a:p>
            <a:pPr>
              <a:lnSpc>
                <a:spcPct val="90000"/>
              </a:lnSpc>
            </a:pPr>
            <a:endParaRPr lang="en-US" sz="1100" dirty="0"/>
          </a:p>
        </p:txBody>
      </p:sp>
      <p:sp>
        <p:nvSpPr>
          <p:cNvPr id="4" name="Footer Placeholder 3">
            <a:extLst>
              <a:ext uri="{FF2B5EF4-FFF2-40B4-BE49-F238E27FC236}">
                <a16:creationId xmlns:a16="http://schemas.microsoft.com/office/drawing/2014/main" id="{26D3E8D6-F6BB-D455-A955-5DA08E3D50FF}"/>
              </a:ext>
            </a:extLst>
          </p:cNvPr>
          <p:cNvSpPr>
            <a:spLocks noGrp="1"/>
          </p:cNvSpPr>
          <p:nvPr>
            <p:ph type="ftr" sz="quarter" idx="11"/>
          </p:nvPr>
        </p:nvSpPr>
        <p:spPr>
          <a:xfrm>
            <a:off x="659165" y="6356350"/>
            <a:ext cx="2847975" cy="365125"/>
          </a:xfrm>
        </p:spPr>
        <p:txBody>
          <a:bodyPr anchor="ctr">
            <a:normAutofit/>
          </a:bodyPr>
          <a:lstStyle/>
          <a:p>
            <a:pPr>
              <a:spcAft>
                <a:spcPts val="600"/>
              </a:spcAft>
            </a:pPr>
            <a:r>
              <a:rPr lang="en-US" dirty="0"/>
              <a:t>NCSF Creative Commons EPP</a:t>
            </a:r>
            <a:endParaRPr lang="en-US"/>
          </a:p>
        </p:txBody>
      </p:sp>
      <p:sp>
        <p:nvSpPr>
          <p:cNvPr id="5" name="Slide Number Placeholder 4">
            <a:extLst>
              <a:ext uri="{FF2B5EF4-FFF2-40B4-BE49-F238E27FC236}">
                <a16:creationId xmlns:a16="http://schemas.microsoft.com/office/drawing/2014/main" id="{7EC16696-9ED5-D5D2-7843-9A4D152200E6}"/>
              </a:ext>
            </a:extLst>
          </p:cNvPr>
          <p:cNvSpPr>
            <a:spLocks noGrp="1"/>
          </p:cNvSpPr>
          <p:nvPr>
            <p:ph type="sldNum" sz="quarter" idx="12"/>
          </p:nvPr>
        </p:nvSpPr>
        <p:spPr>
          <a:xfrm>
            <a:off x="8543278" y="6356350"/>
            <a:ext cx="561975" cy="365125"/>
          </a:xfrm>
        </p:spPr>
        <p:txBody>
          <a:bodyPr anchor="ctr">
            <a:normAutofit/>
          </a:bodyPr>
          <a:lstStyle/>
          <a:p>
            <a:pPr>
              <a:spcAft>
                <a:spcPts val="600"/>
              </a:spcAft>
            </a:pPr>
            <a:fld id="{5F79442F-8321-42F3-9B22-037053396911}" type="slidenum">
              <a:rPr lang="en-US" smtClean="0"/>
              <a:pPr>
                <a:spcAft>
                  <a:spcPts val="600"/>
                </a:spcAft>
              </a:pPr>
              <a:t>9</a:t>
            </a:fld>
            <a:endParaRPr lang="en-US"/>
          </a:p>
        </p:txBody>
      </p:sp>
    </p:spTree>
    <p:extLst>
      <p:ext uri="{BB962C8B-B14F-4D97-AF65-F5344CB8AC3E}">
        <p14:creationId xmlns:p14="http://schemas.microsoft.com/office/powerpoint/2010/main" val="6141858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13239</TotalTime>
  <Words>4495</Words>
  <Application>Microsoft Office PowerPoint</Application>
  <PresentationFormat>On-screen Show (4:3)</PresentationFormat>
  <Paragraphs>299</Paragraphs>
  <Slides>24</Slides>
  <Notes>21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Calibri</vt:lpstr>
      <vt:lpstr>Century Gothic</vt:lpstr>
      <vt:lpstr>Courier New</vt:lpstr>
      <vt:lpstr>Palatino Linotype</vt:lpstr>
      <vt:lpstr>Symbol</vt:lpstr>
      <vt:lpstr>Times New Roman</vt:lpstr>
      <vt:lpstr>var(--tec-font-family-sans-serif)</vt:lpstr>
      <vt:lpstr>Executive</vt:lpstr>
      <vt:lpstr>Explicit Prior Permission (EPP) for Consent to Kink</vt:lpstr>
      <vt:lpstr>Providing an overview of:</vt:lpstr>
      <vt:lpstr>Who is the ALI?</vt:lpstr>
      <vt:lpstr>Who is the NCSF?</vt:lpstr>
      <vt:lpstr>Want to learn about the history of this change?</vt:lpstr>
      <vt:lpstr>“Consent is not a defense to assault.” </vt:lpstr>
      <vt:lpstr>      NCSF’s database of consent cases involving BDSM </vt:lpstr>
      <vt:lpstr>NCSF’s Role</vt:lpstr>
      <vt:lpstr>Why is Explicit Prior Permission important?</vt:lpstr>
      <vt:lpstr>Stigma associated with Criminalization</vt:lpstr>
      <vt:lpstr>Barriers to Reporting</vt:lpstr>
      <vt:lpstr>So, what is Explicit Prior Permission?</vt:lpstr>
      <vt:lpstr>Consent for BDSM</vt:lpstr>
      <vt:lpstr>Explicit Prior Permission</vt:lpstr>
      <vt:lpstr>Lawrence v Texas</vt:lpstr>
      <vt:lpstr>General Definitions of Consent for Sex</vt:lpstr>
      <vt:lpstr>Explicit Prior Permission for Consent to Kink</vt:lpstr>
      <vt:lpstr>How You Can Help</vt:lpstr>
      <vt:lpstr>WHAT YOU CAN DO</vt:lpstr>
      <vt:lpstr>How The NCSF Can help you:</vt:lpstr>
      <vt:lpstr>Activism </vt:lpstr>
      <vt:lpstr>Local Works</vt:lpstr>
      <vt:lpstr>Learn More</vt:lpstr>
      <vt:lpstr>To Get Explicit Prior Permission for Consent to Kink</vt:lpstr>
    </vt:vector>
  </TitlesOfParts>
  <Company>NCSF</Company>
  <LinksUpToDate>false</LinksUpToDate>
  <SharedDoc>false</SharedDoc>
  <HyperlinkBase>NCSFreedom.org</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EPP Commons</dc:title>
  <dc:subject>Explicit Prior Permission</dc:subject>
  <dc:creator>Tess Zachary</dc:creator>
  <cp:keywords>EPP, NCSF, Consent Counts</cp:keywords>
  <cp:lastModifiedBy>Susan Wright</cp:lastModifiedBy>
  <cp:revision>196</cp:revision>
  <cp:lastPrinted>2022-01-30T20:15:10Z</cp:lastPrinted>
  <dcterms:created xsi:type="dcterms:W3CDTF">2018-02-21T16:47:22Z</dcterms:created>
  <dcterms:modified xsi:type="dcterms:W3CDTF">2024-01-07T16:55:47Z</dcterms:modified>
</cp:coreProperties>
</file>