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8"/>
  </p:notesMasterIdLst>
  <p:sldIdLst>
    <p:sldId id="256" r:id="rId2"/>
    <p:sldId id="493" r:id="rId3"/>
    <p:sldId id="423" r:id="rId4"/>
    <p:sldId id="451" r:id="rId5"/>
    <p:sldId id="487" r:id="rId6"/>
    <p:sldId id="489" r:id="rId7"/>
    <p:sldId id="436" r:id="rId8"/>
    <p:sldId id="486" r:id="rId9"/>
    <p:sldId id="453" r:id="rId10"/>
    <p:sldId id="455" r:id="rId11"/>
    <p:sldId id="456" r:id="rId12"/>
    <p:sldId id="485" r:id="rId13"/>
    <p:sldId id="441" r:id="rId14"/>
    <p:sldId id="495" r:id="rId15"/>
    <p:sldId id="496" r:id="rId16"/>
    <p:sldId id="497" r:id="rId17"/>
    <p:sldId id="488" r:id="rId18"/>
    <p:sldId id="494" r:id="rId19"/>
    <p:sldId id="426" r:id="rId20"/>
    <p:sldId id="462" r:id="rId21"/>
    <p:sldId id="463" r:id="rId22"/>
    <p:sldId id="312" r:id="rId23"/>
    <p:sldId id="502" r:id="rId24"/>
    <p:sldId id="498" r:id="rId25"/>
    <p:sldId id="471" r:id="rId26"/>
    <p:sldId id="472" r:id="rId27"/>
    <p:sldId id="501" r:id="rId28"/>
    <p:sldId id="475" r:id="rId29"/>
    <p:sldId id="457" r:id="rId30"/>
    <p:sldId id="458" r:id="rId31"/>
    <p:sldId id="476" r:id="rId32"/>
    <p:sldId id="478" r:id="rId33"/>
    <p:sldId id="481" r:id="rId34"/>
    <p:sldId id="479" r:id="rId35"/>
    <p:sldId id="480" r:id="rId36"/>
    <p:sldId id="482" r:id="rId37"/>
    <p:sldId id="438" r:id="rId38"/>
    <p:sldId id="490" r:id="rId39"/>
    <p:sldId id="504" r:id="rId40"/>
    <p:sldId id="499" r:id="rId41"/>
    <p:sldId id="500" r:id="rId42"/>
    <p:sldId id="491" r:id="rId43"/>
    <p:sldId id="503" r:id="rId44"/>
    <p:sldId id="483" r:id="rId45"/>
    <p:sldId id="446" r:id="rId46"/>
    <p:sldId id="459" r:id="rId47"/>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449F9D-1966-4A0E-B435-37865ABA509C}">
          <p14:sldIdLst>
            <p14:sldId id="256"/>
          </p14:sldIdLst>
        </p14:section>
        <p14:section name="Expectations" id="{9E4DCDCA-E314-4C1B-8C7D-1C587EE3D70D}">
          <p14:sldIdLst>
            <p14:sldId id="493"/>
            <p14:sldId id="423"/>
            <p14:sldId id="451"/>
            <p14:sldId id="487"/>
            <p14:sldId id="489"/>
            <p14:sldId id="436"/>
          </p14:sldIdLst>
        </p14:section>
        <p14:section name="Consent Counts" id="{497D190A-432D-432C-8EF0-852D0ACE1777}">
          <p14:sldIdLst>
            <p14:sldId id="486"/>
            <p14:sldId id="453"/>
            <p14:sldId id="455"/>
            <p14:sldId id="456"/>
            <p14:sldId id="485"/>
            <p14:sldId id="441"/>
            <p14:sldId id="495"/>
            <p14:sldId id="496"/>
            <p14:sldId id="497"/>
            <p14:sldId id="488"/>
          </p14:sldIdLst>
        </p14:section>
        <p14:section name="NCSF Consent Resources" id="{5C9C37E1-5AAD-49FD-B0EC-A886A536EE85}">
          <p14:sldIdLst>
            <p14:sldId id="494"/>
            <p14:sldId id="426"/>
            <p14:sldId id="462"/>
            <p14:sldId id="463"/>
            <p14:sldId id="312"/>
            <p14:sldId id="502"/>
            <p14:sldId id="498"/>
            <p14:sldId id="471"/>
            <p14:sldId id="472"/>
            <p14:sldId id="501"/>
            <p14:sldId id="475"/>
            <p14:sldId id="457"/>
            <p14:sldId id="458"/>
          </p14:sldIdLst>
        </p14:section>
        <p14:section name="Materials Order Form" id="{3E004EAB-941B-4C22-AA71-0ADED38A29CD}">
          <p14:sldIdLst>
            <p14:sldId id="476"/>
            <p14:sldId id="478"/>
            <p14:sldId id="481"/>
            <p14:sldId id="479"/>
            <p14:sldId id="480"/>
            <p14:sldId id="482"/>
          </p14:sldIdLst>
        </p14:section>
        <p14:section name="Tabling Guide" id="{1EC01EA1-AA52-4E48-8D8D-ECCDB2E3FBB5}">
          <p14:sldIdLst>
            <p14:sldId id="438"/>
            <p14:sldId id="490"/>
            <p14:sldId id="504"/>
            <p14:sldId id="499"/>
            <p14:sldId id="500"/>
            <p14:sldId id="491"/>
            <p14:sldId id="503"/>
            <p14:sldId id="483"/>
            <p14:sldId id="446"/>
            <p14:sldId id="4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s0gIkh+NBwHKJuee8qXRXjUjm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4" autoAdjust="0"/>
    <p:restoredTop sz="90405" autoAdjust="0"/>
  </p:normalViewPr>
  <p:slideViewPr>
    <p:cSldViewPr snapToGrid="0">
      <p:cViewPr varScale="1">
        <p:scale>
          <a:sx n="81" d="100"/>
          <a:sy n="81" d="100"/>
        </p:scale>
        <p:origin x="966"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520"/>
    </p:cViewPr>
  </p:sorterViewPr>
  <p:notesViewPr>
    <p:cSldViewPr snapToGrid="0">
      <p:cViewPr varScale="1">
        <p:scale>
          <a:sx n="82" d="100"/>
          <a:sy n="82" d="100"/>
        </p:scale>
        <p:origin x="384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6C27E-6752-44E8-B85E-9D8B110D17B5}"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99AA7B4B-334F-427F-919F-BE8B349FCC4B}">
      <dgm:prSet/>
      <dgm:spPr/>
      <dgm:t>
        <a:bodyPr/>
        <a:lstStyle/>
        <a:p>
          <a:r>
            <a:rPr lang="en-US" b="1" dirty="0"/>
            <a:t>Consent Counts volunteers will be able to educate their local communities about consent for kink and non-monogamy, and discuss the resources Consent Counts offers. </a:t>
          </a:r>
        </a:p>
        <a:p>
          <a:r>
            <a:rPr lang="en-US" b="1" dirty="0"/>
            <a:t>Consent Counts volunteers are not speaking for the NCSF, they are speaking about the Consent Counts program.</a:t>
          </a:r>
          <a:endParaRPr lang="en-US" dirty="0"/>
        </a:p>
      </dgm:t>
    </dgm:pt>
    <dgm:pt modelId="{B834E79C-A4A6-4FF9-AB04-345FAEC04C97}" type="parTrans" cxnId="{C5FBF122-D493-4465-8E87-F110F5C0DA23}">
      <dgm:prSet/>
      <dgm:spPr/>
      <dgm:t>
        <a:bodyPr/>
        <a:lstStyle/>
        <a:p>
          <a:endParaRPr lang="en-US"/>
        </a:p>
      </dgm:t>
    </dgm:pt>
    <dgm:pt modelId="{BA8CD88B-471D-4089-8CED-67A83585837B}" type="sibTrans" cxnId="{C5FBF122-D493-4465-8E87-F110F5C0DA23}">
      <dgm:prSet/>
      <dgm:spPr/>
      <dgm:t>
        <a:bodyPr/>
        <a:lstStyle/>
        <a:p>
          <a:endParaRPr lang="en-US"/>
        </a:p>
      </dgm:t>
    </dgm:pt>
    <dgm:pt modelId="{68D875DD-E9AB-4A2B-88BE-810827767239}" type="pres">
      <dgm:prSet presAssocID="{B576C27E-6752-44E8-B85E-9D8B110D17B5}" presName="linear" presStyleCnt="0">
        <dgm:presLayoutVars>
          <dgm:animLvl val="lvl"/>
          <dgm:resizeHandles val="exact"/>
        </dgm:presLayoutVars>
      </dgm:prSet>
      <dgm:spPr/>
    </dgm:pt>
    <dgm:pt modelId="{EB6A10C4-762B-47EC-A450-7061C730AB69}" type="pres">
      <dgm:prSet presAssocID="{99AA7B4B-334F-427F-919F-BE8B349FCC4B}" presName="parentText" presStyleLbl="node1" presStyleIdx="0" presStyleCnt="1">
        <dgm:presLayoutVars>
          <dgm:chMax val="0"/>
          <dgm:bulletEnabled val="1"/>
        </dgm:presLayoutVars>
      </dgm:prSet>
      <dgm:spPr/>
    </dgm:pt>
  </dgm:ptLst>
  <dgm:cxnLst>
    <dgm:cxn modelId="{C5FBF122-D493-4465-8E87-F110F5C0DA23}" srcId="{B576C27E-6752-44E8-B85E-9D8B110D17B5}" destId="{99AA7B4B-334F-427F-919F-BE8B349FCC4B}" srcOrd="0" destOrd="0" parTransId="{B834E79C-A4A6-4FF9-AB04-345FAEC04C97}" sibTransId="{BA8CD88B-471D-4089-8CED-67A83585837B}"/>
    <dgm:cxn modelId="{96510B43-F998-4458-84FC-734767F40F82}" type="presOf" srcId="{B576C27E-6752-44E8-B85E-9D8B110D17B5}" destId="{68D875DD-E9AB-4A2B-88BE-810827767239}" srcOrd="0" destOrd="0" presId="urn:microsoft.com/office/officeart/2005/8/layout/vList2"/>
    <dgm:cxn modelId="{E985EF65-D4DD-4F2C-89A2-35627BB151B4}" type="presOf" srcId="{99AA7B4B-334F-427F-919F-BE8B349FCC4B}" destId="{EB6A10C4-762B-47EC-A450-7061C730AB69}" srcOrd="0" destOrd="0" presId="urn:microsoft.com/office/officeart/2005/8/layout/vList2"/>
    <dgm:cxn modelId="{9D9C083E-B74D-4B35-9A82-78C49880730D}" type="presParOf" srcId="{68D875DD-E9AB-4A2B-88BE-810827767239}" destId="{EB6A10C4-762B-47EC-A450-7061C730AB6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5E1F61-EC61-454F-AE09-1F1918C0E0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D9DEADC-C86D-4F41-8090-C6D715CBF6A9}">
      <dgm:prSet custT="1"/>
      <dgm:spPr/>
      <dgm:t>
        <a:bodyPr/>
        <a:lstStyle/>
        <a:p>
          <a:pPr>
            <a:lnSpc>
              <a:spcPct val="100000"/>
            </a:lnSpc>
          </a:pPr>
          <a:r>
            <a:rPr lang="en-US" sz="2000" b="0" i="0" dirty="0"/>
            <a:t>Occasionally NCSF will take reports for our member groups if they are developing procedures to take reports of consent violations, or if someone would like to first report to a neutral third party who can also provide resources and referrals to trauma-informed counselors. </a:t>
          </a:r>
          <a:endParaRPr lang="en-US" sz="2000" dirty="0"/>
        </a:p>
      </dgm:t>
    </dgm:pt>
    <dgm:pt modelId="{8029041F-DF25-4869-A768-0F56FE6A8F1C}" type="parTrans" cxnId="{E483E7BB-6303-42E4-8B64-DE9A7D706817}">
      <dgm:prSet/>
      <dgm:spPr/>
      <dgm:t>
        <a:bodyPr/>
        <a:lstStyle/>
        <a:p>
          <a:endParaRPr lang="en-US" sz="2400"/>
        </a:p>
      </dgm:t>
    </dgm:pt>
    <dgm:pt modelId="{679ADDD2-622E-4794-AAD7-C4DC3A8AA777}" type="sibTrans" cxnId="{E483E7BB-6303-42E4-8B64-DE9A7D706817}">
      <dgm:prSet/>
      <dgm:spPr/>
      <dgm:t>
        <a:bodyPr/>
        <a:lstStyle/>
        <a:p>
          <a:endParaRPr lang="en-US" sz="2400"/>
        </a:p>
      </dgm:t>
    </dgm:pt>
    <dgm:pt modelId="{D97435B8-6E98-4FFF-97B1-1130365416B9}">
      <dgm:prSet custT="1"/>
      <dgm:spPr/>
      <dgm:t>
        <a:bodyPr/>
        <a:lstStyle/>
        <a:p>
          <a:pPr>
            <a:lnSpc>
              <a:spcPct val="100000"/>
            </a:lnSpc>
          </a:pPr>
          <a:r>
            <a:rPr lang="en-US" sz="2400" b="0" i="0" dirty="0"/>
            <a:t>Often, helping people with their consent policies, response teams and reporting practices goes hand-in-hand with reports from people NCSF may receive. </a:t>
          </a:r>
          <a:endParaRPr lang="en-US" sz="2400" dirty="0"/>
        </a:p>
      </dgm:t>
    </dgm:pt>
    <dgm:pt modelId="{8D7DC2FB-3AFE-41AB-9E38-FFDABA73043B}" type="parTrans" cxnId="{31D817D4-37F0-4B7D-B288-4695BE6C2A15}">
      <dgm:prSet/>
      <dgm:spPr/>
      <dgm:t>
        <a:bodyPr/>
        <a:lstStyle/>
        <a:p>
          <a:endParaRPr lang="en-US" sz="2400"/>
        </a:p>
      </dgm:t>
    </dgm:pt>
    <dgm:pt modelId="{89061F11-9C38-4E54-A85D-DE228064376C}" type="sibTrans" cxnId="{31D817D4-37F0-4B7D-B288-4695BE6C2A15}">
      <dgm:prSet/>
      <dgm:spPr/>
      <dgm:t>
        <a:bodyPr/>
        <a:lstStyle/>
        <a:p>
          <a:endParaRPr lang="en-US" sz="2400"/>
        </a:p>
      </dgm:t>
    </dgm:pt>
    <dgm:pt modelId="{ED1E0204-FED9-4AEC-932C-F7A18231D16F}" type="pres">
      <dgm:prSet presAssocID="{275E1F61-EC61-454F-AE09-1F1918C0E0E5}" presName="root" presStyleCnt="0">
        <dgm:presLayoutVars>
          <dgm:dir/>
          <dgm:resizeHandles val="exact"/>
        </dgm:presLayoutVars>
      </dgm:prSet>
      <dgm:spPr/>
    </dgm:pt>
    <dgm:pt modelId="{322EFDFC-B321-48A4-98AE-D8CC3358EE14}" type="pres">
      <dgm:prSet presAssocID="{4D9DEADC-C86D-4F41-8090-C6D715CBF6A9}" presName="compNode" presStyleCnt="0"/>
      <dgm:spPr/>
    </dgm:pt>
    <dgm:pt modelId="{53560CA3-A84C-42A5-94DB-6FAFFED725D4}" type="pres">
      <dgm:prSet presAssocID="{4D9DEADC-C86D-4F41-8090-C6D715CBF6A9}" presName="bgRect" presStyleLbl="bgShp" presStyleIdx="0" presStyleCnt="2"/>
      <dgm:spPr/>
    </dgm:pt>
    <dgm:pt modelId="{FDB4113F-F19C-4ACF-8568-001875D640C1}" type="pres">
      <dgm:prSet presAssocID="{4D9DEADC-C86D-4F41-8090-C6D715CBF6A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060E4437-C6B4-47A1-B9A5-15F226675DAC}" type="pres">
      <dgm:prSet presAssocID="{4D9DEADC-C86D-4F41-8090-C6D715CBF6A9}" presName="spaceRect" presStyleCnt="0"/>
      <dgm:spPr/>
    </dgm:pt>
    <dgm:pt modelId="{60B0FB4E-F5D0-4BC6-96CD-B926424A5B6E}" type="pres">
      <dgm:prSet presAssocID="{4D9DEADC-C86D-4F41-8090-C6D715CBF6A9}" presName="parTx" presStyleLbl="revTx" presStyleIdx="0" presStyleCnt="2">
        <dgm:presLayoutVars>
          <dgm:chMax val="0"/>
          <dgm:chPref val="0"/>
        </dgm:presLayoutVars>
      </dgm:prSet>
      <dgm:spPr/>
    </dgm:pt>
    <dgm:pt modelId="{63B964B1-15B9-46DB-961C-D2BB7701C55B}" type="pres">
      <dgm:prSet presAssocID="{679ADDD2-622E-4794-AAD7-C4DC3A8AA777}" presName="sibTrans" presStyleCnt="0"/>
      <dgm:spPr/>
    </dgm:pt>
    <dgm:pt modelId="{45607D1B-70C5-42E8-B0F1-F34FADAE5FC7}" type="pres">
      <dgm:prSet presAssocID="{D97435B8-6E98-4FFF-97B1-1130365416B9}" presName="compNode" presStyleCnt="0"/>
      <dgm:spPr/>
    </dgm:pt>
    <dgm:pt modelId="{A73E5E5D-66ED-4A2D-84E7-F5303727EA44}" type="pres">
      <dgm:prSet presAssocID="{D97435B8-6E98-4FFF-97B1-1130365416B9}" presName="bgRect" presStyleLbl="bgShp" presStyleIdx="1" presStyleCnt="2"/>
      <dgm:spPr/>
    </dgm:pt>
    <dgm:pt modelId="{A4BE5D65-95A1-4DB8-A414-27679C491B30}" type="pres">
      <dgm:prSet presAssocID="{D97435B8-6E98-4FFF-97B1-1130365416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ers"/>
        </a:ext>
      </dgm:extLst>
    </dgm:pt>
    <dgm:pt modelId="{17642BEE-E9DB-492E-8032-61377EAE6D46}" type="pres">
      <dgm:prSet presAssocID="{D97435B8-6E98-4FFF-97B1-1130365416B9}" presName="spaceRect" presStyleCnt="0"/>
      <dgm:spPr/>
    </dgm:pt>
    <dgm:pt modelId="{A52125F2-AD0C-4905-84B4-CE48D6B3D679}" type="pres">
      <dgm:prSet presAssocID="{D97435B8-6E98-4FFF-97B1-1130365416B9}" presName="parTx" presStyleLbl="revTx" presStyleIdx="1" presStyleCnt="2">
        <dgm:presLayoutVars>
          <dgm:chMax val="0"/>
          <dgm:chPref val="0"/>
        </dgm:presLayoutVars>
      </dgm:prSet>
      <dgm:spPr/>
    </dgm:pt>
  </dgm:ptLst>
  <dgm:cxnLst>
    <dgm:cxn modelId="{A490540F-94D7-492A-8B3B-C9E2A4C43517}" type="presOf" srcId="{4D9DEADC-C86D-4F41-8090-C6D715CBF6A9}" destId="{60B0FB4E-F5D0-4BC6-96CD-B926424A5B6E}" srcOrd="0" destOrd="0" presId="urn:microsoft.com/office/officeart/2018/2/layout/IconVerticalSolidList"/>
    <dgm:cxn modelId="{5A72F2A6-43D7-4CE1-8DB5-4C007EDBB06E}" type="presOf" srcId="{275E1F61-EC61-454F-AE09-1F1918C0E0E5}" destId="{ED1E0204-FED9-4AEC-932C-F7A18231D16F}" srcOrd="0" destOrd="0" presId="urn:microsoft.com/office/officeart/2018/2/layout/IconVerticalSolidList"/>
    <dgm:cxn modelId="{E483E7BB-6303-42E4-8B64-DE9A7D706817}" srcId="{275E1F61-EC61-454F-AE09-1F1918C0E0E5}" destId="{4D9DEADC-C86D-4F41-8090-C6D715CBF6A9}" srcOrd="0" destOrd="0" parTransId="{8029041F-DF25-4869-A768-0F56FE6A8F1C}" sibTransId="{679ADDD2-622E-4794-AAD7-C4DC3A8AA777}"/>
    <dgm:cxn modelId="{1487DCC7-E12B-40CD-A3F2-1F49658FE39E}" type="presOf" srcId="{D97435B8-6E98-4FFF-97B1-1130365416B9}" destId="{A52125F2-AD0C-4905-84B4-CE48D6B3D679}" srcOrd="0" destOrd="0" presId="urn:microsoft.com/office/officeart/2018/2/layout/IconVerticalSolidList"/>
    <dgm:cxn modelId="{31D817D4-37F0-4B7D-B288-4695BE6C2A15}" srcId="{275E1F61-EC61-454F-AE09-1F1918C0E0E5}" destId="{D97435B8-6E98-4FFF-97B1-1130365416B9}" srcOrd="1" destOrd="0" parTransId="{8D7DC2FB-3AFE-41AB-9E38-FFDABA73043B}" sibTransId="{89061F11-9C38-4E54-A85D-DE228064376C}"/>
    <dgm:cxn modelId="{B21D36C1-5C21-49E6-ADFA-ACB45BC5CD4D}" type="presParOf" srcId="{ED1E0204-FED9-4AEC-932C-F7A18231D16F}" destId="{322EFDFC-B321-48A4-98AE-D8CC3358EE14}" srcOrd="0" destOrd="0" presId="urn:microsoft.com/office/officeart/2018/2/layout/IconVerticalSolidList"/>
    <dgm:cxn modelId="{B9A31848-84A2-41D6-A1BF-787EFC3533EF}" type="presParOf" srcId="{322EFDFC-B321-48A4-98AE-D8CC3358EE14}" destId="{53560CA3-A84C-42A5-94DB-6FAFFED725D4}" srcOrd="0" destOrd="0" presId="urn:microsoft.com/office/officeart/2018/2/layout/IconVerticalSolidList"/>
    <dgm:cxn modelId="{8AF1AD34-88E5-46DD-A9BB-46B27F40D15F}" type="presParOf" srcId="{322EFDFC-B321-48A4-98AE-D8CC3358EE14}" destId="{FDB4113F-F19C-4ACF-8568-001875D640C1}" srcOrd="1" destOrd="0" presId="urn:microsoft.com/office/officeart/2018/2/layout/IconVerticalSolidList"/>
    <dgm:cxn modelId="{1D1A216E-0D74-47DC-B67B-CCBCB1E08525}" type="presParOf" srcId="{322EFDFC-B321-48A4-98AE-D8CC3358EE14}" destId="{060E4437-C6B4-47A1-B9A5-15F226675DAC}" srcOrd="2" destOrd="0" presId="urn:microsoft.com/office/officeart/2018/2/layout/IconVerticalSolidList"/>
    <dgm:cxn modelId="{1B638886-7AAB-40AA-A91D-E6115790556A}" type="presParOf" srcId="{322EFDFC-B321-48A4-98AE-D8CC3358EE14}" destId="{60B0FB4E-F5D0-4BC6-96CD-B926424A5B6E}" srcOrd="3" destOrd="0" presId="urn:microsoft.com/office/officeart/2018/2/layout/IconVerticalSolidList"/>
    <dgm:cxn modelId="{D4121FB2-BA6C-4E80-9B33-92F4CC0F92DB}" type="presParOf" srcId="{ED1E0204-FED9-4AEC-932C-F7A18231D16F}" destId="{63B964B1-15B9-46DB-961C-D2BB7701C55B}" srcOrd="1" destOrd="0" presId="urn:microsoft.com/office/officeart/2018/2/layout/IconVerticalSolidList"/>
    <dgm:cxn modelId="{CC2780C8-1375-442F-8B29-6E4CF9BF74AC}" type="presParOf" srcId="{ED1E0204-FED9-4AEC-932C-F7A18231D16F}" destId="{45607D1B-70C5-42E8-B0F1-F34FADAE5FC7}" srcOrd="2" destOrd="0" presId="urn:microsoft.com/office/officeart/2018/2/layout/IconVerticalSolidList"/>
    <dgm:cxn modelId="{1181348A-D773-409A-99D6-31CC22F9B26E}" type="presParOf" srcId="{45607D1B-70C5-42E8-B0F1-F34FADAE5FC7}" destId="{A73E5E5D-66ED-4A2D-84E7-F5303727EA44}" srcOrd="0" destOrd="0" presId="urn:microsoft.com/office/officeart/2018/2/layout/IconVerticalSolidList"/>
    <dgm:cxn modelId="{14B2F9F3-98AE-4CB2-8BE6-DF685DCA6859}" type="presParOf" srcId="{45607D1B-70C5-42E8-B0F1-F34FADAE5FC7}" destId="{A4BE5D65-95A1-4DB8-A414-27679C491B30}" srcOrd="1" destOrd="0" presId="urn:microsoft.com/office/officeart/2018/2/layout/IconVerticalSolidList"/>
    <dgm:cxn modelId="{49D8F853-F64A-4D19-BE35-C077ADE534BB}" type="presParOf" srcId="{45607D1B-70C5-42E8-B0F1-F34FADAE5FC7}" destId="{17642BEE-E9DB-492E-8032-61377EAE6D46}" srcOrd="2" destOrd="0" presId="urn:microsoft.com/office/officeart/2018/2/layout/IconVerticalSolidList"/>
    <dgm:cxn modelId="{69629B43-D48E-436D-A47A-1284C67E6BD7}" type="presParOf" srcId="{45607D1B-70C5-42E8-B0F1-F34FADAE5FC7}" destId="{A52125F2-AD0C-4905-84B4-CE48D6B3D6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44D094-3B18-42D7-8F8E-2D8167228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7D2B17B-AC40-47AA-A483-15BBDC998FAF}">
      <dgm:prSet custT="1"/>
      <dgm:spPr/>
      <dgm:t>
        <a:bodyPr/>
        <a:lstStyle/>
        <a:p>
          <a:r>
            <a:rPr lang="en-US" sz="3200" b="0" i="0" dirty="0"/>
            <a:t>NCSF will share “Best Practices,” resources and recommendations for groups to create their own systems.</a:t>
          </a:r>
          <a:endParaRPr lang="en-US" sz="3200" dirty="0"/>
        </a:p>
      </dgm:t>
    </dgm:pt>
    <dgm:pt modelId="{97CFD59C-A8BB-4993-A860-4FAB0EFF9C98}" type="parTrans" cxnId="{5ABAB042-94A2-4C3C-A03E-27DEDCA89209}">
      <dgm:prSet/>
      <dgm:spPr/>
      <dgm:t>
        <a:bodyPr/>
        <a:lstStyle/>
        <a:p>
          <a:endParaRPr lang="en-US"/>
        </a:p>
      </dgm:t>
    </dgm:pt>
    <dgm:pt modelId="{54ED1F1E-36C4-4ACC-994E-6F208E95595D}" type="sibTrans" cxnId="{5ABAB042-94A2-4C3C-A03E-27DEDCA89209}">
      <dgm:prSet/>
      <dgm:spPr/>
      <dgm:t>
        <a:bodyPr/>
        <a:lstStyle/>
        <a:p>
          <a:endParaRPr lang="en-US"/>
        </a:p>
      </dgm:t>
    </dgm:pt>
    <dgm:pt modelId="{A42AB198-DA0C-4857-800A-52A705896A12}">
      <dgm:prSet custT="1"/>
      <dgm:spPr/>
      <dgm:t>
        <a:bodyPr/>
        <a:lstStyle/>
        <a:p>
          <a:pPr>
            <a:lnSpc>
              <a:spcPct val="100000"/>
            </a:lnSpc>
            <a:spcAft>
              <a:spcPts val="0"/>
            </a:spcAft>
          </a:pPr>
          <a:r>
            <a:rPr lang="en-US" sz="3600" b="0" dirty="0"/>
            <a:t>Confidentiality is</a:t>
          </a:r>
        </a:p>
        <a:p>
          <a:pPr>
            <a:lnSpc>
              <a:spcPct val="100000"/>
            </a:lnSpc>
            <a:spcAft>
              <a:spcPts val="0"/>
            </a:spcAft>
          </a:pPr>
          <a:r>
            <a:rPr lang="en-US" sz="3600" b="0" dirty="0"/>
            <a:t> our greatest value</a:t>
          </a:r>
        </a:p>
      </dgm:t>
    </dgm:pt>
    <dgm:pt modelId="{107690DE-B123-4354-82FA-5A5A01EEBF68}" type="parTrans" cxnId="{D2290266-5D58-4F2C-AD17-2A23B16B7CFA}">
      <dgm:prSet/>
      <dgm:spPr/>
      <dgm:t>
        <a:bodyPr/>
        <a:lstStyle/>
        <a:p>
          <a:endParaRPr lang="en-US"/>
        </a:p>
      </dgm:t>
    </dgm:pt>
    <dgm:pt modelId="{695E75D2-A9A8-42D7-A423-146251542FB8}" type="sibTrans" cxnId="{D2290266-5D58-4F2C-AD17-2A23B16B7CFA}">
      <dgm:prSet/>
      <dgm:spPr/>
      <dgm:t>
        <a:bodyPr/>
        <a:lstStyle/>
        <a:p>
          <a:endParaRPr lang="en-US"/>
        </a:p>
      </dgm:t>
    </dgm:pt>
    <dgm:pt modelId="{AF9000BE-11A6-4775-BEE9-02732CCE0F78}" type="pres">
      <dgm:prSet presAssocID="{9744D094-3B18-42D7-8F8E-2D816722818D}" presName="hierChild1" presStyleCnt="0">
        <dgm:presLayoutVars>
          <dgm:chPref val="1"/>
          <dgm:dir/>
          <dgm:animOne val="branch"/>
          <dgm:animLvl val="lvl"/>
          <dgm:resizeHandles/>
        </dgm:presLayoutVars>
      </dgm:prSet>
      <dgm:spPr/>
    </dgm:pt>
    <dgm:pt modelId="{9E1B8FA5-B0CB-4A64-96D2-99D0BBE27ABE}" type="pres">
      <dgm:prSet presAssocID="{67D2B17B-AC40-47AA-A483-15BBDC998FAF}" presName="hierRoot1" presStyleCnt="0"/>
      <dgm:spPr/>
    </dgm:pt>
    <dgm:pt modelId="{8B0706A9-702A-48DF-AEF9-BA471209C9ED}" type="pres">
      <dgm:prSet presAssocID="{67D2B17B-AC40-47AA-A483-15BBDC998FAF}" presName="composite" presStyleCnt="0"/>
      <dgm:spPr/>
    </dgm:pt>
    <dgm:pt modelId="{8F64E786-76B8-4C92-9F3E-D6D080049562}" type="pres">
      <dgm:prSet presAssocID="{67D2B17B-AC40-47AA-A483-15BBDC998FAF}" presName="background" presStyleLbl="node0" presStyleIdx="0" presStyleCnt="2"/>
      <dgm:spPr/>
    </dgm:pt>
    <dgm:pt modelId="{83C3146B-C2BE-4855-83F3-9F756BA02001}" type="pres">
      <dgm:prSet presAssocID="{67D2B17B-AC40-47AA-A483-15BBDC998FAF}" presName="text" presStyleLbl="fgAcc0" presStyleIdx="0" presStyleCnt="2" custLinFactNeighborX="-316">
        <dgm:presLayoutVars>
          <dgm:chPref val="3"/>
        </dgm:presLayoutVars>
      </dgm:prSet>
      <dgm:spPr/>
    </dgm:pt>
    <dgm:pt modelId="{94EF20B4-24D2-45BD-B35F-FFC4FDC677D1}" type="pres">
      <dgm:prSet presAssocID="{67D2B17B-AC40-47AA-A483-15BBDC998FAF}" presName="hierChild2" presStyleCnt="0"/>
      <dgm:spPr/>
    </dgm:pt>
    <dgm:pt modelId="{6D92FD09-25D4-4F63-BEC0-1608DC4701C1}" type="pres">
      <dgm:prSet presAssocID="{A42AB198-DA0C-4857-800A-52A705896A12}" presName="hierRoot1" presStyleCnt="0"/>
      <dgm:spPr/>
    </dgm:pt>
    <dgm:pt modelId="{D39891BD-C139-4615-A089-16724222E004}" type="pres">
      <dgm:prSet presAssocID="{A42AB198-DA0C-4857-800A-52A705896A12}" presName="composite" presStyleCnt="0"/>
      <dgm:spPr/>
    </dgm:pt>
    <dgm:pt modelId="{89083269-2736-421B-A544-4CC027F20101}" type="pres">
      <dgm:prSet presAssocID="{A42AB198-DA0C-4857-800A-52A705896A12}" presName="background" presStyleLbl="node0" presStyleIdx="1" presStyleCnt="2"/>
      <dgm:spPr/>
    </dgm:pt>
    <dgm:pt modelId="{2058D78B-55E7-44B8-A176-8EC1B7F9A465}" type="pres">
      <dgm:prSet presAssocID="{A42AB198-DA0C-4857-800A-52A705896A12}" presName="text" presStyleLbl="fgAcc0" presStyleIdx="1" presStyleCnt="2" custLinFactNeighborX="-2067" custLinFactNeighborY="2034">
        <dgm:presLayoutVars>
          <dgm:chPref val="3"/>
        </dgm:presLayoutVars>
      </dgm:prSet>
      <dgm:spPr/>
    </dgm:pt>
    <dgm:pt modelId="{890CAEF1-1A18-48C8-A8E7-1890D59F31E4}" type="pres">
      <dgm:prSet presAssocID="{A42AB198-DA0C-4857-800A-52A705896A12}" presName="hierChild2" presStyleCnt="0"/>
      <dgm:spPr/>
    </dgm:pt>
  </dgm:ptLst>
  <dgm:cxnLst>
    <dgm:cxn modelId="{821F0A30-C80E-44DD-A77F-3E6F65966311}" type="presOf" srcId="{A42AB198-DA0C-4857-800A-52A705896A12}" destId="{2058D78B-55E7-44B8-A176-8EC1B7F9A465}" srcOrd="0" destOrd="0" presId="urn:microsoft.com/office/officeart/2005/8/layout/hierarchy1"/>
    <dgm:cxn modelId="{5ABAB042-94A2-4C3C-A03E-27DEDCA89209}" srcId="{9744D094-3B18-42D7-8F8E-2D816722818D}" destId="{67D2B17B-AC40-47AA-A483-15BBDC998FAF}" srcOrd="0" destOrd="0" parTransId="{97CFD59C-A8BB-4993-A860-4FAB0EFF9C98}" sibTransId="{54ED1F1E-36C4-4ACC-994E-6F208E95595D}"/>
    <dgm:cxn modelId="{8643B065-99E7-4713-9CBD-1A9C743F3D08}" type="presOf" srcId="{67D2B17B-AC40-47AA-A483-15BBDC998FAF}" destId="{83C3146B-C2BE-4855-83F3-9F756BA02001}" srcOrd="0" destOrd="0" presId="urn:microsoft.com/office/officeart/2005/8/layout/hierarchy1"/>
    <dgm:cxn modelId="{D2290266-5D58-4F2C-AD17-2A23B16B7CFA}" srcId="{9744D094-3B18-42D7-8F8E-2D816722818D}" destId="{A42AB198-DA0C-4857-800A-52A705896A12}" srcOrd="1" destOrd="0" parTransId="{107690DE-B123-4354-82FA-5A5A01EEBF68}" sibTransId="{695E75D2-A9A8-42D7-A423-146251542FB8}"/>
    <dgm:cxn modelId="{AC9257DE-945F-4DE9-9BC3-6CFC74DF8E3F}" type="presOf" srcId="{9744D094-3B18-42D7-8F8E-2D816722818D}" destId="{AF9000BE-11A6-4775-BEE9-02732CCE0F78}" srcOrd="0" destOrd="0" presId="urn:microsoft.com/office/officeart/2005/8/layout/hierarchy1"/>
    <dgm:cxn modelId="{C545BEAB-18DF-4792-91BF-FC579DFE3A7E}" type="presParOf" srcId="{AF9000BE-11A6-4775-BEE9-02732CCE0F78}" destId="{9E1B8FA5-B0CB-4A64-96D2-99D0BBE27ABE}" srcOrd="0" destOrd="0" presId="urn:microsoft.com/office/officeart/2005/8/layout/hierarchy1"/>
    <dgm:cxn modelId="{3A7A8320-EE52-4EB8-A8BA-659788A086F1}" type="presParOf" srcId="{9E1B8FA5-B0CB-4A64-96D2-99D0BBE27ABE}" destId="{8B0706A9-702A-48DF-AEF9-BA471209C9ED}" srcOrd="0" destOrd="0" presId="urn:microsoft.com/office/officeart/2005/8/layout/hierarchy1"/>
    <dgm:cxn modelId="{6F88C394-2711-4293-B6D0-C614ED7BFC37}" type="presParOf" srcId="{8B0706A9-702A-48DF-AEF9-BA471209C9ED}" destId="{8F64E786-76B8-4C92-9F3E-D6D080049562}" srcOrd="0" destOrd="0" presId="urn:microsoft.com/office/officeart/2005/8/layout/hierarchy1"/>
    <dgm:cxn modelId="{984BB216-F79D-4E36-A82C-4747A2B7D98A}" type="presParOf" srcId="{8B0706A9-702A-48DF-AEF9-BA471209C9ED}" destId="{83C3146B-C2BE-4855-83F3-9F756BA02001}" srcOrd="1" destOrd="0" presId="urn:microsoft.com/office/officeart/2005/8/layout/hierarchy1"/>
    <dgm:cxn modelId="{7A3A4B19-378D-4D56-9AF5-17196F73CACE}" type="presParOf" srcId="{9E1B8FA5-B0CB-4A64-96D2-99D0BBE27ABE}" destId="{94EF20B4-24D2-45BD-B35F-FFC4FDC677D1}" srcOrd="1" destOrd="0" presId="urn:microsoft.com/office/officeart/2005/8/layout/hierarchy1"/>
    <dgm:cxn modelId="{E3969038-652B-4DE4-A9E0-C0FEE3384F5D}" type="presParOf" srcId="{AF9000BE-11A6-4775-BEE9-02732CCE0F78}" destId="{6D92FD09-25D4-4F63-BEC0-1608DC4701C1}" srcOrd="1" destOrd="0" presId="urn:microsoft.com/office/officeart/2005/8/layout/hierarchy1"/>
    <dgm:cxn modelId="{7D9AAB6D-B43E-45D3-A3F7-9ED1CF14FFFD}" type="presParOf" srcId="{6D92FD09-25D4-4F63-BEC0-1608DC4701C1}" destId="{D39891BD-C139-4615-A089-16724222E004}" srcOrd="0" destOrd="0" presId="urn:microsoft.com/office/officeart/2005/8/layout/hierarchy1"/>
    <dgm:cxn modelId="{FDE4637E-ECEF-4E97-BF8B-5C1AC5D57C8C}" type="presParOf" srcId="{D39891BD-C139-4615-A089-16724222E004}" destId="{89083269-2736-421B-A544-4CC027F20101}" srcOrd="0" destOrd="0" presId="urn:microsoft.com/office/officeart/2005/8/layout/hierarchy1"/>
    <dgm:cxn modelId="{C20BF5DE-A5B8-4A8A-8C56-3EBF986D18B4}" type="presParOf" srcId="{D39891BD-C139-4615-A089-16724222E004}" destId="{2058D78B-55E7-44B8-A176-8EC1B7F9A465}" srcOrd="1" destOrd="0" presId="urn:microsoft.com/office/officeart/2005/8/layout/hierarchy1"/>
    <dgm:cxn modelId="{704AA1E4-FDD0-421F-8D2A-5236BA81270C}" type="presParOf" srcId="{6D92FD09-25D4-4F63-BEC0-1608DC4701C1}" destId="{890CAEF1-1A18-48C8-A8E7-1890D59F31E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5E1F61-EC61-454F-AE09-1F1918C0E0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D9DEADC-C86D-4F41-8090-C6D715CBF6A9}">
      <dgm:prSet custT="1"/>
      <dgm:spPr/>
      <dgm:t>
        <a:bodyPr/>
        <a:lstStyle/>
        <a:p>
          <a:pPr>
            <a:lnSpc>
              <a:spcPct val="100000"/>
            </a:lnSpc>
          </a:pPr>
          <a:r>
            <a:rPr lang="en-US" sz="2000" b="0" i="0" dirty="0"/>
            <a:t>Black list: NCSF does not maintain a “Blacklist” or “Ban list.” NCSF would never tell groups or events what to do, because we cannot possibly be an expert in every region. </a:t>
          </a:r>
          <a:endParaRPr lang="en-US" sz="2000" dirty="0"/>
        </a:p>
      </dgm:t>
    </dgm:pt>
    <dgm:pt modelId="{8029041F-DF25-4869-A768-0F56FE6A8F1C}" type="parTrans" cxnId="{E483E7BB-6303-42E4-8B64-DE9A7D706817}">
      <dgm:prSet/>
      <dgm:spPr/>
      <dgm:t>
        <a:bodyPr/>
        <a:lstStyle/>
        <a:p>
          <a:endParaRPr lang="en-US" sz="2400"/>
        </a:p>
      </dgm:t>
    </dgm:pt>
    <dgm:pt modelId="{679ADDD2-622E-4794-AAD7-C4DC3A8AA777}" type="sibTrans" cxnId="{E483E7BB-6303-42E4-8B64-DE9A7D706817}">
      <dgm:prSet/>
      <dgm:spPr/>
      <dgm:t>
        <a:bodyPr/>
        <a:lstStyle/>
        <a:p>
          <a:endParaRPr lang="en-US" sz="2400"/>
        </a:p>
      </dgm:t>
    </dgm:pt>
    <dgm:pt modelId="{73A2699F-9AE2-47EC-B99B-55619DB6B4F3}">
      <dgm:prSet custT="1"/>
      <dgm:spPr/>
      <dgm:t>
        <a:bodyPr/>
        <a:lstStyle/>
        <a:p>
          <a:pPr>
            <a:lnSpc>
              <a:spcPct val="100000"/>
            </a:lnSpc>
          </a:pPr>
          <a:r>
            <a:rPr lang="en-US" sz="2000" b="0" i="0" dirty="0"/>
            <a:t>Reporters deserve confidentiality and respect. Someone who has been reported does not “deserve” this information nor will they receive it. </a:t>
          </a:r>
        </a:p>
      </dgm:t>
    </dgm:pt>
    <dgm:pt modelId="{49A36017-46BB-4822-B3FF-D9C49B2937FD}" type="parTrans" cxnId="{DA04D2D0-6691-49E8-9E33-D8CC61652300}">
      <dgm:prSet/>
      <dgm:spPr/>
      <dgm:t>
        <a:bodyPr/>
        <a:lstStyle/>
        <a:p>
          <a:endParaRPr lang="en-US"/>
        </a:p>
      </dgm:t>
    </dgm:pt>
    <dgm:pt modelId="{67A7E323-C884-4B25-8C6D-C1EDAE5B1576}" type="sibTrans" cxnId="{DA04D2D0-6691-49E8-9E33-D8CC61652300}">
      <dgm:prSet/>
      <dgm:spPr/>
      <dgm:t>
        <a:bodyPr/>
        <a:lstStyle/>
        <a:p>
          <a:endParaRPr lang="en-US"/>
        </a:p>
      </dgm:t>
    </dgm:pt>
    <dgm:pt modelId="{ED1E0204-FED9-4AEC-932C-F7A18231D16F}" type="pres">
      <dgm:prSet presAssocID="{275E1F61-EC61-454F-AE09-1F1918C0E0E5}" presName="root" presStyleCnt="0">
        <dgm:presLayoutVars>
          <dgm:dir/>
          <dgm:resizeHandles val="exact"/>
        </dgm:presLayoutVars>
      </dgm:prSet>
      <dgm:spPr/>
    </dgm:pt>
    <dgm:pt modelId="{322EFDFC-B321-48A4-98AE-D8CC3358EE14}" type="pres">
      <dgm:prSet presAssocID="{4D9DEADC-C86D-4F41-8090-C6D715CBF6A9}" presName="compNode" presStyleCnt="0"/>
      <dgm:spPr/>
    </dgm:pt>
    <dgm:pt modelId="{53560CA3-A84C-42A5-94DB-6FAFFED725D4}" type="pres">
      <dgm:prSet presAssocID="{4D9DEADC-C86D-4F41-8090-C6D715CBF6A9}" presName="bgRect" presStyleLbl="bgShp" presStyleIdx="0" presStyleCnt="2" custScaleY="134718" custLinFactNeighborX="2116" custLinFactNeighborY="852"/>
      <dgm:spPr/>
    </dgm:pt>
    <dgm:pt modelId="{FDB4113F-F19C-4ACF-8568-001875D640C1}" type="pres">
      <dgm:prSet presAssocID="{4D9DEADC-C86D-4F41-8090-C6D715CBF6A9}" presName="iconRect" presStyleLbl="node1" presStyleIdx="0" presStyleCnt="2" custScaleX="100000" custScaleY="63209" custLinFactY="-117092" custLinFactNeighborX="-42768" custLinFactNeighborY="-200000"/>
      <dgm:spPr/>
    </dgm:pt>
    <dgm:pt modelId="{060E4437-C6B4-47A1-B9A5-15F226675DAC}" type="pres">
      <dgm:prSet presAssocID="{4D9DEADC-C86D-4F41-8090-C6D715CBF6A9}" presName="spaceRect" presStyleCnt="0"/>
      <dgm:spPr/>
    </dgm:pt>
    <dgm:pt modelId="{60B0FB4E-F5D0-4BC6-96CD-B926424A5B6E}" type="pres">
      <dgm:prSet presAssocID="{4D9DEADC-C86D-4F41-8090-C6D715CBF6A9}" presName="parTx" presStyleLbl="revTx" presStyleIdx="0" presStyleCnt="2" custScaleX="114556" custLinFactNeighborX="5596" custLinFactNeighborY="-10304">
        <dgm:presLayoutVars>
          <dgm:chMax val="0"/>
          <dgm:chPref val="0"/>
        </dgm:presLayoutVars>
      </dgm:prSet>
      <dgm:spPr/>
    </dgm:pt>
    <dgm:pt modelId="{63B964B1-15B9-46DB-961C-D2BB7701C55B}" type="pres">
      <dgm:prSet presAssocID="{679ADDD2-622E-4794-AAD7-C4DC3A8AA777}" presName="sibTrans" presStyleCnt="0"/>
      <dgm:spPr/>
    </dgm:pt>
    <dgm:pt modelId="{FDCD8211-6DD3-4835-8B6E-675B4D334D77}" type="pres">
      <dgm:prSet presAssocID="{73A2699F-9AE2-47EC-B99B-55619DB6B4F3}" presName="compNode" presStyleCnt="0"/>
      <dgm:spPr/>
    </dgm:pt>
    <dgm:pt modelId="{BF8C78ED-E96E-4A4F-8021-32DCDCA776B8}" type="pres">
      <dgm:prSet presAssocID="{73A2699F-9AE2-47EC-B99B-55619DB6B4F3}" presName="bgRect" presStyleLbl="bgShp" presStyleIdx="1" presStyleCnt="2" custLinFactNeighborX="-2910" custLinFactNeighborY="1801"/>
      <dgm:spPr/>
    </dgm:pt>
    <dgm:pt modelId="{69F1156A-C32D-4116-9FF5-28927B02E481}" type="pres">
      <dgm:prSet presAssocID="{73A2699F-9AE2-47EC-B99B-55619DB6B4F3}" presName="iconRect" presStyleLbl="node1" presStyleIdx="1" presStyleCnt="2" custLinFactY="-100000" custLinFactNeighborX="-9454" custLinFactNeighborY="-105606"/>
      <dgm:spPr/>
    </dgm:pt>
    <dgm:pt modelId="{7CF252DA-03DE-4D5C-8952-63E01CEF9101}" type="pres">
      <dgm:prSet presAssocID="{73A2699F-9AE2-47EC-B99B-55619DB6B4F3}" presName="spaceRect" presStyleCnt="0"/>
      <dgm:spPr/>
    </dgm:pt>
    <dgm:pt modelId="{F4F64444-2A03-4FC7-9EBD-F8A9D4E0CEEB}" type="pres">
      <dgm:prSet presAssocID="{73A2699F-9AE2-47EC-B99B-55619DB6B4F3}" presName="parTx" presStyleLbl="revTx" presStyleIdx="1" presStyleCnt="2" custScaleX="103761" custLinFactNeighborX="2337" custLinFactNeighborY="-9360">
        <dgm:presLayoutVars>
          <dgm:chMax val="0"/>
          <dgm:chPref val="0"/>
        </dgm:presLayoutVars>
      </dgm:prSet>
      <dgm:spPr/>
    </dgm:pt>
  </dgm:ptLst>
  <dgm:cxnLst>
    <dgm:cxn modelId="{A490540F-94D7-492A-8B3B-C9E2A4C43517}" type="presOf" srcId="{4D9DEADC-C86D-4F41-8090-C6D715CBF6A9}" destId="{60B0FB4E-F5D0-4BC6-96CD-B926424A5B6E}" srcOrd="0" destOrd="0" presId="urn:microsoft.com/office/officeart/2018/2/layout/IconVerticalSolidList"/>
    <dgm:cxn modelId="{CDE63F50-8A65-4ACD-894F-045C27DF91D0}" type="presOf" srcId="{73A2699F-9AE2-47EC-B99B-55619DB6B4F3}" destId="{F4F64444-2A03-4FC7-9EBD-F8A9D4E0CEEB}" srcOrd="0" destOrd="0" presId="urn:microsoft.com/office/officeart/2018/2/layout/IconVerticalSolidList"/>
    <dgm:cxn modelId="{5A72F2A6-43D7-4CE1-8DB5-4C007EDBB06E}" type="presOf" srcId="{275E1F61-EC61-454F-AE09-1F1918C0E0E5}" destId="{ED1E0204-FED9-4AEC-932C-F7A18231D16F}" srcOrd="0" destOrd="0" presId="urn:microsoft.com/office/officeart/2018/2/layout/IconVerticalSolidList"/>
    <dgm:cxn modelId="{E483E7BB-6303-42E4-8B64-DE9A7D706817}" srcId="{275E1F61-EC61-454F-AE09-1F1918C0E0E5}" destId="{4D9DEADC-C86D-4F41-8090-C6D715CBF6A9}" srcOrd="0" destOrd="0" parTransId="{8029041F-DF25-4869-A768-0F56FE6A8F1C}" sibTransId="{679ADDD2-622E-4794-AAD7-C4DC3A8AA777}"/>
    <dgm:cxn modelId="{DA04D2D0-6691-49E8-9E33-D8CC61652300}" srcId="{275E1F61-EC61-454F-AE09-1F1918C0E0E5}" destId="{73A2699F-9AE2-47EC-B99B-55619DB6B4F3}" srcOrd="1" destOrd="0" parTransId="{49A36017-46BB-4822-B3FF-D9C49B2937FD}" sibTransId="{67A7E323-C884-4B25-8C6D-C1EDAE5B1576}"/>
    <dgm:cxn modelId="{B21D36C1-5C21-49E6-ADFA-ACB45BC5CD4D}" type="presParOf" srcId="{ED1E0204-FED9-4AEC-932C-F7A18231D16F}" destId="{322EFDFC-B321-48A4-98AE-D8CC3358EE14}" srcOrd="0" destOrd="0" presId="urn:microsoft.com/office/officeart/2018/2/layout/IconVerticalSolidList"/>
    <dgm:cxn modelId="{B9A31848-84A2-41D6-A1BF-787EFC3533EF}" type="presParOf" srcId="{322EFDFC-B321-48A4-98AE-D8CC3358EE14}" destId="{53560CA3-A84C-42A5-94DB-6FAFFED725D4}" srcOrd="0" destOrd="0" presId="urn:microsoft.com/office/officeart/2018/2/layout/IconVerticalSolidList"/>
    <dgm:cxn modelId="{8AF1AD34-88E5-46DD-A9BB-46B27F40D15F}" type="presParOf" srcId="{322EFDFC-B321-48A4-98AE-D8CC3358EE14}" destId="{FDB4113F-F19C-4ACF-8568-001875D640C1}" srcOrd="1" destOrd="0" presId="urn:microsoft.com/office/officeart/2018/2/layout/IconVerticalSolidList"/>
    <dgm:cxn modelId="{1D1A216E-0D74-47DC-B67B-CCBCB1E08525}" type="presParOf" srcId="{322EFDFC-B321-48A4-98AE-D8CC3358EE14}" destId="{060E4437-C6B4-47A1-B9A5-15F226675DAC}" srcOrd="2" destOrd="0" presId="urn:microsoft.com/office/officeart/2018/2/layout/IconVerticalSolidList"/>
    <dgm:cxn modelId="{1B638886-7AAB-40AA-A91D-E6115790556A}" type="presParOf" srcId="{322EFDFC-B321-48A4-98AE-D8CC3358EE14}" destId="{60B0FB4E-F5D0-4BC6-96CD-B926424A5B6E}" srcOrd="3" destOrd="0" presId="urn:microsoft.com/office/officeart/2018/2/layout/IconVerticalSolidList"/>
    <dgm:cxn modelId="{D4121FB2-BA6C-4E80-9B33-92F4CC0F92DB}" type="presParOf" srcId="{ED1E0204-FED9-4AEC-932C-F7A18231D16F}" destId="{63B964B1-15B9-46DB-961C-D2BB7701C55B}" srcOrd="1" destOrd="0" presId="urn:microsoft.com/office/officeart/2018/2/layout/IconVerticalSolidList"/>
    <dgm:cxn modelId="{B6F0495F-9A63-4DF7-A027-3182C5414EA7}" type="presParOf" srcId="{ED1E0204-FED9-4AEC-932C-F7A18231D16F}" destId="{FDCD8211-6DD3-4835-8B6E-675B4D334D77}" srcOrd="2" destOrd="0" presId="urn:microsoft.com/office/officeart/2018/2/layout/IconVerticalSolidList"/>
    <dgm:cxn modelId="{7C575B63-1DF0-43AB-AA16-0EA0C89C6971}" type="presParOf" srcId="{FDCD8211-6DD3-4835-8B6E-675B4D334D77}" destId="{BF8C78ED-E96E-4A4F-8021-32DCDCA776B8}" srcOrd="0" destOrd="0" presId="urn:microsoft.com/office/officeart/2018/2/layout/IconVerticalSolidList"/>
    <dgm:cxn modelId="{FA40AEC5-3545-4AFC-91E0-5367CE13F17E}" type="presParOf" srcId="{FDCD8211-6DD3-4835-8B6E-675B4D334D77}" destId="{69F1156A-C32D-4116-9FF5-28927B02E481}" srcOrd="1" destOrd="0" presId="urn:microsoft.com/office/officeart/2018/2/layout/IconVerticalSolidList"/>
    <dgm:cxn modelId="{45486FBC-0F42-4E81-AD0E-4DFB3E6ABCCF}" type="presParOf" srcId="{FDCD8211-6DD3-4835-8B6E-675B4D334D77}" destId="{7CF252DA-03DE-4D5C-8952-63E01CEF9101}" srcOrd="2" destOrd="0" presId="urn:microsoft.com/office/officeart/2018/2/layout/IconVerticalSolidList"/>
    <dgm:cxn modelId="{BBB66B92-D33B-42F0-B1A2-4ADD99E932CC}" type="presParOf" srcId="{FDCD8211-6DD3-4835-8B6E-675B4D334D77}" destId="{F4F64444-2A03-4FC7-9EBD-F8A9D4E0CE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6C7DB9-D8E4-4357-9274-E50FE08452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0AE389-40E4-40AC-B64B-AC1A1F4B2FEA}">
      <dgm:prSet/>
      <dgm:spPr/>
      <dgm:t>
        <a:bodyPr/>
        <a:lstStyle/>
        <a:p>
          <a:r>
            <a:rPr lang="en-US" dirty="0"/>
            <a:t>https://ncsfreedom.org/educational-outreach-overview/</a:t>
          </a:r>
        </a:p>
      </dgm:t>
    </dgm:pt>
    <dgm:pt modelId="{FD7AA883-DED1-4B0D-83EB-60523D1CE588}" type="parTrans" cxnId="{3DF17471-E709-4459-BD3F-494171133069}">
      <dgm:prSet/>
      <dgm:spPr/>
      <dgm:t>
        <a:bodyPr/>
        <a:lstStyle/>
        <a:p>
          <a:endParaRPr lang="en-US"/>
        </a:p>
      </dgm:t>
    </dgm:pt>
    <dgm:pt modelId="{8478982C-5FDB-4F66-A683-3321BCD7A568}" type="sibTrans" cxnId="{3DF17471-E709-4459-BD3F-494171133069}">
      <dgm:prSet/>
      <dgm:spPr/>
      <dgm:t>
        <a:bodyPr/>
        <a:lstStyle/>
        <a:p>
          <a:endParaRPr lang="en-US"/>
        </a:p>
      </dgm:t>
    </dgm:pt>
    <dgm:pt modelId="{1D35CEC4-EACC-4532-9019-5CD3EAAAA0D3}">
      <dgm:prSet/>
      <dgm:spPr/>
      <dgm:t>
        <a:bodyPr/>
        <a:lstStyle/>
        <a:p>
          <a:r>
            <a:rPr lang="en-US" dirty="0"/>
            <a:t>Explicit Prior Permission for Consent to Kink by National Coalition for Sexual Freedom is licensed under a Creative Commons Attribution-</a:t>
          </a:r>
          <a:r>
            <a:rPr lang="en-US" dirty="0" err="1"/>
            <a:t>ShareAlike</a:t>
          </a:r>
          <a:r>
            <a:rPr lang="en-US" dirty="0"/>
            <a:t> 4.0 International License.</a:t>
          </a:r>
        </a:p>
      </dgm:t>
    </dgm:pt>
    <dgm:pt modelId="{33186A90-971D-47B8-9DCB-1F552DBE49E2}" type="parTrans" cxnId="{CA231FF2-EF31-4FD2-A205-165935115502}">
      <dgm:prSet/>
      <dgm:spPr/>
      <dgm:t>
        <a:bodyPr/>
        <a:lstStyle/>
        <a:p>
          <a:endParaRPr lang="en-US"/>
        </a:p>
      </dgm:t>
    </dgm:pt>
    <dgm:pt modelId="{8AA38471-B793-4CD2-B348-8D4AC3F1734A}" type="sibTrans" cxnId="{CA231FF2-EF31-4FD2-A205-165935115502}">
      <dgm:prSet/>
      <dgm:spPr/>
      <dgm:t>
        <a:bodyPr/>
        <a:lstStyle/>
        <a:p>
          <a:endParaRPr lang="en-US"/>
        </a:p>
      </dgm:t>
    </dgm:pt>
    <dgm:pt modelId="{D6ED395A-02DB-470A-8B49-B6F8A173C4A5}">
      <dgm:prSet/>
      <dgm:spPr/>
      <dgm:t>
        <a:bodyPr/>
        <a:lstStyle/>
        <a:p>
          <a:r>
            <a:rPr lang="en-US"/>
            <a:t>You may integrate these slides into your presentation providing attribution to the NCSF stays intact and you never charge anyone for our content.</a:t>
          </a:r>
        </a:p>
      </dgm:t>
    </dgm:pt>
    <dgm:pt modelId="{95915A92-2258-4DE4-82F0-F345C22B81C2}" type="parTrans" cxnId="{F6B3A178-9F21-4B00-99F0-35B3CAACDF49}">
      <dgm:prSet/>
      <dgm:spPr/>
      <dgm:t>
        <a:bodyPr/>
        <a:lstStyle/>
        <a:p>
          <a:endParaRPr lang="en-US"/>
        </a:p>
      </dgm:t>
    </dgm:pt>
    <dgm:pt modelId="{2B528E34-EEA1-4769-B99A-77F6BE9B163D}" type="sibTrans" cxnId="{F6B3A178-9F21-4B00-99F0-35B3CAACDF49}">
      <dgm:prSet/>
      <dgm:spPr/>
      <dgm:t>
        <a:bodyPr/>
        <a:lstStyle/>
        <a:p>
          <a:endParaRPr lang="en-US"/>
        </a:p>
      </dgm:t>
    </dgm:pt>
    <dgm:pt modelId="{A578994F-A732-4723-AA01-7846CA4DEBDB}" type="pres">
      <dgm:prSet presAssocID="{926C7DB9-D8E4-4357-9274-E50FE08452F2}" presName="linear" presStyleCnt="0">
        <dgm:presLayoutVars>
          <dgm:animLvl val="lvl"/>
          <dgm:resizeHandles val="exact"/>
        </dgm:presLayoutVars>
      </dgm:prSet>
      <dgm:spPr/>
    </dgm:pt>
    <dgm:pt modelId="{19EFB03C-9F95-43FB-AD72-DA94B63CDCBB}" type="pres">
      <dgm:prSet presAssocID="{340AE389-40E4-40AC-B64B-AC1A1F4B2FEA}" presName="parentText" presStyleLbl="node1" presStyleIdx="0" presStyleCnt="3">
        <dgm:presLayoutVars>
          <dgm:chMax val="0"/>
          <dgm:bulletEnabled val="1"/>
        </dgm:presLayoutVars>
      </dgm:prSet>
      <dgm:spPr/>
    </dgm:pt>
    <dgm:pt modelId="{E8BC5826-D4F4-4DA3-A75E-9C8DAAE5E238}" type="pres">
      <dgm:prSet presAssocID="{8478982C-5FDB-4F66-A683-3321BCD7A568}" presName="spacer" presStyleCnt="0"/>
      <dgm:spPr/>
    </dgm:pt>
    <dgm:pt modelId="{EAB27F44-A30F-4C2F-B652-CA0DEEA28906}" type="pres">
      <dgm:prSet presAssocID="{1D35CEC4-EACC-4532-9019-5CD3EAAAA0D3}" presName="parentText" presStyleLbl="node1" presStyleIdx="1" presStyleCnt="3">
        <dgm:presLayoutVars>
          <dgm:chMax val="0"/>
          <dgm:bulletEnabled val="1"/>
        </dgm:presLayoutVars>
      </dgm:prSet>
      <dgm:spPr/>
    </dgm:pt>
    <dgm:pt modelId="{BB8CC298-FAC8-4561-9DCA-5202BD527637}" type="pres">
      <dgm:prSet presAssocID="{8AA38471-B793-4CD2-B348-8D4AC3F1734A}" presName="spacer" presStyleCnt="0"/>
      <dgm:spPr/>
    </dgm:pt>
    <dgm:pt modelId="{CBD60A55-95B1-4D39-88B8-4A28D593309D}" type="pres">
      <dgm:prSet presAssocID="{D6ED395A-02DB-470A-8B49-B6F8A173C4A5}" presName="parentText" presStyleLbl="node1" presStyleIdx="2" presStyleCnt="3">
        <dgm:presLayoutVars>
          <dgm:chMax val="0"/>
          <dgm:bulletEnabled val="1"/>
        </dgm:presLayoutVars>
      </dgm:prSet>
      <dgm:spPr/>
    </dgm:pt>
  </dgm:ptLst>
  <dgm:cxnLst>
    <dgm:cxn modelId="{4A26AF0C-67D3-49F3-B322-AA54C2E0DBC1}" type="presOf" srcId="{926C7DB9-D8E4-4357-9274-E50FE08452F2}" destId="{A578994F-A732-4723-AA01-7846CA4DEBDB}" srcOrd="0" destOrd="0" presId="urn:microsoft.com/office/officeart/2005/8/layout/vList2"/>
    <dgm:cxn modelId="{6322EE5E-5B3E-4828-91BE-1D2BAA926A5B}" type="presOf" srcId="{D6ED395A-02DB-470A-8B49-B6F8A173C4A5}" destId="{CBD60A55-95B1-4D39-88B8-4A28D593309D}" srcOrd="0" destOrd="0" presId="urn:microsoft.com/office/officeart/2005/8/layout/vList2"/>
    <dgm:cxn modelId="{0BFEBB6C-DC32-42AE-A30D-39609F33230B}" type="presOf" srcId="{1D35CEC4-EACC-4532-9019-5CD3EAAAA0D3}" destId="{EAB27F44-A30F-4C2F-B652-CA0DEEA28906}" srcOrd="0" destOrd="0" presId="urn:microsoft.com/office/officeart/2005/8/layout/vList2"/>
    <dgm:cxn modelId="{3DF17471-E709-4459-BD3F-494171133069}" srcId="{926C7DB9-D8E4-4357-9274-E50FE08452F2}" destId="{340AE389-40E4-40AC-B64B-AC1A1F4B2FEA}" srcOrd="0" destOrd="0" parTransId="{FD7AA883-DED1-4B0D-83EB-60523D1CE588}" sibTransId="{8478982C-5FDB-4F66-A683-3321BCD7A568}"/>
    <dgm:cxn modelId="{F6B3A178-9F21-4B00-99F0-35B3CAACDF49}" srcId="{926C7DB9-D8E4-4357-9274-E50FE08452F2}" destId="{D6ED395A-02DB-470A-8B49-B6F8A173C4A5}" srcOrd="2" destOrd="0" parTransId="{95915A92-2258-4DE4-82F0-F345C22B81C2}" sibTransId="{2B528E34-EEA1-4769-B99A-77F6BE9B163D}"/>
    <dgm:cxn modelId="{FE156CDE-93CF-47F5-BB1F-B52397CBFF6A}" type="presOf" srcId="{340AE389-40E4-40AC-B64B-AC1A1F4B2FEA}" destId="{19EFB03C-9F95-43FB-AD72-DA94B63CDCBB}" srcOrd="0" destOrd="0" presId="urn:microsoft.com/office/officeart/2005/8/layout/vList2"/>
    <dgm:cxn modelId="{CA231FF2-EF31-4FD2-A205-165935115502}" srcId="{926C7DB9-D8E4-4357-9274-E50FE08452F2}" destId="{1D35CEC4-EACC-4532-9019-5CD3EAAAA0D3}" srcOrd="1" destOrd="0" parTransId="{33186A90-971D-47B8-9DCB-1F552DBE49E2}" sibTransId="{8AA38471-B793-4CD2-B348-8D4AC3F1734A}"/>
    <dgm:cxn modelId="{942F7EF3-D229-4665-A699-203624652773}" type="presParOf" srcId="{A578994F-A732-4723-AA01-7846CA4DEBDB}" destId="{19EFB03C-9F95-43FB-AD72-DA94B63CDCBB}" srcOrd="0" destOrd="0" presId="urn:microsoft.com/office/officeart/2005/8/layout/vList2"/>
    <dgm:cxn modelId="{DC56D395-DE12-4ED9-B1CD-87FAC7B93279}" type="presParOf" srcId="{A578994F-A732-4723-AA01-7846CA4DEBDB}" destId="{E8BC5826-D4F4-4DA3-A75E-9C8DAAE5E238}" srcOrd="1" destOrd="0" presId="urn:microsoft.com/office/officeart/2005/8/layout/vList2"/>
    <dgm:cxn modelId="{56593465-ABAD-411C-B96C-B277A919E4E9}" type="presParOf" srcId="{A578994F-A732-4723-AA01-7846CA4DEBDB}" destId="{EAB27F44-A30F-4C2F-B652-CA0DEEA28906}" srcOrd="2" destOrd="0" presId="urn:microsoft.com/office/officeart/2005/8/layout/vList2"/>
    <dgm:cxn modelId="{217AA324-2C9B-4EAD-8990-0F85F3D46BC9}" type="presParOf" srcId="{A578994F-A732-4723-AA01-7846CA4DEBDB}" destId="{BB8CC298-FAC8-4561-9DCA-5202BD527637}" srcOrd="3" destOrd="0" presId="urn:microsoft.com/office/officeart/2005/8/layout/vList2"/>
    <dgm:cxn modelId="{5395654C-1916-4C2D-9154-B368F2FE17D5}" type="presParOf" srcId="{A578994F-A732-4723-AA01-7846CA4DEBDB}" destId="{CBD60A55-95B1-4D39-88B8-4A28D593309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A10C4-762B-47EC-A450-7061C730AB69}">
      <dsp:nvSpPr>
        <dsp:cNvPr id="0" name=""/>
        <dsp:cNvSpPr/>
      </dsp:nvSpPr>
      <dsp:spPr>
        <a:xfrm>
          <a:off x="0" y="56286"/>
          <a:ext cx="10058399" cy="39382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t>Consent Counts volunteers will be able to educate their local communities about consent for kink and non-monogamy, and discuss the resources Consent Counts offers. </a:t>
          </a:r>
        </a:p>
        <a:p>
          <a:pPr marL="0" lvl="0" indent="0" algn="l" defTabSz="1466850">
            <a:lnSpc>
              <a:spcPct val="90000"/>
            </a:lnSpc>
            <a:spcBef>
              <a:spcPct val="0"/>
            </a:spcBef>
            <a:spcAft>
              <a:spcPct val="35000"/>
            </a:spcAft>
            <a:buNone/>
          </a:pPr>
          <a:r>
            <a:rPr lang="en-US" sz="3300" b="1" kern="1200" dirty="0"/>
            <a:t>Consent Counts volunteers are not speaking for the NCSF, they are speaking about the Consent Counts program.</a:t>
          </a:r>
          <a:endParaRPr lang="en-US" sz="3300" kern="1200" dirty="0"/>
        </a:p>
      </dsp:txBody>
      <dsp:txXfrm>
        <a:off x="192248" y="248534"/>
        <a:ext cx="9673903" cy="3553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60CA3-A84C-42A5-94DB-6FAFFED725D4}">
      <dsp:nvSpPr>
        <dsp:cNvPr id="0" name=""/>
        <dsp:cNvSpPr/>
      </dsp:nvSpPr>
      <dsp:spPr>
        <a:xfrm>
          <a:off x="0" y="3829"/>
          <a:ext cx="5959366" cy="1116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4113F-F19C-4ACF-8568-001875D640C1}">
      <dsp:nvSpPr>
        <dsp:cNvPr id="0" name=""/>
        <dsp:cNvSpPr/>
      </dsp:nvSpPr>
      <dsp:spPr>
        <a:xfrm>
          <a:off x="33780" y="28955"/>
          <a:ext cx="61419" cy="614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B0FB4E-F5D0-4BC6-96CD-B926424A5B6E}">
      <dsp:nvSpPr>
        <dsp:cNvPr id="0" name=""/>
        <dsp:cNvSpPr/>
      </dsp:nvSpPr>
      <dsp:spPr>
        <a:xfrm>
          <a:off x="128981" y="3829"/>
          <a:ext cx="5416954" cy="2345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191" tIns="248191" rIns="248191" bIns="248191" numCol="1" spcCol="1270" anchor="ctr" anchorCtr="0">
          <a:noAutofit/>
        </a:bodyPr>
        <a:lstStyle/>
        <a:p>
          <a:pPr marL="0" lvl="0" indent="0" algn="l" defTabSz="889000">
            <a:lnSpc>
              <a:spcPct val="100000"/>
            </a:lnSpc>
            <a:spcBef>
              <a:spcPct val="0"/>
            </a:spcBef>
            <a:spcAft>
              <a:spcPct val="35000"/>
            </a:spcAft>
            <a:buNone/>
          </a:pPr>
          <a:r>
            <a:rPr lang="en-US" sz="2000" b="0" i="0" kern="1200" dirty="0"/>
            <a:t>Occasionally NCSF will take reports for our member groups if they are developing procedures to take reports of consent violations, or if someone would like to first report to a neutral third party who can also provide resources and referrals to trauma-informed counselors. </a:t>
          </a:r>
          <a:endParaRPr lang="en-US" sz="2000" kern="1200" dirty="0"/>
        </a:p>
      </dsp:txBody>
      <dsp:txXfrm>
        <a:off x="128981" y="3829"/>
        <a:ext cx="5416954" cy="2345116"/>
      </dsp:txXfrm>
    </dsp:sp>
    <dsp:sp modelId="{A73E5E5D-66ED-4A2D-84E7-F5303727EA44}">
      <dsp:nvSpPr>
        <dsp:cNvPr id="0" name=""/>
        <dsp:cNvSpPr/>
      </dsp:nvSpPr>
      <dsp:spPr>
        <a:xfrm>
          <a:off x="0" y="2552869"/>
          <a:ext cx="5959366" cy="1116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E5D65-95A1-4DB8-A414-27679C491B30}">
      <dsp:nvSpPr>
        <dsp:cNvPr id="0" name=""/>
        <dsp:cNvSpPr/>
      </dsp:nvSpPr>
      <dsp:spPr>
        <a:xfrm>
          <a:off x="33780" y="2577995"/>
          <a:ext cx="61419" cy="614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125F2-AD0C-4905-84B4-CE48D6B3D679}">
      <dsp:nvSpPr>
        <dsp:cNvPr id="0" name=""/>
        <dsp:cNvSpPr/>
      </dsp:nvSpPr>
      <dsp:spPr>
        <a:xfrm>
          <a:off x="128981" y="2552869"/>
          <a:ext cx="5416954" cy="2345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191" tIns="248191" rIns="248191" bIns="248191" numCol="1" spcCol="1270" anchor="ctr" anchorCtr="0">
          <a:noAutofit/>
        </a:bodyPr>
        <a:lstStyle/>
        <a:p>
          <a:pPr marL="0" lvl="0" indent="0" algn="l" defTabSz="1066800">
            <a:lnSpc>
              <a:spcPct val="100000"/>
            </a:lnSpc>
            <a:spcBef>
              <a:spcPct val="0"/>
            </a:spcBef>
            <a:spcAft>
              <a:spcPct val="35000"/>
            </a:spcAft>
            <a:buNone/>
          </a:pPr>
          <a:r>
            <a:rPr lang="en-US" sz="2400" b="0" i="0" kern="1200" dirty="0"/>
            <a:t>Often, helping people with their consent policies, response teams and reporting practices goes hand-in-hand with reports from people NCSF may receive. </a:t>
          </a:r>
          <a:endParaRPr lang="en-US" sz="2400" kern="1200" dirty="0"/>
        </a:p>
      </dsp:txBody>
      <dsp:txXfrm>
        <a:off x="128981" y="2552869"/>
        <a:ext cx="5416954" cy="2345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4E786-76B8-4C92-9F3E-D6D080049562}">
      <dsp:nvSpPr>
        <dsp:cNvPr id="0" name=""/>
        <dsp:cNvSpPr/>
      </dsp:nvSpPr>
      <dsp:spPr>
        <a:xfrm>
          <a:off x="-14332" y="108724"/>
          <a:ext cx="4985190" cy="31655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C3146B-C2BE-4855-83F3-9F756BA02001}">
      <dsp:nvSpPr>
        <dsp:cNvPr id="0" name=""/>
        <dsp:cNvSpPr/>
      </dsp:nvSpPr>
      <dsp:spPr>
        <a:xfrm>
          <a:off x="539577" y="634938"/>
          <a:ext cx="4985190" cy="31655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NCSF will share “Best Practices,” resources and recommendations for groups to create their own systems.</a:t>
          </a:r>
          <a:endParaRPr lang="en-US" sz="3200" kern="1200" dirty="0"/>
        </a:p>
      </dsp:txBody>
      <dsp:txXfrm>
        <a:off x="632294" y="727655"/>
        <a:ext cx="4799756" cy="2980162"/>
      </dsp:txXfrm>
    </dsp:sp>
    <dsp:sp modelId="{89083269-2736-421B-A544-4CC027F20101}">
      <dsp:nvSpPr>
        <dsp:cNvPr id="0" name=""/>
        <dsp:cNvSpPr/>
      </dsp:nvSpPr>
      <dsp:spPr>
        <a:xfrm>
          <a:off x="5991387" y="173112"/>
          <a:ext cx="4985190" cy="31655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58D78B-55E7-44B8-A176-8EC1B7F9A465}">
      <dsp:nvSpPr>
        <dsp:cNvPr id="0" name=""/>
        <dsp:cNvSpPr/>
      </dsp:nvSpPr>
      <dsp:spPr>
        <a:xfrm>
          <a:off x="6545297" y="699326"/>
          <a:ext cx="4985190" cy="31655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ts val="0"/>
            </a:spcAft>
            <a:buNone/>
          </a:pPr>
          <a:r>
            <a:rPr lang="en-US" sz="3600" b="0" kern="1200" dirty="0"/>
            <a:t>Confidentiality is</a:t>
          </a:r>
        </a:p>
        <a:p>
          <a:pPr marL="0" lvl="0" indent="0" algn="ctr" defTabSz="1600200">
            <a:lnSpc>
              <a:spcPct val="100000"/>
            </a:lnSpc>
            <a:spcBef>
              <a:spcPct val="0"/>
            </a:spcBef>
            <a:spcAft>
              <a:spcPts val="0"/>
            </a:spcAft>
            <a:buNone/>
          </a:pPr>
          <a:r>
            <a:rPr lang="en-US" sz="3600" b="0" kern="1200" dirty="0"/>
            <a:t> our greatest value</a:t>
          </a:r>
        </a:p>
      </dsp:txBody>
      <dsp:txXfrm>
        <a:off x="6638014" y="792043"/>
        <a:ext cx="4799756" cy="29801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60CA3-A84C-42A5-94DB-6FAFFED725D4}">
      <dsp:nvSpPr>
        <dsp:cNvPr id="0" name=""/>
        <dsp:cNvSpPr/>
      </dsp:nvSpPr>
      <dsp:spPr>
        <a:xfrm>
          <a:off x="0" y="229201"/>
          <a:ext cx="5959366" cy="19263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4113F-F19C-4ACF-8568-001875D640C1}">
      <dsp:nvSpPr>
        <dsp:cNvPr id="0" name=""/>
        <dsp:cNvSpPr/>
      </dsp:nvSpPr>
      <dsp:spPr>
        <a:xfrm>
          <a:off x="0" y="590447"/>
          <a:ext cx="267564" cy="106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B0FB4E-F5D0-4BC6-96CD-B926424A5B6E}">
      <dsp:nvSpPr>
        <dsp:cNvPr id="0" name=""/>
        <dsp:cNvSpPr/>
      </dsp:nvSpPr>
      <dsp:spPr>
        <a:xfrm>
          <a:off x="376170" y="266745"/>
          <a:ext cx="5273580" cy="1926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869" tIns="203869" rIns="203869" bIns="203869" numCol="1" spcCol="1270" anchor="ctr" anchorCtr="0">
          <a:noAutofit/>
        </a:bodyPr>
        <a:lstStyle/>
        <a:p>
          <a:pPr marL="0" lvl="0" indent="0" algn="l" defTabSz="889000">
            <a:lnSpc>
              <a:spcPct val="100000"/>
            </a:lnSpc>
            <a:spcBef>
              <a:spcPct val="0"/>
            </a:spcBef>
            <a:spcAft>
              <a:spcPct val="35000"/>
            </a:spcAft>
            <a:buNone/>
          </a:pPr>
          <a:r>
            <a:rPr lang="en-US" sz="2000" b="0" i="0" kern="1200" dirty="0"/>
            <a:t>Black list: NCSF does not maintain a “Blacklist” or “Ban list.” NCSF would never tell groups or events what to do, because we cannot possibly be an expert in every region. </a:t>
          </a:r>
          <a:endParaRPr lang="en-US" sz="2000" kern="1200" dirty="0"/>
        </a:p>
      </dsp:txBody>
      <dsp:txXfrm>
        <a:off x="376170" y="266745"/>
        <a:ext cx="5273580" cy="1926321"/>
      </dsp:txXfrm>
    </dsp:sp>
    <dsp:sp modelId="{BF8C78ED-E96E-4A4F-8021-32DCDCA776B8}">
      <dsp:nvSpPr>
        <dsp:cNvPr id="0" name=""/>
        <dsp:cNvSpPr/>
      </dsp:nvSpPr>
      <dsp:spPr>
        <a:xfrm>
          <a:off x="0" y="2784226"/>
          <a:ext cx="5959366" cy="14298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1156A-C32D-4116-9FF5-28927B02E481}">
      <dsp:nvSpPr>
        <dsp:cNvPr id="0" name=""/>
        <dsp:cNvSpPr/>
      </dsp:nvSpPr>
      <dsp:spPr>
        <a:xfrm>
          <a:off x="77029" y="3041127"/>
          <a:ext cx="169124" cy="1691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F64444-2A03-4FC7-9EBD-F8A9D4E0CEEB}">
      <dsp:nvSpPr>
        <dsp:cNvPr id="0" name=""/>
        <dsp:cNvSpPr/>
      </dsp:nvSpPr>
      <dsp:spPr>
        <a:xfrm>
          <a:off x="376176" y="2578170"/>
          <a:ext cx="4776633" cy="1926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869" tIns="203869" rIns="203869" bIns="203869" numCol="1" spcCol="1270" anchor="ctr" anchorCtr="0">
          <a:noAutofit/>
        </a:bodyPr>
        <a:lstStyle/>
        <a:p>
          <a:pPr marL="0" lvl="0" indent="0" algn="l" defTabSz="889000">
            <a:lnSpc>
              <a:spcPct val="100000"/>
            </a:lnSpc>
            <a:spcBef>
              <a:spcPct val="0"/>
            </a:spcBef>
            <a:spcAft>
              <a:spcPct val="35000"/>
            </a:spcAft>
            <a:buNone/>
          </a:pPr>
          <a:r>
            <a:rPr lang="en-US" sz="2000" b="0" i="0" kern="1200" dirty="0"/>
            <a:t>Reporters deserve confidentiality and respect. Someone who has been reported does not “deserve” this information nor will they receive it. </a:t>
          </a:r>
        </a:p>
      </dsp:txBody>
      <dsp:txXfrm>
        <a:off x="376176" y="2578170"/>
        <a:ext cx="4776633" cy="1926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FB03C-9F95-43FB-AD72-DA94B63CDCBB}">
      <dsp:nvSpPr>
        <dsp:cNvPr id="0" name=""/>
        <dsp:cNvSpPr/>
      </dsp:nvSpPr>
      <dsp:spPr>
        <a:xfrm>
          <a:off x="0" y="51154"/>
          <a:ext cx="4754880" cy="1604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https://ncsfreedom.org/educational-outreach-overview/</a:t>
          </a:r>
        </a:p>
      </dsp:txBody>
      <dsp:txXfrm>
        <a:off x="78336" y="129490"/>
        <a:ext cx="4598208" cy="1448056"/>
      </dsp:txXfrm>
    </dsp:sp>
    <dsp:sp modelId="{EAB27F44-A30F-4C2F-B652-CA0DEEA28906}">
      <dsp:nvSpPr>
        <dsp:cNvPr id="0" name=""/>
        <dsp:cNvSpPr/>
      </dsp:nvSpPr>
      <dsp:spPr>
        <a:xfrm>
          <a:off x="0" y="1710602"/>
          <a:ext cx="4754880" cy="1604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Explicit Prior Permission for Consent to Kink by National Coalition for Sexual Freedom is licensed under a Creative Commons Attribution-</a:t>
          </a:r>
          <a:r>
            <a:rPr lang="en-US" sz="1900" kern="1200" dirty="0" err="1"/>
            <a:t>ShareAlike</a:t>
          </a:r>
          <a:r>
            <a:rPr lang="en-US" sz="1900" kern="1200" dirty="0"/>
            <a:t> 4.0 International License.</a:t>
          </a:r>
        </a:p>
      </dsp:txBody>
      <dsp:txXfrm>
        <a:off x="78336" y="1788938"/>
        <a:ext cx="4598208" cy="1448056"/>
      </dsp:txXfrm>
    </dsp:sp>
    <dsp:sp modelId="{CBD60A55-95B1-4D39-88B8-4A28D593309D}">
      <dsp:nvSpPr>
        <dsp:cNvPr id="0" name=""/>
        <dsp:cNvSpPr/>
      </dsp:nvSpPr>
      <dsp:spPr>
        <a:xfrm>
          <a:off x="0" y="3370051"/>
          <a:ext cx="4754880" cy="1604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You may integrate these slides into your presentation providing attribution to the NCSF stays intact and you never charge anyone for our content.</a:t>
          </a:r>
        </a:p>
      </dsp:txBody>
      <dsp:txXfrm>
        <a:off x="78336" y="3448387"/>
        <a:ext cx="4598208" cy="14480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199" tIns="47087" rIns="94199" bIns="47087"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199" tIns="47087" rIns="94199" bIns="47087"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199" tIns="47087" rIns="94199" bIns="47087"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199" tIns="47087" rIns="94199" bIns="47087"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199" tIns="47087" rIns="94199" bIns="47087"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csfreedom.org/educational-outreach-overview/#Creative_Commons_Presentation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10248" y="4518204"/>
            <a:ext cx="5681980" cy="3696712"/>
          </a:xfrm>
          <a:prstGeom prst="rect">
            <a:avLst/>
          </a:prstGeom>
          <a:noFill/>
          <a:ln>
            <a:noFill/>
          </a:ln>
        </p:spPr>
        <p:txBody>
          <a:bodyPr spcFirstLastPara="1" wrap="square" lIns="94199" tIns="47087" rIns="94199" bIns="47087" anchor="t" anchorCtr="0">
            <a:noAutofit/>
          </a:bodyPr>
          <a:lstStyle/>
          <a:p>
            <a:pPr marL="0" indent="0"/>
            <a:r>
              <a:rPr lang="en-US" dirty="0"/>
              <a:t>INTRODUCTIONS</a:t>
            </a:r>
          </a:p>
          <a:p>
            <a:pPr marL="0" indent="0" defTabSz="914265">
              <a:defRPr/>
            </a:pPr>
            <a:endParaRPr lang="en-US" b="0" i="0" dirty="0">
              <a:solidFill>
                <a:srgbClr val="222222"/>
              </a:solidFill>
              <a:effectLst/>
              <a:latin typeface="Calibri" panose="020F0502020204030204" pitchFamily="34" charset="0"/>
            </a:endParaRPr>
          </a:p>
          <a:p>
            <a:pPr marL="0" indent="0"/>
            <a:endParaRPr dirty="0"/>
          </a:p>
        </p:txBody>
      </p:sp>
      <p:sp>
        <p:nvSpPr>
          <p:cNvPr id="87" name="Google Shape;87;p1:notes"/>
          <p:cNvSpPr txBox="1">
            <a:spLocks noGrp="1"/>
          </p:cNvSpPr>
          <p:nvPr>
            <p:ph type="sldNum" idx="12"/>
          </p:nvPr>
        </p:nvSpPr>
        <p:spPr>
          <a:xfrm>
            <a:off x="4023092" y="8917422"/>
            <a:ext cx="3077739" cy="471053"/>
          </a:xfrm>
          <a:prstGeom prst="rect">
            <a:avLst/>
          </a:prstGeom>
          <a:noFill/>
          <a:ln>
            <a:noFill/>
          </a:ln>
        </p:spPr>
        <p:txBody>
          <a:bodyPr spcFirstLastPara="1" wrap="square" lIns="94199" tIns="47087" rIns="94199" bIns="47087"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to know about is the 5-quick steps. </a:t>
            </a:r>
          </a:p>
          <a:p>
            <a:endParaRPr lang="en-US" dirty="0"/>
          </a:p>
          <a:p>
            <a:r>
              <a:rPr lang="en-US" dirty="0"/>
              <a:t>On the consent counts page at the VERY top is a quick reference about the steps to getting Explicit Prior Permission</a:t>
            </a:r>
          </a:p>
          <a:p>
            <a:r>
              <a:rPr lang="en-US" dirty="0"/>
              <a:t>This is a graphic of the back side of the EPP Post card you can order or view from the Materials Order Form</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453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thing you should probably watch and familiarize yourself with is ALSO on the consent counts page right underneath the quick reference is a 30-minute video which explains EPP, provides a video by the associate reporter Erin Murphy of NYU law, explains NCSF’s part in making this happens, and provides the nuances you may have missed to help contextualize this change.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77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266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224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9245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2192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64C9-7069-F0E7-0CCA-665FDB7A2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68D7F-D95E-15C6-D5FF-00F80A268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22AB3-B91B-5063-A41D-A62A0FF99DF8}"/>
              </a:ext>
            </a:extLst>
          </p:cNvPr>
          <p:cNvSpPr>
            <a:spLocks noGrp="1"/>
          </p:cNvSpPr>
          <p:nvPr>
            <p:ph type="body" idx="1"/>
          </p:nvPr>
        </p:nvSpPr>
        <p:spPr/>
        <p:txBody>
          <a:bodyPr/>
          <a:lstStyle/>
          <a:p>
            <a:r>
              <a:rPr lang="en-US" dirty="0"/>
              <a:t>We have a table tent with a QR Code for this survey. </a:t>
            </a:r>
          </a:p>
        </p:txBody>
      </p:sp>
      <p:sp>
        <p:nvSpPr>
          <p:cNvPr id="4" name="Slide Number Placeholder 3">
            <a:extLst>
              <a:ext uri="{FF2B5EF4-FFF2-40B4-BE49-F238E27FC236}">
                <a16:creationId xmlns:a16="http://schemas.microsoft.com/office/drawing/2014/main" id="{2272A749-F49B-5153-2BF3-4E9DB3677109}"/>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3074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6643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441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198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9168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1380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5679" indent="-222839" defTabSz="891357">
              <a:defRPr/>
            </a:pPr>
            <a:r>
              <a:rPr lang="en-US" b="0" i="0" dirty="0">
                <a:solidFill>
                  <a:srgbClr val="000000"/>
                </a:solidFill>
                <a:effectLst/>
                <a:latin typeface="Arial" panose="020B0604020202020204" pitchFamily="34" charset="0"/>
              </a:rPr>
              <a:t>While NCSF will share “Best Practices” and other resources and recommendations for groups to create their own systems, as a national organization we cannot possibly understand the culture of each organization or local community, so we cannot adjudicate, investigate, or meditate on any particular issue, report, or person specifically.</a:t>
            </a:r>
          </a:p>
          <a:p>
            <a:pPr marL="445679" indent="-222839" defTabSz="891357">
              <a:defRPr/>
            </a:pPr>
            <a:endParaRPr lang="en-US" b="0" i="0" dirty="0">
              <a:solidFill>
                <a:srgbClr val="000000"/>
              </a:solidFill>
              <a:effectLst/>
              <a:latin typeface="Arial" panose="020B0604020202020204" pitchFamily="34" charset="0"/>
            </a:endParaRPr>
          </a:p>
          <a:p>
            <a:pPr marL="445679" indent="-222839" defTabSz="891357">
              <a:defRPr/>
            </a:pPr>
            <a:r>
              <a:rPr lang="en-US" b="0" i="0" dirty="0"/>
              <a:t>as a national organization we cannot possibly understand the culture of each organization or local community, so we cannot adjudicate, investigate, or meditate on any particular issue, report, or person specifically.</a:t>
            </a:r>
            <a:endParaRPr lang="en-US" dirty="0"/>
          </a:p>
          <a:p>
            <a:pPr marL="445679" indent="-222839" defTabSz="891357">
              <a:defRPr/>
            </a:pPr>
            <a:endParaRPr lang="en-US" b="0" i="0" dirty="0">
              <a:solidFill>
                <a:srgbClr val="000000"/>
              </a:solidFill>
              <a:effectLst/>
              <a:latin typeface="Arial" panose="020B0604020202020204" pitchFamily="34" charset="0"/>
            </a:endParaRPr>
          </a:p>
          <a:p>
            <a:pPr marL="445679" indent="-222839" defTabSz="891357">
              <a:defRPr/>
            </a:pPr>
            <a:r>
              <a:rPr lang="en-US" b="0" i="0" dirty="0">
                <a:solidFill>
                  <a:srgbClr val="000000"/>
                </a:solidFill>
                <a:effectLst/>
                <a:latin typeface="Arial" panose="020B0604020202020204" pitchFamily="34" charset="0"/>
              </a:rPr>
              <a:t>Incident Reporting and response is heavily siloed so that in no circumstances will the same person talk to more than one side on an issue to avoid the kind of unconscious bias that could be present. We believe everyone deserves our help if they seek us out, and we want everyone to be able to come to us without fear of internal bias or threat to their confidentiality.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11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DF06EF-2634-457E-B525-94811E369875}" type="slidenum">
              <a:rPr lang="en-US" smtClean="0"/>
              <a:t>22</a:t>
            </a:fld>
            <a:endParaRPr lang="en-US"/>
          </a:p>
        </p:txBody>
      </p:sp>
    </p:spTree>
    <p:extLst>
      <p:ext uri="{BB962C8B-B14F-4D97-AF65-F5344CB8AC3E}">
        <p14:creationId xmlns:p14="http://schemas.microsoft.com/office/powerpoint/2010/main" val="1594904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3C07C-CAEF-4BE7-D968-F8DFF1E96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4D614-F7EA-3AEC-94D3-E884C0BC0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BC269-A1AD-EAFC-E453-3911722BE1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B4F0B9-F728-8431-C132-AB825CD8EE46}"/>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1415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6815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EOP does is </a:t>
            </a:r>
          </a:p>
          <a:p>
            <a:pPr algn="l">
              <a:buFont typeface="Arial" panose="020B0604020202020204" pitchFamily="34" charset="0"/>
              <a:buChar char="•"/>
            </a:pPr>
            <a:r>
              <a:rPr lang="en-US" b="0" i="0" dirty="0">
                <a:solidFill>
                  <a:srgbClr val="000000"/>
                </a:solidFill>
                <a:effectLst/>
                <a:latin typeface="Arial" panose="020B0604020202020204" pitchFamily="34" charset="0"/>
              </a:rPr>
              <a:t>Provide education for professionals about consent and the Alt-sex communities, including Continuing Legal Education for attorneys and Continuing Education Units for mental health professionals,</a:t>
            </a:r>
          </a:p>
          <a:p>
            <a:pPr algn="l">
              <a:buFont typeface="Arial" panose="020B0604020202020204" pitchFamily="34" charset="0"/>
              <a:buChar char="•"/>
            </a:pPr>
            <a:r>
              <a:rPr lang="en-US" b="0" i="0" dirty="0">
                <a:solidFill>
                  <a:srgbClr val="000000"/>
                </a:solidFill>
                <a:effectLst/>
                <a:latin typeface="Arial" panose="020B0604020202020204" pitchFamily="34" charset="0"/>
              </a:rPr>
              <a:t>Provide education for members of the BDSM-Leather-Fetish, Swing and Polyamory communities about consent and legal issues that may affect them,</a:t>
            </a:r>
          </a:p>
          <a:p>
            <a:pPr algn="l">
              <a:buFont typeface="Arial" panose="020B0604020202020204" pitchFamily="34" charset="0"/>
              <a:buChar char="•"/>
            </a:pPr>
            <a:r>
              <a:rPr lang="en-US" b="0" i="0" dirty="0">
                <a:solidFill>
                  <a:srgbClr val="000000"/>
                </a:solidFill>
                <a:effectLst/>
                <a:latin typeface="Arial" panose="020B0604020202020204" pitchFamily="34" charset="0"/>
              </a:rPr>
              <a:t>Assist and support the outreach and education efforts of groups, clubs and events to local law enforcement, service agencies and authorities.</a:t>
            </a:r>
          </a:p>
          <a:p>
            <a:endParaRPr lang="en-US" dirty="0"/>
          </a:p>
          <a:p>
            <a:r>
              <a:rPr lang="en-US" dirty="0"/>
              <a:t>Other things on this page are: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3062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Presentations for our Communities. </a:t>
            </a:r>
          </a:p>
          <a:p>
            <a:r>
              <a:rPr lang="en-US" dirty="0"/>
              <a:t>These are things we do all of the time (more than 30 in 2023).</a:t>
            </a:r>
          </a:p>
          <a:p>
            <a:r>
              <a:rPr lang="en-US" dirty="0"/>
              <a:t>Like Meet the NCSF, Got Consent-which is constituency dependent, the Consent Social, which is also tailored to the constituent group, and Virtual Consent which we began In 2020, but has remained valuable. </a:t>
            </a:r>
          </a:p>
          <a:p>
            <a:endParaRPr lang="en-US" dirty="0"/>
          </a:p>
          <a:p>
            <a:r>
              <a:rPr lang="en-US" dirty="0"/>
              <a:t>We also do Professional Presentations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1121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5846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tailor presentations for what a group needs at that moment. Our list of presentations is just an outline. </a:t>
            </a:r>
          </a:p>
          <a:p>
            <a:endParaRPr lang="en-US" dirty="0"/>
          </a:p>
          <a:p>
            <a:r>
              <a:rPr lang="en-US" dirty="0" err="1"/>
              <a:t>Eop</a:t>
            </a:r>
            <a:r>
              <a:rPr lang="en-US" dirty="0"/>
              <a:t> is a very busy group, and we are constantly redoing material and creating resources for our constituency. </a:t>
            </a:r>
          </a:p>
          <a:p>
            <a:endParaRPr lang="en-US" dirty="0"/>
          </a:p>
          <a:p>
            <a:r>
              <a:rPr lang="en-US" dirty="0"/>
              <a:t>Speaking of Material…</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7732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Educational Outreach Page you can find our Creative Commons Presentation on EPP. This can be integrated into all Educational Content as long as you provide attribution to the NCSF and never charge anyone for our content. </a:t>
            </a:r>
          </a:p>
          <a:p>
            <a:r>
              <a:rPr lang="en-US" dirty="0">
                <a:hlinkClick r:id="rId3"/>
              </a:rPr>
              <a:t>Educational Outreach - National Coalition for Sexual Freedom (ncsfreedom.org)</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925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7800" y="942975"/>
            <a:ext cx="4521200" cy="2544763"/>
          </a:xfrm>
        </p:spPr>
      </p:sp>
      <p:sp>
        <p:nvSpPr>
          <p:cNvPr id="3" name="Notes Placeholder 2"/>
          <p:cNvSpPr>
            <a:spLocks noGrp="1"/>
          </p:cNvSpPr>
          <p:nvPr>
            <p:ph type="body" idx="1"/>
          </p:nvPr>
        </p:nvSpPr>
        <p:spPr/>
        <p:txBody>
          <a:bodyPr/>
          <a:lstStyle/>
          <a:p>
            <a:r>
              <a:rPr lang="en-US" dirty="0"/>
              <a:t>This also takes the pressure off of </a:t>
            </a:r>
            <a:r>
              <a:rPr lang="en-US" dirty="0" err="1"/>
              <a:t>tablers</a:t>
            </a:r>
            <a:r>
              <a:rPr lang="en-US" dirty="0"/>
              <a:t>. </a:t>
            </a:r>
          </a:p>
        </p:txBody>
      </p:sp>
      <p:sp>
        <p:nvSpPr>
          <p:cNvPr id="4" name="Slide Number Placeholder 3"/>
          <p:cNvSpPr>
            <a:spLocks noGrp="1"/>
          </p:cNvSpPr>
          <p:nvPr>
            <p:ph type="sldNum" sz="quarter" idx="10"/>
          </p:nvPr>
        </p:nvSpPr>
        <p:spPr/>
        <p:txBody>
          <a:bodyPr/>
          <a:lstStyle/>
          <a:p>
            <a:fld id="{081E549A-905C-4810-816B-7EBE8487617C}" type="slidenum">
              <a:rPr lang="en-US" smtClean="0"/>
              <a:pPr/>
              <a:t>3</a:t>
            </a:fld>
            <a:endParaRPr lang="en-US"/>
          </a:p>
        </p:txBody>
      </p:sp>
      <p:sp>
        <p:nvSpPr>
          <p:cNvPr id="5" name="Footer Placeholder 4">
            <a:extLst>
              <a:ext uri="{FF2B5EF4-FFF2-40B4-BE49-F238E27FC236}">
                <a16:creationId xmlns:a16="http://schemas.microsoft.com/office/drawing/2014/main" id="{1C425CA0-9354-B551-6ED1-5F93F56FD748}"/>
              </a:ext>
            </a:extLst>
          </p:cNvPr>
          <p:cNvSpPr>
            <a:spLocks noGrp="1"/>
          </p:cNvSpPr>
          <p:nvPr>
            <p:ph type="ftr" sz="quarter" idx="4"/>
          </p:nvPr>
        </p:nvSpPr>
        <p:spPr/>
        <p:txBody>
          <a:bodyPr/>
          <a:lstStyle/>
          <a:p>
            <a:r>
              <a:rPr lang="en-US"/>
              <a:t>Naughty In New Orleans, 2023                                                               Tess Zachary     Tess@NCSFreedom.org</a:t>
            </a:r>
          </a:p>
        </p:txBody>
      </p:sp>
      <p:sp>
        <p:nvSpPr>
          <p:cNvPr id="6" name="Header Placeholder 5">
            <a:extLst>
              <a:ext uri="{FF2B5EF4-FFF2-40B4-BE49-F238E27FC236}">
                <a16:creationId xmlns:a16="http://schemas.microsoft.com/office/drawing/2014/main" id="{F71CB8A1-1D27-F946-E062-175B5DB50892}"/>
              </a:ext>
            </a:extLst>
          </p:cNvPr>
          <p:cNvSpPr>
            <a:spLocks noGrp="1"/>
          </p:cNvSpPr>
          <p:nvPr>
            <p:ph type="hdr" sz="quarter"/>
          </p:nvPr>
        </p:nvSpPr>
        <p:spPr/>
        <p:txBody>
          <a:bodyPr/>
          <a:lstStyle/>
          <a:p>
            <a:r>
              <a:rPr lang="en-US"/>
              <a:t>Participating in Consent: Drawing Good Boundaries                                </a:t>
            </a:r>
          </a:p>
        </p:txBody>
      </p:sp>
    </p:spTree>
    <p:extLst>
      <p:ext uri="{BB962C8B-B14F-4D97-AF65-F5344CB8AC3E}">
        <p14:creationId xmlns:p14="http://schemas.microsoft.com/office/powerpoint/2010/main" val="2557836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1275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you should know how to do and how to teach other people to do, is to order NCSF Materials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7329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NCSF Materials Order form is available to everyone free of charge.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378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includes all of our brochures and post cards. </a:t>
            </a:r>
          </a:p>
          <a:p>
            <a:r>
              <a:rPr lang="en-US" kern="100" dirty="0">
                <a:solidFill>
                  <a:srgbClr val="222222"/>
                </a:solidFill>
                <a:ea typeface="Aptos" panose="020B0004020202020204" pitchFamily="34" charset="0"/>
                <a:cs typeface="Times New Roman" panose="02020603050405020304" pitchFamily="18" charset="0"/>
              </a:rPr>
              <a:t>Check out our free brochures like our Got Consent? for Kink and Non-monogamy - </a:t>
            </a: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623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things  on the Order NCSF Materials Menu are our Consent Signs and Social Media Graphics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330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has over 50 ever rotating social media graphics and all of our consent signs thanks to the EOP and the PR Committee</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8558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we want to share is our material form for event bags. </a:t>
            </a:r>
          </a:p>
          <a:p>
            <a:r>
              <a:rPr lang="en-US" dirty="0"/>
              <a:t>This form is linked from the material order form as well as the “order NCSF materials” menu </a:t>
            </a:r>
          </a:p>
          <a:p>
            <a:endParaRPr lang="en-US" dirty="0"/>
          </a:p>
          <a:p>
            <a:r>
              <a:rPr lang="en-US" dirty="0"/>
              <a:t>These are intended as bag stuffers for events.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6848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8047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2897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16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6997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1238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088D4-6963-ABA8-75B1-197B64344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70431-05D0-BED4-DC88-1DF59C28E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21DF-A133-97F3-42EC-A2C2E8EE9861}"/>
              </a:ext>
            </a:extLst>
          </p:cNvPr>
          <p:cNvSpPr>
            <a:spLocks noGrp="1"/>
          </p:cNvSpPr>
          <p:nvPr>
            <p:ph type="body" idx="1"/>
          </p:nvPr>
        </p:nvSpPr>
        <p:spPr/>
        <p:txBody>
          <a:bodyPr/>
          <a:lstStyle/>
          <a:p>
            <a:r>
              <a:rPr lang="en-US" dirty="0"/>
              <a:t>We don't want to accidentally cause a medical emergency, so it can help to clearly label the candy bowls and monitor them during the event so they don't end up comingling.</a:t>
            </a:r>
          </a:p>
        </p:txBody>
      </p:sp>
      <p:sp>
        <p:nvSpPr>
          <p:cNvPr id="4" name="Slide Number Placeholder 3">
            <a:extLst>
              <a:ext uri="{FF2B5EF4-FFF2-40B4-BE49-F238E27FC236}">
                <a16:creationId xmlns:a16="http://schemas.microsoft.com/office/drawing/2014/main" id="{B7FA732A-7700-6A7C-CE0A-090FA68C8C51}"/>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881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*exception-if phones are not allowed to be in use at the event, please make an alternative arrangement. Most event hosts will work with you in this kind of situation. (This could be placed in presenter notes)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6298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0317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50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5155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648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220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707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0021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910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everyone should know regardless of your constituency about is Explicit Prior Permission. While this may only seem relevant to the kink Community, please remember that Debbie </a:t>
            </a:r>
            <a:r>
              <a:rPr lang="en-US" dirty="0" err="1"/>
              <a:t>Herbenick’s</a:t>
            </a:r>
            <a:r>
              <a:rPr lang="en-US" dirty="0"/>
              <a:t> prevalence survey found that 30% of adults engage in some sort of BDSM or Kink, and we know from our own experience that many constituent groups participate in these activities, even if that is now how they identify. </a:t>
            </a:r>
          </a:p>
          <a:p>
            <a:endParaRPr lang="en-US" dirty="0"/>
          </a:p>
          <a:p>
            <a:r>
              <a:rPr lang="en-US" dirty="0"/>
              <a:t>This messaging is so important in 2024 and 2025 as the new Model Penal Code is published (likely in the Fall of 2024) and we quickly pivot to our lobbying initiative. </a:t>
            </a:r>
          </a:p>
          <a:p>
            <a:endParaRPr lang="en-US" dirty="0"/>
          </a:p>
          <a:p>
            <a:r>
              <a:rPr lang="en-US" dirty="0"/>
              <a:t>Be very familiar with history and practical application of EPP in our Communities, and we are going to share some resources to help you.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572036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16476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7724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6162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0443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053611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0941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8765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8481547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316248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1709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530827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0" name="Google Shape;92;p1" descr="NCSF LOGO">
            <a:extLst>
              <a:ext uri="{FF2B5EF4-FFF2-40B4-BE49-F238E27FC236}">
                <a16:creationId xmlns:a16="http://schemas.microsoft.com/office/drawing/2014/main" id="{127CFB51-215D-CAFD-155C-CEFD788EB23D}"/>
              </a:ext>
            </a:extLst>
          </p:cNvPr>
          <p:cNvPicPr preferRelativeResize="0">
            <a:picLocks noChangeAspect="1"/>
          </p:cNvPicPr>
          <p:nvPr userDrawn="1"/>
        </p:nvPicPr>
        <p:blipFill rotWithShape="1">
          <a:blip r:embed="rId15">
            <a:alphaModFix/>
          </a:blip>
          <a:srcRect/>
          <a:stretch/>
        </p:blipFill>
        <p:spPr>
          <a:xfrm>
            <a:off x="10640290" y="6176963"/>
            <a:ext cx="1276927" cy="497966"/>
          </a:xfrm>
          <a:prstGeom prst="rect">
            <a:avLst/>
          </a:prstGeom>
          <a:noFill/>
          <a:ln>
            <a:noFill/>
          </a:ln>
        </p:spPr>
      </p:pic>
    </p:spTree>
    <p:extLst>
      <p:ext uri="{BB962C8B-B14F-4D97-AF65-F5344CB8AC3E}">
        <p14:creationId xmlns:p14="http://schemas.microsoft.com/office/powerpoint/2010/main" val="2162889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hyperlink" Target="https://ncsfreedom.org/key-programs-2/consent-counts/"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urveymonkey.com/r/C9QKX6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jpeg"/><Relationship Id="rId7" Type="http://schemas.microsoft.com/office/2007/relationships/hdphoto" Target="../media/hdphoto1.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hyperlink" Target="https://ncsfreedom.org/tabling/#Guide_for_Groups" TargetMode="External"/><Relationship Id="rId13" Type="http://schemas.openxmlformats.org/officeDocument/2006/relationships/hyperlink" Target="https://ncsfreedom.org/tabling/#Marketing_Language_for_Fundraising" TargetMode="External"/><Relationship Id="rId3" Type="http://schemas.openxmlformats.org/officeDocument/2006/relationships/hyperlink" Target="https://ncsfreedom.org/tabling/#EPP_VIDEO" TargetMode="External"/><Relationship Id="rId7" Type="http://schemas.openxmlformats.org/officeDocument/2006/relationships/hyperlink" Target="https://ncsfreedom.org/tabling/#Liaison_Guide" TargetMode="External"/><Relationship Id="rId12" Type="http://schemas.openxmlformats.org/officeDocument/2006/relationships/hyperlink" Target="https://ncsfreedom.org/tabling/#Three_Minute_Speech"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ncsfreedom.org/tabling/#Tabling_Guide" TargetMode="External"/><Relationship Id="rId11" Type="http://schemas.openxmlformats.org/officeDocument/2006/relationships/hyperlink" Target="https://ncsfreedom.org/tabling/#Elevator_Pitch" TargetMode="External"/><Relationship Id="rId5" Type="http://schemas.openxmlformats.org/officeDocument/2006/relationships/hyperlink" Target="https://ncsfreedom.org/tabling/#Guides_to_view_or_download" TargetMode="External"/><Relationship Id="rId15" Type="http://schemas.openxmlformats.org/officeDocument/2006/relationships/hyperlink" Target="https://ncsfreedom.org/tabling/#DonateJoin_Table_Sign" TargetMode="External"/><Relationship Id="rId10" Type="http://schemas.openxmlformats.org/officeDocument/2006/relationships/hyperlink" Target="https://ncsfreedom.org/tabling/#Sample_Email_Our_Asks" TargetMode="External"/><Relationship Id="rId4" Type="http://schemas.openxmlformats.org/officeDocument/2006/relationships/hyperlink" Target="https://ncsfreedom.org/tabling/#5_steps_to_get_Explicit_Prior_Permission" TargetMode="External"/><Relationship Id="rId9" Type="http://schemas.openxmlformats.org/officeDocument/2006/relationships/hyperlink" Target="https://ncsfreedom.org/tabling/#Quick_Scripts" TargetMode="External"/><Relationship Id="rId14" Type="http://schemas.openxmlformats.org/officeDocument/2006/relationships/hyperlink" Target="https://ncsfreedom.org/tabling/#Samples_of_former_Event_Setups"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hyperlink" Target="https://ncsfreedom.org/shop/"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s://ncsfreedom.org/key-programs-2/consent-counts/#Consent_Signs_%E2%80%93_Download_our_consent_signs" TargetMode="External"/><Relationship Id="rId13" Type="http://schemas.openxmlformats.org/officeDocument/2006/relationships/hyperlink" Target="https://ncsfreedom.org/key-programs-2/consent-counts/#Assistance_for_Individuals" TargetMode="External"/><Relationship Id="rId3" Type="http://schemas.openxmlformats.org/officeDocument/2006/relationships/hyperlink" Target="https://ncsfreedom.org/key-programs-2/consent-counts/#Want_to_Help" TargetMode="External"/><Relationship Id="rId7" Type="http://schemas.openxmlformats.org/officeDocument/2006/relationships/hyperlink" Target="https://ncsfreedom.org/key-programs-2/consent-counts/#Consent_Month_%E2%80%93_Celebrate_in_September" TargetMode="External"/><Relationship Id="rId12" Type="http://schemas.openxmlformats.org/officeDocument/2006/relationships/hyperlink" Target="https://ncsfreedom.org/key-programs-2/consent-counts/#Guides_for_Groups_Events_and_Club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ncsfreedom.org/key-programs-2/consent-counts/#American_Law_Institute_ALI_Project" TargetMode="External"/><Relationship Id="rId11" Type="http://schemas.openxmlformats.org/officeDocument/2006/relationships/hyperlink" Target="https://ncsfreedom.org/key-programs-2/consent-counts/#Consent_Counts_Legal_Databases" TargetMode="External"/><Relationship Id="rId5" Type="http://schemas.openxmlformats.org/officeDocument/2006/relationships/hyperlink" Target="https://ncsfreedom.org/key-programs-2/consent-counts/#Public_Policy_Papers" TargetMode="External"/><Relationship Id="rId15" Type="http://schemas.openxmlformats.org/officeDocument/2006/relationships/hyperlink" Target="https://ncsfreedom.org/key-programs-2/consent-counts/#Discuss_Consent" TargetMode="External"/><Relationship Id="rId10" Type="http://schemas.openxmlformats.org/officeDocument/2006/relationships/hyperlink" Target="https://ncsfreedom.org/key-programs-2/consent-counts/#Consent_Counts_Statement" TargetMode="External"/><Relationship Id="rId4" Type="http://schemas.openxmlformats.org/officeDocument/2006/relationships/hyperlink" Target="https://ncsfreedom.org/key-programs-2/consent-counts/#Best_Practices" TargetMode="External"/><Relationship Id="rId9" Type="http://schemas.openxmlformats.org/officeDocument/2006/relationships/hyperlink" Target="https://ncsfreedom.org/key-programs-2/consent-counts/#Consent_in_Context_%E2%80%93_Watch_the_video" TargetMode="External"/><Relationship Id="rId14" Type="http://schemas.openxmlformats.org/officeDocument/2006/relationships/hyperlink" Target="https://ncsfreedom.org/key-programs-2/consent-counts/#Surveys_on_Conse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0" y="1495697"/>
            <a:ext cx="12067503" cy="27170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8800"/>
              <a:buFont typeface="Calibri"/>
              <a:buNone/>
            </a:pPr>
            <a:r>
              <a:rPr lang="en-US" sz="6600" b="1" dirty="0"/>
              <a:t>NCSF </a:t>
            </a:r>
            <a:br>
              <a:rPr lang="en-US" sz="6600" b="1" dirty="0"/>
            </a:br>
            <a:r>
              <a:rPr lang="en-US" sz="6600" b="1" dirty="0"/>
              <a:t>Consent Counts COMMITTEE Tabling Training</a:t>
            </a:r>
            <a:endParaRPr sz="7200" dirty="0"/>
          </a:p>
        </p:txBody>
      </p:sp>
      <p:sp>
        <p:nvSpPr>
          <p:cNvPr id="91" name="Google Shape;91;p1" descr="Image result for national coalition for sexual freedom logo"/>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2" name="Google Shape;92;p1" descr="NCSF Logo"/>
          <p:cNvPicPr preferRelativeResize="0"/>
          <p:nvPr/>
        </p:nvPicPr>
        <p:blipFill rotWithShape="1">
          <a:blip r:embed="rId3">
            <a:alphaModFix/>
          </a:blip>
          <a:srcRect/>
          <a:stretch/>
        </p:blipFill>
        <p:spPr>
          <a:xfrm>
            <a:off x="4384534" y="4619405"/>
            <a:ext cx="3810000" cy="1485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C6E1E8-AFD9-9DC2-396A-E25AB95FF9CE}"/>
              </a:ext>
            </a:extLst>
          </p:cNvPr>
          <p:cNvSpPr>
            <a:spLocks noGrp="1"/>
          </p:cNvSpPr>
          <p:nvPr>
            <p:ph type="title"/>
          </p:nvPr>
        </p:nvSpPr>
        <p:spPr>
          <a:xfrm>
            <a:off x="207695" y="5173199"/>
            <a:ext cx="7849154" cy="1085473"/>
          </a:xfrm>
        </p:spPr>
        <p:txBody>
          <a:bodyPr>
            <a:normAutofit/>
          </a:bodyPr>
          <a:lstStyle/>
          <a:p>
            <a:pPr algn="ctr"/>
            <a:r>
              <a:rPr lang="en-US" sz="5400" dirty="0"/>
              <a:t>The Quick Reference</a:t>
            </a:r>
          </a:p>
        </p:txBody>
      </p:sp>
      <p:sp>
        <p:nvSpPr>
          <p:cNvPr id="5" name="Content Placeholder 4">
            <a:extLst>
              <a:ext uri="{FF2B5EF4-FFF2-40B4-BE49-F238E27FC236}">
                <a16:creationId xmlns:a16="http://schemas.microsoft.com/office/drawing/2014/main" id="{06D90D49-C7CE-6D8A-620F-50BA3988B661}"/>
              </a:ext>
            </a:extLst>
          </p:cNvPr>
          <p:cNvSpPr>
            <a:spLocks noGrp="1"/>
          </p:cNvSpPr>
          <p:nvPr>
            <p:ph type="body" sz="half" idx="2"/>
          </p:nvPr>
        </p:nvSpPr>
        <p:spPr>
          <a:xfrm>
            <a:off x="8329197" y="2031274"/>
            <a:ext cx="3917232" cy="1730829"/>
          </a:xfrm>
        </p:spPr>
        <p:txBody>
          <a:bodyPr>
            <a:normAutofit/>
          </a:bodyPr>
          <a:lstStyle/>
          <a:p>
            <a:endParaRPr lang="en-US" dirty="0">
              <a:solidFill>
                <a:schemeClr val="tx1"/>
              </a:solidFill>
            </a:endParaRPr>
          </a:p>
          <a:p>
            <a:endParaRPr lang="en-US" dirty="0"/>
          </a:p>
          <a:p>
            <a:endParaRPr lang="en-US" dirty="0"/>
          </a:p>
          <a:p>
            <a:endParaRPr lang="en-US" dirty="0"/>
          </a:p>
        </p:txBody>
      </p:sp>
      <p:pic>
        <p:nvPicPr>
          <p:cNvPr id="1026" name="Picture 2">
            <a:extLst>
              <a:ext uri="{FF2B5EF4-FFF2-40B4-BE49-F238E27FC236}">
                <a16:creationId xmlns:a16="http://schemas.microsoft.com/office/drawing/2014/main" id="{60B72C2C-23DC-4B69-DBE2-D80C0ED8D538}"/>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472" t="8709" b="31831"/>
          <a:stretch/>
        </p:blipFill>
        <p:spPr bwMode="auto">
          <a:xfrm>
            <a:off x="76691" y="0"/>
            <a:ext cx="8141110" cy="48640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5504B0E-E95D-5C95-0049-A2B394FA5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026" y="3644721"/>
            <a:ext cx="4760401" cy="317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07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7">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0" name="Rectangle 29">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C0577-D5D7-9000-D8C3-BBE6C97AB7B3}"/>
              </a:ext>
            </a:extLst>
          </p:cNvPr>
          <p:cNvSpPr>
            <a:spLocks noGrp="1"/>
          </p:cNvSpPr>
          <p:nvPr>
            <p:ph type="title"/>
          </p:nvPr>
        </p:nvSpPr>
        <p:spPr>
          <a:xfrm>
            <a:off x="8110405" y="512064"/>
            <a:ext cx="3544035" cy="1609344"/>
          </a:xfrm>
          <a:ln>
            <a:noFill/>
          </a:ln>
        </p:spPr>
        <p:txBody>
          <a:bodyPr vert="horz" lIns="91440" tIns="45720" rIns="91440" bIns="45720" rtlCol="0" anchor="ctr">
            <a:normAutofit fontScale="90000"/>
          </a:bodyPr>
          <a:lstStyle/>
          <a:p>
            <a:r>
              <a:rPr lang="en-US" dirty="0"/>
              <a:t>Video</a:t>
            </a:r>
            <a:br>
              <a:rPr lang="en-US" dirty="0"/>
            </a:br>
            <a:r>
              <a:rPr lang="en-US" sz="2000" dirty="0">
                <a:solidFill>
                  <a:schemeClr val="tx1"/>
                </a:solidFill>
                <a:hlinkClick r:id="rId7">
                  <a:extLst>
                    <a:ext uri="{A12FA001-AC4F-418D-AE19-62706E023703}">
                      <ahyp:hlinkClr xmlns:ahyp="http://schemas.microsoft.com/office/drawing/2018/hyperlinkcolor" val="tx"/>
                    </a:ext>
                  </a:extLst>
                </a:hlinkClick>
              </a:rPr>
              <a:t>https://ncsfreedom.org/key-programs-2/consent-counts/</a:t>
            </a:r>
            <a:br>
              <a:rPr lang="en-US" sz="2000" dirty="0">
                <a:solidFill>
                  <a:schemeClr val="tx1"/>
                </a:solidFill>
              </a:rPr>
            </a:br>
            <a:endParaRPr lang="en-US" dirty="0"/>
          </a:p>
        </p:txBody>
      </p:sp>
      <p:sp>
        <p:nvSpPr>
          <p:cNvPr id="4" name="Text Placeholder 3">
            <a:extLst>
              <a:ext uri="{FF2B5EF4-FFF2-40B4-BE49-F238E27FC236}">
                <a16:creationId xmlns:a16="http://schemas.microsoft.com/office/drawing/2014/main" id="{DE246ACD-F597-27F5-9540-1526552E1539}"/>
              </a:ext>
            </a:extLst>
          </p:cNvPr>
          <p:cNvSpPr>
            <a:spLocks noGrp="1"/>
          </p:cNvSpPr>
          <p:nvPr>
            <p:ph type="body" sz="half" idx="2"/>
          </p:nvPr>
        </p:nvSpPr>
        <p:spPr>
          <a:xfrm>
            <a:off x="8156351" y="2121408"/>
            <a:ext cx="3544034" cy="4050792"/>
          </a:xfrm>
        </p:spPr>
        <p:txBody>
          <a:bodyPr vert="horz" lIns="91440" tIns="45720" rIns="91440" bIns="45720" rtlCol="0">
            <a:normAutofit/>
          </a:bodyPr>
          <a:lstStyle/>
          <a:p>
            <a:pPr indent="-182880">
              <a:lnSpc>
                <a:spcPct val="90000"/>
              </a:lnSpc>
              <a:buFont typeface="Wingdings" pitchFamily="2" charset="2"/>
              <a:buChar char="§"/>
            </a:pPr>
            <a:r>
              <a:rPr lang="en-US" sz="1600" dirty="0">
                <a:solidFill>
                  <a:schemeClr val="tx1"/>
                </a:solidFill>
              </a:rPr>
              <a:t>Context</a:t>
            </a:r>
          </a:p>
          <a:p>
            <a:pPr indent="-182880">
              <a:lnSpc>
                <a:spcPct val="90000"/>
              </a:lnSpc>
              <a:buFont typeface="Wingdings" pitchFamily="2" charset="2"/>
              <a:buChar char="§"/>
            </a:pPr>
            <a:r>
              <a:rPr lang="en-US" sz="1600" dirty="0">
                <a:solidFill>
                  <a:schemeClr val="tx1"/>
                </a:solidFill>
              </a:rPr>
              <a:t>History</a:t>
            </a:r>
          </a:p>
          <a:p>
            <a:pPr indent="-182880">
              <a:lnSpc>
                <a:spcPct val="90000"/>
              </a:lnSpc>
              <a:buFont typeface="Wingdings" pitchFamily="2" charset="2"/>
              <a:buChar char="§"/>
            </a:pPr>
            <a:r>
              <a:rPr lang="en-US" sz="1600" dirty="0">
                <a:solidFill>
                  <a:schemeClr val="tx1"/>
                </a:solidFill>
              </a:rPr>
              <a:t>Details and nuance beyond the high-level five (5) steps</a:t>
            </a:r>
          </a:p>
          <a:p>
            <a:pPr indent="-182880">
              <a:lnSpc>
                <a:spcPct val="90000"/>
              </a:lnSpc>
              <a:buFont typeface="Wingdings" pitchFamily="2" charset="2"/>
              <a:buChar char="§"/>
            </a:pPr>
            <a:endParaRPr lang="en-US" sz="1600" dirty="0">
              <a:solidFill>
                <a:schemeClr val="tx1"/>
              </a:solidFill>
            </a:endParaRPr>
          </a:p>
        </p:txBody>
      </p:sp>
      <p:grpSp>
        <p:nvGrpSpPr>
          <p:cNvPr id="31" name="Group 30">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8" name="Picture 4">
            <a:extLst>
              <a:ext uri="{FF2B5EF4-FFF2-40B4-BE49-F238E27FC236}">
                <a16:creationId xmlns:a16="http://schemas.microsoft.com/office/drawing/2014/main" id="{8DE72375-4F56-BB4F-ADAC-1EFC5C42B5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69" y="1060703"/>
            <a:ext cx="7734241" cy="473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0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C2C3-CDED-D813-389E-12E065DA74F6}"/>
              </a:ext>
            </a:extLst>
          </p:cNvPr>
          <p:cNvSpPr>
            <a:spLocks noGrp="1"/>
          </p:cNvSpPr>
          <p:nvPr>
            <p:ph type="title"/>
          </p:nvPr>
        </p:nvSpPr>
        <p:spPr>
          <a:xfrm>
            <a:off x="1069848" y="484632"/>
            <a:ext cx="10585532" cy="1609344"/>
          </a:xfrm>
        </p:spPr>
        <p:txBody>
          <a:bodyPr/>
          <a:lstStyle/>
          <a:p>
            <a:r>
              <a:rPr lang="en-US" dirty="0"/>
              <a:t>Lobbying for Explicit prior Permission</a:t>
            </a:r>
          </a:p>
        </p:txBody>
      </p:sp>
      <p:sp>
        <p:nvSpPr>
          <p:cNvPr id="3" name="Content Placeholder 2">
            <a:extLst>
              <a:ext uri="{FF2B5EF4-FFF2-40B4-BE49-F238E27FC236}">
                <a16:creationId xmlns:a16="http://schemas.microsoft.com/office/drawing/2014/main" id="{9E266826-4A98-7A79-B049-C64FA82923A9}"/>
              </a:ext>
            </a:extLst>
          </p:cNvPr>
          <p:cNvSpPr>
            <a:spLocks noGrp="1"/>
          </p:cNvSpPr>
          <p:nvPr>
            <p:ph idx="1"/>
          </p:nvPr>
        </p:nvSpPr>
        <p:spPr>
          <a:xfrm>
            <a:off x="1069847" y="2121408"/>
            <a:ext cx="6502929" cy="4050792"/>
          </a:xfrm>
        </p:spPr>
        <p:txBody>
          <a:bodyPr>
            <a:normAutofit/>
          </a:bodyPr>
          <a:lstStyle/>
          <a:p>
            <a:pPr marL="0" indent="0">
              <a:buNone/>
            </a:pPr>
            <a:r>
              <a:rPr lang="en-US" sz="24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Resources to help spread the word about EPP:</a:t>
            </a:r>
          </a:p>
          <a:p>
            <a:pPr lvl="1"/>
            <a:r>
              <a:rPr lang="en-US" sz="22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11 Public Policy papers you can use to do outreach in your state</a:t>
            </a:r>
          </a:p>
          <a:p>
            <a:pPr lvl="1"/>
            <a:r>
              <a:rPr lang="en-US" sz="2200" kern="100" dirty="0">
                <a:solidFill>
                  <a:srgbClr val="222222"/>
                </a:solidFill>
                <a:highlight>
                  <a:srgbClr val="FFFFFF"/>
                </a:highlight>
                <a:latin typeface="Arial" panose="020B0604020202020204" pitchFamily="34" charset="0"/>
                <a:ea typeface="Aptos" panose="020B0004020202020204" pitchFamily="34" charset="0"/>
                <a:cs typeface="Times New Roman" panose="02020603050405020304" pitchFamily="18" charset="0"/>
              </a:rPr>
              <a:t>An EPP summary you can use in any state to assist in outreach to allies.</a:t>
            </a:r>
          </a:p>
          <a:p>
            <a:pPr lvl="1"/>
            <a:r>
              <a:rPr lang="en-US" sz="2200" kern="100" dirty="0">
                <a:solidFill>
                  <a:srgbClr val="222222"/>
                </a:solidFill>
                <a:highlight>
                  <a:srgbClr val="FFFFFF"/>
                </a:highlight>
                <a:latin typeface="Arial" panose="020B0604020202020204" pitchFamily="34" charset="0"/>
                <a:ea typeface="Aptos" panose="020B0004020202020204" pitchFamily="34" charset="0"/>
                <a:cs typeface="Times New Roman" panose="02020603050405020304" pitchFamily="18" charset="0"/>
              </a:rPr>
              <a:t>Talking Points about EPP</a:t>
            </a:r>
          </a:p>
          <a:p>
            <a:pPr lvl="1"/>
            <a:r>
              <a:rPr lang="en-US" sz="2200" kern="100" dirty="0">
                <a:solidFill>
                  <a:srgbClr val="222222"/>
                </a:solidFill>
                <a:highlight>
                  <a:srgbClr val="FFFFFF"/>
                </a:highlight>
                <a:latin typeface="Arial" panose="020B0604020202020204" pitchFamily="34" charset="0"/>
                <a:ea typeface="Aptos" panose="020B0004020202020204" pitchFamily="34" charset="0"/>
                <a:cs typeface="Times New Roman" panose="02020603050405020304" pitchFamily="18" charset="0"/>
              </a:rPr>
              <a:t>How to publicize EPP</a:t>
            </a:r>
          </a:p>
          <a:p>
            <a:pPr lvl="1"/>
            <a:r>
              <a:rPr lang="en-US" sz="2200" kern="100" dirty="0">
                <a:solidFill>
                  <a:srgbClr val="222222"/>
                </a:solidFill>
                <a:highlight>
                  <a:srgbClr val="FFFFFF"/>
                </a:highlight>
                <a:latin typeface="Arial" panose="020B0604020202020204" pitchFamily="34" charset="0"/>
                <a:ea typeface="Aptos" panose="020B0004020202020204" pitchFamily="34" charset="0"/>
                <a:cs typeface="Times New Roman" panose="02020603050405020304" pitchFamily="18" charset="0"/>
              </a:rPr>
              <a:t>Background on the American Law Institute project</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4B419B0-1D6C-4697-91BE-3784149AF995}"/>
              </a:ext>
            </a:extLst>
          </p:cNvPr>
          <p:cNvPicPr>
            <a:picLocks noChangeAspect="1"/>
          </p:cNvPicPr>
          <p:nvPr/>
        </p:nvPicPr>
        <p:blipFill>
          <a:blip r:embed="rId3"/>
          <a:stretch>
            <a:fillRect/>
          </a:stretch>
        </p:blipFill>
        <p:spPr>
          <a:xfrm>
            <a:off x="7419004" y="1889105"/>
            <a:ext cx="4497787" cy="4283095"/>
          </a:xfrm>
          <a:prstGeom prst="rect">
            <a:avLst/>
          </a:prstGeom>
        </p:spPr>
      </p:pic>
    </p:spTree>
    <p:extLst>
      <p:ext uri="{BB962C8B-B14F-4D97-AF65-F5344CB8AC3E}">
        <p14:creationId xmlns:p14="http://schemas.microsoft.com/office/powerpoint/2010/main" val="15331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4E887074-B165-6920-260F-D90DE75299DE}"/>
              </a:ext>
            </a:extLst>
          </p:cNvPr>
          <p:cNvSpPr>
            <a:spLocks noGrp="1"/>
          </p:cNvSpPr>
          <p:nvPr>
            <p:ph type="title"/>
          </p:nvPr>
        </p:nvSpPr>
        <p:spPr>
          <a:xfrm>
            <a:off x="-398923" y="698843"/>
            <a:ext cx="5050436" cy="5528734"/>
          </a:xfrm>
        </p:spPr>
        <p:txBody>
          <a:bodyPr>
            <a:normAutofit/>
          </a:bodyPr>
          <a:lstStyle/>
          <a:p>
            <a:pPr marL="0" marR="0" algn="r">
              <a:spcBef>
                <a:spcPts val="0"/>
              </a:spcBef>
              <a:spcAft>
                <a:spcPts val="800"/>
              </a:spcAft>
            </a:pPr>
            <a:r>
              <a:rPr lang="en-US"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Legal Issues </a:t>
            </a:r>
            <a:br>
              <a:rPr lang="en-US" sz="16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r>
              <a:rPr lang="en-US" sz="17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https://ncsfreedom.org/legal-issues/ </a:t>
            </a:r>
            <a:endParaRPr lang="en-US" sz="17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0E34A618-6F48-99A6-B0D0-8323D35FD889}"/>
              </a:ext>
            </a:extLst>
          </p:cNvPr>
          <p:cNvSpPr>
            <a:spLocks noGrp="1"/>
          </p:cNvSpPr>
          <p:nvPr>
            <p:ph idx="1"/>
          </p:nvPr>
        </p:nvSpPr>
        <p:spPr>
          <a:xfrm>
            <a:off x="5053780" y="599768"/>
            <a:ext cx="6074467" cy="5572432"/>
          </a:xfrm>
        </p:spPr>
        <p:txBody>
          <a:bodyPr anchor="ctr">
            <a:normAutofit/>
          </a:bodyPr>
          <a:lstStyle/>
          <a:p>
            <a:pPr>
              <a:spcBef>
                <a:spcPts val="0"/>
              </a:spcBef>
              <a:spcAft>
                <a:spcPts val="800"/>
              </a:spcAft>
            </a:pPr>
            <a:r>
              <a:rPr lang="en-US" u="sng" kern="100" dirty="0">
                <a:effectLst/>
                <a:ea typeface="Aptos" panose="020B0004020202020204" pitchFamily="34" charset="0"/>
                <a:cs typeface="Times New Roman" panose="02020603050405020304" pitchFamily="18" charset="0"/>
              </a:rPr>
              <a:t>NCSF Briefs </a:t>
            </a:r>
            <a:r>
              <a:rPr lang="en-US" kern="100" dirty="0">
                <a:effectLst/>
                <a:ea typeface="Aptos" panose="020B0004020202020204" pitchFamily="34" charset="0"/>
                <a:cs typeface="Times New Roman" panose="02020603050405020304" pitchFamily="18" charset="0"/>
              </a:rPr>
              <a:t>– We filed a brief with our allies against FOSTA because of the de-platforming of sex educators and therapists as well as sex workers </a:t>
            </a:r>
          </a:p>
          <a:p>
            <a:pPr>
              <a:spcBef>
                <a:spcPts val="0"/>
              </a:spcBef>
              <a:spcAft>
                <a:spcPts val="800"/>
              </a:spcAft>
            </a:pPr>
            <a:r>
              <a:rPr lang="en-US" u="sng" kern="100" dirty="0">
                <a:effectLst/>
                <a:ea typeface="Aptos" panose="020B0004020202020204" pitchFamily="34" charset="0"/>
                <a:cs typeface="Times New Roman" panose="02020603050405020304" pitchFamily="18" charset="0"/>
              </a:rPr>
              <a:t>Consent Legal Cases</a:t>
            </a:r>
            <a:r>
              <a:rPr lang="en-US" kern="100" dirty="0">
                <a:effectLst/>
                <a:ea typeface="Aptos" panose="020B0004020202020204" pitchFamily="34" charset="0"/>
                <a:cs typeface="Times New Roman" panose="02020603050405020304" pitchFamily="18" charset="0"/>
              </a:rPr>
              <a:t> – We have gathered the case law and law review articles on consent in a kink context - https://ncsfreedom.org/consent-legal-cases-3/ </a:t>
            </a:r>
          </a:p>
          <a:p>
            <a:r>
              <a:rPr lang="en-US" u="sng" dirty="0">
                <a:effectLst/>
                <a:ea typeface="Aptos" panose="020B0004020202020204" pitchFamily="34" charset="0"/>
                <a:cs typeface="Times New Roman" panose="02020603050405020304" pitchFamily="18" charset="0"/>
              </a:rPr>
              <a:t>Legal Resources Page</a:t>
            </a:r>
            <a:r>
              <a:rPr lang="en-US" dirty="0">
                <a:effectLst/>
                <a:ea typeface="Aptos" panose="020B0004020202020204" pitchFamily="34" charset="0"/>
              </a:rPr>
              <a:t>-includes Erotic Choking Paper, Interrogatories, Kink and the UCMJ, and Non-monogamy and the UCMJ </a:t>
            </a:r>
            <a:endParaRPr lang="en-US" dirty="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00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D6EA9-4740-FE14-508D-97E74B8AE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E8523-C33D-33A3-E493-4B520F8CA0AC}"/>
              </a:ext>
            </a:extLst>
          </p:cNvPr>
          <p:cNvSpPr>
            <a:spLocks noGrp="1"/>
          </p:cNvSpPr>
          <p:nvPr>
            <p:ph type="title"/>
          </p:nvPr>
        </p:nvSpPr>
        <p:spPr>
          <a:xfrm>
            <a:off x="1069848" y="484632"/>
            <a:ext cx="10585532" cy="1609344"/>
          </a:xfrm>
        </p:spPr>
        <p:txBody>
          <a:bodyPr/>
          <a:lstStyle/>
          <a:p>
            <a:r>
              <a:rPr lang="en-US" dirty="0"/>
              <a:t>Assistance for Our Communities</a:t>
            </a:r>
          </a:p>
        </p:txBody>
      </p:sp>
      <p:pic>
        <p:nvPicPr>
          <p:cNvPr id="6" name="Picture 5">
            <a:extLst>
              <a:ext uri="{FF2B5EF4-FFF2-40B4-BE49-F238E27FC236}">
                <a16:creationId xmlns:a16="http://schemas.microsoft.com/office/drawing/2014/main" id="{072FC002-13E5-1F77-8D00-2F3DABCBCFD9}"/>
              </a:ext>
            </a:extLst>
          </p:cNvPr>
          <p:cNvPicPr>
            <a:picLocks noChangeAspect="1"/>
          </p:cNvPicPr>
          <p:nvPr/>
        </p:nvPicPr>
        <p:blipFill>
          <a:blip r:embed="rId3"/>
          <a:stretch>
            <a:fillRect/>
          </a:stretch>
        </p:blipFill>
        <p:spPr>
          <a:xfrm>
            <a:off x="2158958" y="1948901"/>
            <a:ext cx="7938079" cy="4660166"/>
          </a:xfrm>
          <a:prstGeom prst="rect">
            <a:avLst/>
          </a:prstGeom>
        </p:spPr>
      </p:pic>
    </p:spTree>
    <p:extLst>
      <p:ext uri="{BB962C8B-B14F-4D97-AF65-F5344CB8AC3E}">
        <p14:creationId xmlns:p14="http://schemas.microsoft.com/office/powerpoint/2010/main" val="2797792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07FC6-61C8-61E9-1BF7-1CBFE061E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72C74-70F5-FFA5-D07B-F918A66E7115}"/>
              </a:ext>
            </a:extLst>
          </p:cNvPr>
          <p:cNvSpPr>
            <a:spLocks noGrp="1"/>
          </p:cNvSpPr>
          <p:nvPr>
            <p:ph type="title"/>
          </p:nvPr>
        </p:nvSpPr>
        <p:spPr>
          <a:xfrm>
            <a:off x="1069848" y="484632"/>
            <a:ext cx="10585532" cy="1351914"/>
          </a:xfrm>
        </p:spPr>
        <p:txBody>
          <a:bodyPr/>
          <a:lstStyle/>
          <a:p>
            <a:r>
              <a:rPr lang="en-US" dirty="0"/>
              <a:t>Assistance for Our Communities</a:t>
            </a:r>
          </a:p>
        </p:txBody>
      </p:sp>
      <p:pic>
        <p:nvPicPr>
          <p:cNvPr id="4" name="Picture 3">
            <a:extLst>
              <a:ext uri="{FF2B5EF4-FFF2-40B4-BE49-F238E27FC236}">
                <a16:creationId xmlns:a16="http://schemas.microsoft.com/office/drawing/2014/main" id="{A451A653-84F2-C8A2-4525-66EF408983EF}"/>
              </a:ext>
            </a:extLst>
          </p:cNvPr>
          <p:cNvPicPr>
            <a:picLocks noChangeAspect="1"/>
          </p:cNvPicPr>
          <p:nvPr/>
        </p:nvPicPr>
        <p:blipFill>
          <a:blip r:embed="rId3"/>
          <a:stretch>
            <a:fillRect/>
          </a:stretch>
        </p:blipFill>
        <p:spPr>
          <a:xfrm>
            <a:off x="2445967" y="1836546"/>
            <a:ext cx="6543487" cy="4789454"/>
          </a:xfrm>
          <a:prstGeom prst="rect">
            <a:avLst/>
          </a:prstGeom>
        </p:spPr>
      </p:pic>
    </p:spTree>
    <p:extLst>
      <p:ext uri="{BB962C8B-B14F-4D97-AF65-F5344CB8AC3E}">
        <p14:creationId xmlns:p14="http://schemas.microsoft.com/office/powerpoint/2010/main" val="2533547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170FB-9291-D398-1F99-91A3F11A3C2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6535ACF-D20B-4579-47C6-445934076DA3}"/>
              </a:ext>
            </a:extLst>
          </p:cNvPr>
          <p:cNvSpPr>
            <a:spLocks noGrp="1"/>
          </p:cNvSpPr>
          <p:nvPr>
            <p:ph idx="1"/>
          </p:nvPr>
        </p:nvSpPr>
        <p:spPr>
          <a:xfrm>
            <a:off x="1063752" y="1893193"/>
            <a:ext cx="3752947" cy="4070439"/>
          </a:xfrm>
        </p:spPr>
        <p:txBody>
          <a:bodyPr anchor="ctr">
            <a:normAutofit/>
          </a:bodyPr>
          <a:lstStyle/>
          <a:p>
            <a:pPr marL="0" marR="0" indent="0">
              <a:spcBef>
                <a:spcPts val="0"/>
              </a:spcBef>
              <a:spcAft>
                <a:spcPts val="800"/>
              </a:spcAft>
              <a:buNone/>
            </a:pPr>
            <a:r>
              <a:rPr lang="en-US" b="0" i="0" dirty="0">
                <a:solidFill>
                  <a:srgbClr val="000000"/>
                </a:solidFill>
                <a:effectLst/>
                <a:latin typeface="Arial" panose="020B0604020202020204" pitchFamily="34" charset="0"/>
              </a:rPr>
              <a:t>The </a:t>
            </a:r>
            <a:r>
              <a:rPr lang="en-US" b="1" i="0" u="sng" dirty="0">
                <a:solidFill>
                  <a:srgbClr val="1893BC"/>
                </a:solidFill>
                <a:effectLst/>
                <a:latin typeface="Arial" panose="020B0604020202020204" pitchFamily="34" charset="0"/>
                <a:hlinkClick r:id="rId3"/>
              </a:rPr>
              <a:t>2025 Consent Survey</a:t>
            </a:r>
            <a:r>
              <a:rPr lang="en-US" b="0" i="0" dirty="0">
                <a:solidFill>
                  <a:srgbClr val="000000"/>
                </a:solidFill>
                <a:effectLst/>
                <a:latin typeface="Arial" panose="020B0604020202020204" pitchFamily="34" charset="0"/>
              </a:rPr>
              <a:t> has launched. NCSF’s research helps us create resources that provides individuals, groups, clubs, events, and professionals with educational information. Please participate and add your voice to the solutions for our communities.</a:t>
            </a:r>
          </a:p>
          <a:p>
            <a:pPr marL="0" marR="0" indent="0">
              <a:spcBef>
                <a:spcPts val="0"/>
              </a:spcBef>
              <a:spcAft>
                <a:spcPts val="800"/>
              </a:spcAft>
              <a:buNone/>
            </a:pPr>
            <a:endParaRPr lang="en-US" kern="100" dirty="0">
              <a:solidFill>
                <a:srgbClr val="000000"/>
              </a:solidFill>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800"/>
              </a:spcAft>
              <a:buNone/>
            </a:pPr>
            <a:r>
              <a:rPr lang="en-US"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NCSF has had 22 papers published in peer-reviewed journals since 2006.</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11C84FFF-BF4A-A22C-1B54-4AC68896681D}"/>
              </a:ext>
            </a:extLst>
          </p:cNvPr>
          <p:cNvSpPr>
            <a:spLocks noGrp="1"/>
          </p:cNvSpPr>
          <p:nvPr>
            <p:ph type="title"/>
          </p:nvPr>
        </p:nvSpPr>
        <p:spPr>
          <a:xfrm>
            <a:off x="8371968" y="2376862"/>
            <a:ext cx="2640646" cy="2104273"/>
          </a:xfrm>
          <a:noFill/>
        </p:spPr>
        <p:txBody>
          <a:bodyPr>
            <a:normAutofit/>
          </a:bodyPr>
          <a:lstStyle/>
          <a:p>
            <a:pPr marL="0" marR="0" algn="ctr">
              <a:spcBef>
                <a:spcPts val="800"/>
              </a:spcBef>
              <a:spcAft>
                <a:spcPts val="400"/>
              </a:spcAft>
            </a:pPr>
            <a:r>
              <a:rPr lang="en-US" sz="3000" b="1" kern="100" dirty="0">
                <a:solidFill>
                  <a:schemeClr val="bg1">
                    <a:shade val="97000"/>
                    <a:satMod val="150000"/>
                  </a:schemeClr>
                </a:solidFill>
                <a:effectLst/>
                <a:latin typeface="Aptos Display" panose="020B0004020202020204" pitchFamily="34" charset="0"/>
                <a:ea typeface="Times New Roman" panose="02020603050405020304" pitchFamily="18" charset="0"/>
                <a:cs typeface="Times New Roman" panose="02020603050405020304" pitchFamily="18" charset="0"/>
              </a:rPr>
              <a:t>History of NCSF</a:t>
            </a:r>
          </a:p>
        </p:txBody>
      </p:sp>
      <p:sp>
        <p:nvSpPr>
          <p:cNvPr id="6" name="Title 1">
            <a:extLst>
              <a:ext uri="{FF2B5EF4-FFF2-40B4-BE49-F238E27FC236}">
                <a16:creationId xmlns:a16="http://schemas.microsoft.com/office/drawing/2014/main" id="{0BE38FB4-08A0-5C3C-BD3B-F63D9EF0C7A9}"/>
              </a:ext>
            </a:extLst>
          </p:cNvPr>
          <p:cNvSpPr txBox="1">
            <a:spLocks/>
          </p:cNvSpPr>
          <p:nvPr/>
        </p:nvSpPr>
        <p:spPr>
          <a:xfrm>
            <a:off x="1069848" y="48463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Research on Consent</a:t>
            </a:r>
          </a:p>
        </p:txBody>
      </p:sp>
      <p:pic>
        <p:nvPicPr>
          <p:cNvPr id="9" name="Picture 8">
            <a:extLst>
              <a:ext uri="{FF2B5EF4-FFF2-40B4-BE49-F238E27FC236}">
                <a16:creationId xmlns:a16="http://schemas.microsoft.com/office/drawing/2014/main" id="{5F229C12-3CAC-3F72-53F4-BD253B91232F}"/>
              </a:ext>
            </a:extLst>
          </p:cNvPr>
          <p:cNvPicPr>
            <a:picLocks noChangeAspect="1"/>
          </p:cNvPicPr>
          <p:nvPr/>
        </p:nvPicPr>
        <p:blipFill>
          <a:blip r:embed="rId5"/>
          <a:stretch>
            <a:fillRect/>
          </a:stretch>
        </p:blipFill>
        <p:spPr>
          <a:xfrm>
            <a:off x="5209550" y="2302929"/>
            <a:ext cx="6982450" cy="4070439"/>
          </a:xfrm>
          <a:prstGeom prst="rect">
            <a:avLst/>
          </a:prstGeom>
        </p:spPr>
      </p:pic>
    </p:spTree>
    <p:extLst>
      <p:ext uri="{BB962C8B-B14F-4D97-AF65-F5344CB8AC3E}">
        <p14:creationId xmlns:p14="http://schemas.microsoft.com/office/powerpoint/2010/main" val="387685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FB3768C-1D21-400E-B059-EFF86063F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1"/>
            <a:ext cx="121886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87BCA1-45E6-44B3-B3DA-1F4144DE6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69"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4CF473-0510-ACF1-7AA8-216B3365BBBC}"/>
              </a:ext>
            </a:extLst>
          </p:cNvPr>
          <p:cNvSpPr>
            <a:spLocks noGrp="1"/>
          </p:cNvSpPr>
          <p:nvPr>
            <p:ph type="title"/>
          </p:nvPr>
        </p:nvSpPr>
        <p:spPr>
          <a:xfrm>
            <a:off x="643467" y="643466"/>
            <a:ext cx="3682969" cy="5580353"/>
          </a:xfrm>
        </p:spPr>
        <p:txBody>
          <a:bodyPr>
            <a:normAutofit/>
          </a:bodyPr>
          <a:lstStyle/>
          <a:p>
            <a:pPr algn="r"/>
            <a:r>
              <a:rPr lang="en-US">
                <a:solidFill>
                  <a:srgbClr val="FFFFFF"/>
                </a:solidFill>
              </a:rPr>
              <a:t>Traps while tabling</a:t>
            </a:r>
          </a:p>
        </p:txBody>
      </p:sp>
      <p:sp>
        <p:nvSpPr>
          <p:cNvPr id="3" name="Content Placeholder 2">
            <a:extLst>
              <a:ext uri="{FF2B5EF4-FFF2-40B4-BE49-F238E27FC236}">
                <a16:creationId xmlns:a16="http://schemas.microsoft.com/office/drawing/2014/main" id="{AA9CB807-4FD1-6B6D-352A-D8F5B439F26C}"/>
              </a:ext>
            </a:extLst>
          </p:cNvPr>
          <p:cNvSpPr>
            <a:spLocks noGrp="1"/>
          </p:cNvSpPr>
          <p:nvPr>
            <p:ph idx="1"/>
          </p:nvPr>
        </p:nvSpPr>
        <p:spPr>
          <a:xfrm>
            <a:off x="4932557" y="347730"/>
            <a:ext cx="6630177" cy="5824470"/>
          </a:xfrm>
        </p:spPr>
        <p:txBody>
          <a:bodyPr anchor="ctr">
            <a:normAutofit fontScale="85000" lnSpcReduction="20000"/>
          </a:bodyPr>
          <a:lstStyle/>
          <a:p>
            <a:r>
              <a:rPr lang="en-US" sz="2400" dirty="0"/>
              <a:t>Some people may be upset because certain kinks aren’t covered by EPP. Remind them that almost no impact play or restraint is legal now under case law. We’re moving the bar far over to the side of things that could be considered serious injury.</a:t>
            </a:r>
          </a:p>
          <a:p>
            <a:endParaRPr lang="en-US" sz="2400" dirty="0"/>
          </a:p>
          <a:p>
            <a:r>
              <a:rPr lang="en-US" sz="2400" dirty="0"/>
              <a:t>Permanent serious disfigurement doesn’t mean you have a keloid or a small scar. It’s for big things like branding gone infectious, which causes serious health risks and a lot of time and money to treat. Typically, the person affected would have to complain that it’s a disfigurement.</a:t>
            </a:r>
          </a:p>
          <a:p>
            <a:endParaRPr lang="en-US" sz="2400" dirty="0"/>
          </a:p>
          <a:p>
            <a:r>
              <a:rPr lang="en-US" sz="2400" dirty="0"/>
              <a:t>Consent Counts is working with the justice system because that is the system we’re trying to change. It’s the same thing we did with the APA when we worked with them to make them change their criteria to say that being kinky didn’t mean you were mentally ill. NCSF’s job is to work to make institutional and systemic change. If we can get the justice system to acknowledge affirmative consent for kink, then that is real solid change that can be credited to the kink communities.</a:t>
            </a:r>
          </a:p>
        </p:txBody>
      </p:sp>
      <p:grpSp>
        <p:nvGrpSpPr>
          <p:cNvPr id="12" name="Group 11">
            <a:extLst>
              <a:ext uri="{FF2B5EF4-FFF2-40B4-BE49-F238E27FC236}">
                <a16:creationId xmlns:a16="http://schemas.microsoft.com/office/drawing/2014/main" id="{9AE62FDA-E44C-440D-A3D3-5C188720D4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13" name="Oval 12">
              <a:extLst>
                <a:ext uri="{FF2B5EF4-FFF2-40B4-BE49-F238E27FC236}">
                  <a16:creationId xmlns:a16="http://schemas.microsoft.com/office/drawing/2014/main" id="{28B45BF8-A8A3-426E-89DE-A44F6E180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647C25B3-5F51-49AB-A886-D555D2F4A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6124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4FC24-FC68-CAE5-2274-AAB66FA31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F5380-31D6-378F-3580-CD2FC6C8A426}"/>
              </a:ext>
            </a:extLst>
          </p:cNvPr>
          <p:cNvSpPr>
            <a:spLocks noGrp="1"/>
          </p:cNvSpPr>
          <p:nvPr>
            <p:ph type="title"/>
          </p:nvPr>
        </p:nvSpPr>
        <p:spPr/>
        <p:txBody>
          <a:bodyPr/>
          <a:lstStyle/>
          <a:p>
            <a:r>
              <a:rPr lang="en-US" dirty="0"/>
              <a:t>Kink Aware Professionals</a:t>
            </a:r>
          </a:p>
        </p:txBody>
      </p:sp>
      <p:sp>
        <p:nvSpPr>
          <p:cNvPr id="3" name="Content Placeholder 2">
            <a:extLst>
              <a:ext uri="{FF2B5EF4-FFF2-40B4-BE49-F238E27FC236}">
                <a16:creationId xmlns:a16="http://schemas.microsoft.com/office/drawing/2014/main" id="{E9761962-1335-E961-8156-9F50FEE45BAC}"/>
              </a:ext>
            </a:extLst>
          </p:cNvPr>
          <p:cNvSpPr>
            <a:spLocks noGrp="1"/>
          </p:cNvSpPr>
          <p:nvPr>
            <p:ph idx="1"/>
          </p:nvPr>
        </p:nvSpPr>
        <p:spPr/>
        <p:txBody>
          <a:bodyPr/>
          <a:lstStyle/>
          <a:p>
            <a:r>
              <a:rPr lang="en-US" sz="24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A free database of professionals who offer “Sex-Positive Support for Kink and Non-monogamy.” This includes mental health, legal, medical and other professionals who are knowledgeable about </a:t>
            </a:r>
            <a:r>
              <a:rPr lang="en-US" sz="2400" kern="100" dirty="0">
                <a:solidFill>
                  <a:srgbClr val="222222"/>
                </a:solidFill>
                <a:highlight>
                  <a:srgbClr val="FFFFFF"/>
                </a:highlight>
                <a:latin typeface="Arial" panose="020B0604020202020204" pitchFamily="34" charset="0"/>
                <a:ea typeface="Aptos" panose="020B0004020202020204" pitchFamily="34" charset="0"/>
                <a:cs typeface="Times New Roman" panose="02020603050405020304" pitchFamily="18" charset="0"/>
              </a:rPr>
              <a:t>consent such as:</a:t>
            </a:r>
          </a:p>
          <a:p>
            <a:pPr lvl="1"/>
            <a:r>
              <a:rPr lang="en-US" sz="2000" kern="100" dirty="0">
                <a:solidFill>
                  <a:srgbClr val="222222"/>
                </a:solidFill>
                <a:highlight>
                  <a:srgbClr val="FFFFFF"/>
                </a:highlight>
                <a:latin typeface="Arial" panose="020B0604020202020204" pitchFamily="34" charset="0"/>
                <a:ea typeface="Aptos" panose="020B0004020202020204" pitchFamily="34" charset="0"/>
                <a:cs typeface="Times New Roman" panose="02020603050405020304" pitchFamily="18" charset="0"/>
              </a:rPr>
              <a:t>Mediators to help individuals resolve interpersonal disputes</a:t>
            </a:r>
          </a:p>
          <a:p>
            <a:pPr lvl="1"/>
            <a:r>
              <a:rPr lang="en-US" sz="20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Trauma</a:t>
            </a:r>
            <a:r>
              <a:rPr lang="en-US" sz="2000" kern="100" dirty="0">
                <a:solidFill>
                  <a:srgbClr val="222222"/>
                </a:solidFill>
                <a:highlight>
                  <a:srgbClr val="FFFFFF"/>
                </a:highlight>
                <a:latin typeface="Arial" panose="020B0604020202020204" pitchFamily="34" charset="0"/>
                <a:ea typeface="Aptos" panose="020B0004020202020204" pitchFamily="34" charset="0"/>
                <a:cs typeface="Times New Roman" panose="02020603050405020304" pitchFamily="18" charset="0"/>
              </a:rPr>
              <a:t>-informed counselors to refer to those reporting a consent violation</a:t>
            </a:r>
          </a:p>
          <a:p>
            <a:pPr lvl="1"/>
            <a:r>
              <a:rPr lang="en-US" sz="20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Civil attorneys to assist survivors in getting assistance with medical bills, pain &amp; suffering and lost work</a:t>
            </a:r>
          </a:p>
          <a:p>
            <a:pPr lvl="1"/>
            <a:r>
              <a:rPr lang="en-US" sz="20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Criminal Defense Attorneys to assist those who have been accused of consent violations</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https://www.kapprofessionals.org/</a:t>
            </a:r>
          </a:p>
        </p:txBody>
      </p:sp>
    </p:spTree>
    <p:extLst>
      <p:ext uri="{BB962C8B-B14F-4D97-AF65-F5344CB8AC3E}">
        <p14:creationId xmlns:p14="http://schemas.microsoft.com/office/powerpoint/2010/main" val="3903889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ADE974-0A5F-5853-89EB-0DFDDBCD215F}"/>
              </a:ext>
            </a:extLst>
          </p:cNvPr>
          <p:cNvSpPr>
            <a:spLocks noGrp="1"/>
          </p:cNvSpPr>
          <p:nvPr>
            <p:ph idx="1"/>
          </p:nvPr>
        </p:nvSpPr>
        <p:spPr>
          <a:xfrm>
            <a:off x="1063752" y="1828799"/>
            <a:ext cx="6393116" cy="5136729"/>
          </a:xfrm>
        </p:spPr>
        <p:txBody>
          <a:bodyPr anchor="ctr">
            <a:normAutofit/>
          </a:bodyPr>
          <a:lstStyle/>
          <a:p>
            <a:pPr marL="0" marR="0" indent="0">
              <a:spcBef>
                <a:spcPts val="0"/>
              </a:spcBef>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IRR directly helps hundreds of individuals, groups and businesses every year who need assistance with taking reports of a consent violation or sexual assault, creating a consent policy, and setting up procedures on how to take reports.</a:t>
            </a:r>
          </a:p>
          <a:p>
            <a:pPr marL="0" marR="0" indent="0">
              <a:spcBef>
                <a:spcPts val="0"/>
              </a:spcBef>
              <a:spcAft>
                <a:spcPts val="8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8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800"/>
              </a:spcAft>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Right-hand sidebar - Incident Reporting &amp; Response Annual and </a:t>
            </a:r>
            <a:r>
              <a:rPr lang="en-US" kern="100" dirty="0">
                <a:latin typeface="Aptos" panose="020B0004020202020204" pitchFamily="34" charset="0"/>
                <a:ea typeface="Aptos" panose="020B0004020202020204" pitchFamily="34" charset="0"/>
                <a:cs typeface="Times New Roman" panose="02020603050405020304" pitchFamily="18" charset="0"/>
              </a:rPr>
              <a:t>Quarterly </a:t>
            </a:r>
            <a:r>
              <a:rPr lang="en-US" kern="100" dirty="0">
                <a:effectLst/>
                <a:latin typeface="Aptos" panose="020B0004020202020204" pitchFamily="34" charset="0"/>
                <a:ea typeface="Aptos" panose="020B0004020202020204" pitchFamily="34" charset="0"/>
                <a:cs typeface="Times New Roman" panose="02020603050405020304" pitchFamily="18" charset="0"/>
              </a:rPr>
              <a:t>Reports –</a:t>
            </a:r>
          </a:p>
          <a:p>
            <a:pPr>
              <a:spcBef>
                <a:spcPts val="0"/>
              </a:spcBef>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https://ncsfreedom.org/incident-reporting-response/</a:t>
            </a:r>
          </a:p>
          <a:p>
            <a:pPr marL="0" marR="0" indent="0">
              <a:spcBef>
                <a:spcPts val="0"/>
              </a:spcBef>
              <a:spcAft>
                <a:spcPts val="800"/>
              </a:spcAft>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D71F62F9-D89B-F4DE-9339-ABB00CC4DB6A}"/>
              </a:ext>
            </a:extLst>
          </p:cNvPr>
          <p:cNvSpPr>
            <a:spLocks noGrp="1"/>
          </p:cNvSpPr>
          <p:nvPr>
            <p:ph type="title"/>
          </p:nvPr>
        </p:nvSpPr>
        <p:spPr>
          <a:xfrm>
            <a:off x="8371968" y="2376862"/>
            <a:ext cx="2640646" cy="2104273"/>
          </a:xfrm>
          <a:noFill/>
        </p:spPr>
        <p:txBody>
          <a:bodyPr>
            <a:normAutofit/>
          </a:bodyPr>
          <a:lstStyle/>
          <a:p>
            <a:pPr marL="0" marR="0" algn="ctr">
              <a:spcBef>
                <a:spcPts val="800"/>
              </a:spcBef>
              <a:spcAft>
                <a:spcPts val="400"/>
              </a:spcAft>
            </a:pPr>
            <a:r>
              <a:rPr lang="en-US" sz="3000" b="1" kern="100" dirty="0">
                <a:solidFill>
                  <a:schemeClr val="bg1">
                    <a:shade val="97000"/>
                    <a:satMod val="150000"/>
                  </a:schemeClr>
                </a:solidFill>
                <a:effectLst/>
                <a:latin typeface="Aptos Display" panose="020B0004020202020204" pitchFamily="34" charset="0"/>
                <a:ea typeface="Times New Roman" panose="02020603050405020304" pitchFamily="18" charset="0"/>
                <a:cs typeface="Times New Roman" panose="02020603050405020304" pitchFamily="18" charset="0"/>
              </a:rPr>
              <a:t>History of NCSF</a:t>
            </a:r>
          </a:p>
        </p:txBody>
      </p:sp>
      <p:pic>
        <p:nvPicPr>
          <p:cNvPr id="5" name="Picture 4">
            <a:extLst>
              <a:ext uri="{FF2B5EF4-FFF2-40B4-BE49-F238E27FC236}">
                <a16:creationId xmlns:a16="http://schemas.microsoft.com/office/drawing/2014/main" id="{C503F74D-3816-B118-DC87-134482CA242D}"/>
              </a:ext>
            </a:extLst>
          </p:cNvPr>
          <p:cNvPicPr>
            <a:picLocks noChangeAspect="1"/>
          </p:cNvPicPr>
          <p:nvPr/>
        </p:nvPicPr>
        <p:blipFill>
          <a:blip r:embed="rId3"/>
          <a:stretch>
            <a:fillRect/>
          </a:stretch>
        </p:blipFill>
        <p:spPr>
          <a:xfrm>
            <a:off x="8371968" y="1523532"/>
            <a:ext cx="2848373" cy="2857899"/>
          </a:xfrm>
          <a:prstGeom prst="rect">
            <a:avLst/>
          </a:prstGeom>
        </p:spPr>
      </p:pic>
      <p:sp>
        <p:nvSpPr>
          <p:cNvPr id="6" name="Title 1">
            <a:extLst>
              <a:ext uri="{FF2B5EF4-FFF2-40B4-BE49-F238E27FC236}">
                <a16:creationId xmlns:a16="http://schemas.microsoft.com/office/drawing/2014/main" id="{77FA6A27-3101-879A-E60A-347941422684}"/>
              </a:ext>
            </a:extLst>
          </p:cNvPr>
          <p:cNvSpPr txBox="1">
            <a:spLocks/>
          </p:cNvSpPr>
          <p:nvPr/>
        </p:nvSpPr>
        <p:spPr>
          <a:xfrm>
            <a:off x="1069848" y="48463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Incident Reporting &amp; Response</a:t>
            </a:r>
          </a:p>
        </p:txBody>
      </p:sp>
    </p:spTree>
    <p:extLst>
      <p:ext uri="{BB962C8B-B14F-4D97-AF65-F5344CB8AC3E}">
        <p14:creationId xmlns:p14="http://schemas.microsoft.com/office/powerpoint/2010/main" val="251309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F75E777-98A7-EDE5-4269-6392D24645FC}"/>
              </a:ext>
            </a:extLst>
          </p:cNvPr>
          <p:cNvSpPr>
            <a:spLocks noGrp="1"/>
          </p:cNvSpPr>
          <p:nvPr>
            <p:ph type="title"/>
          </p:nvPr>
        </p:nvSpPr>
        <p:spPr>
          <a:xfrm>
            <a:off x="1069848" y="484632"/>
            <a:ext cx="10058400" cy="1609344"/>
          </a:xfrm>
        </p:spPr>
        <p:txBody>
          <a:bodyPr>
            <a:normAutofit/>
          </a:bodyPr>
          <a:lstStyle/>
          <a:p>
            <a:r>
              <a:rPr lang="en-US" dirty="0"/>
              <a:t>Before we begin:</a:t>
            </a:r>
          </a:p>
        </p:txBody>
      </p:sp>
      <p:sp>
        <p:nvSpPr>
          <p:cNvPr id="3" name="Content Placeholder 2">
            <a:extLst>
              <a:ext uri="{FF2B5EF4-FFF2-40B4-BE49-F238E27FC236}">
                <a16:creationId xmlns:a16="http://schemas.microsoft.com/office/drawing/2014/main" id="{C4CEEBEA-BC58-E79E-1190-7C7ACF7BC1D1}"/>
              </a:ext>
            </a:extLst>
          </p:cNvPr>
          <p:cNvSpPr>
            <a:spLocks noGrp="1"/>
          </p:cNvSpPr>
          <p:nvPr>
            <p:ph idx="1"/>
          </p:nvPr>
        </p:nvSpPr>
        <p:spPr>
          <a:xfrm>
            <a:off x="1069848" y="2233713"/>
            <a:ext cx="10909406" cy="4160168"/>
          </a:xfrm>
        </p:spPr>
        <p:txBody>
          <a:bodyPr>
            <a:normAutofit/>
          </a:bodyPr>
          <a:lstStyle/>
          <a:p>
            <a:r>
              <a:rPr lang="en-US" dirty="0"/>
              <a:t>NCSF’s reputation must be spotless to do the work we do. </a:t>
            </a:r>
          </a:p>
          <a:p>
            <a:r>
              <a:rPr lang="en-US" dirty="0"/>
              <a:t>Consent Counts volunteers must also have a reputation above reproach.</a:t>
            </a:r>
          </a:p>
          <a:p>
            <a:r>
              <a:rPr lang="en-US" dirty="0"/>
              <a:t>We do vet our volunteers though IRR, and some of the things that would disqualify you are: </a:t>
            </a:r>
          </a:p>
          <a:p>
            <a:pPr lvl="1"/>
            <a:r>
              <a:rPr lang="en-US" sz="2000" dirty="0"/>
              <a:t>Consent Violations</a:t>
            </a:r>
          </a:p>
          <a:p>
            <a:pPr lvl="1"/>
            <a:r>
              <a:rPr lang="en-US" sz="2000" dirty="0"/>
              <a:t>Predatory Behavior</a:t>
            </a:r>
          </a:p>
          <a:p>
            <a:pPr lvl="1"/>
            <a:r>
              <a:rPr lang="en-US" sz="2000" dirty="0"/>
              <a:t>Outing and Doxing </a:t>
            </a:r>
          </a:p>
          <a:p>
            <a:pPr lvl="1"/>
            <a:r>
              <a:rPr lang="en-US" sz="2000" dirty="0"/>
              <a:t>Group or event bans </a:t>
            </a:r>
          </a:p>
          <a:p>
            <a:pPr lvl="1"/>
            <a:r>
              <a:rPr lang="en-US" sz="2000" dirty="0"/>
              <a:t>Discriminatory or harassing behavior in person or online</a:t>
            </a:r>
          </a:p>
          <a:p>
            <a:r>
              <a:rPr lang="en-US" dirty="0"/>
              <a:t>Now would be the time to disclose any issues you may have had. </a:t>
            </a:r>
          </a:p>
          <a:p>
            <a:r>
              <a:rPr lang="en-US" dirty="0"/>
              <a:t>Reports coming to us after your appointment will also exclude you.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910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7094-7583-6EB6-0152-13D3CABF027B}"/>
              </a:ext>
            </a:extLst>
          </p:cNvPr>
          <p:cNvSpPr>
            <a:spLocks noGrp="1"/>
          </p:cNvSpPr>
          <p:nvPr>
            <p:ph type="title"/>
          </p:nvPr>
        </p:nvSpPr>
        <p:spPr>
          <a:xfrm>
            <a:off x="943724" y="0"/>
            <a:ext cx="10058400" cy="1609344"/>
          </a:xfrm>
        </p:spPr>
        <p:txBody>
          <a:bodyPr/>
          <a:lstStyle/>
          <a:p>
            <a:r>
              <a:rPr lang="en-US" dirty="0"/>
              <a:t>For Groups</a:t>
            </a:r>
          </a:p>
        </p:txBody>
      </p:sp>
      <p:graphicFrame>
        <p:nvGraphicFramePr>
          <p:cNvPr id="6" name="Content Placeholder 2">
            <a:extLst>
              <a:ext uri="{FF2B5EF4-FFF2-40B4-BE49-F238E27FC236}">
                <a16:creationId xmlns:a16="http://schemas.microsoft.com/office/drawing/2014/main" id="{EB0AF848-ADE2-5C4D-B323-71AD19E56420}"/>
              </a:ext>
            </a:extLst>
          </p:cNvPr>
          <p:cNvGraphicFramePr>
            <a:graphicFrameLocks noGrp="1"/>
          </p:cNvGraphicFramePr>
          <p:nvPr>
            <p:ph sz="half" idx="1"/>
          </p:nvPr>
        </p:nvGraphicFramePr>
        <p:xfrm>
          <a:off x="567559" y="1342591"/>
          <a:ext cx="5959366" cy="4901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335A80CA-E732-8ACD-01A2-4DE4FF460A31}"/>
              </a:ext>
            </a:extLst>
          </p:cNvPr>
          <p:cNvSpPr>
            <a:spLocks noGrp="1"/>
          </p:cNvSpPr>
          <p:nvPr>
            <p:ph sz="half" idx="2"/>
          </p:nvPr>
        </p:nvSpPr>
        <p:spPr>
          <a:xfrm>
            <a:off x="6653048" y="567559"/>
            <a:ext cx="5144814" cy="5722882"/>
          </a:xfrm>
          <a:prstGeom prst="ellipse">
            <a:avLst/>
          </a:prstGeom>
          <a:ln>
            <a:solidFill>
              <a:schemeClr val="accent2"/>
            </a:solidFill>
          </a:ln>
        </p:spPr>
        <p:txBody>
          <a:bodyPr>
            <a:normAutofit fontScale="62500" lnSpcReduction="20000"/>
          </a:bodyPr>
          <a:lstStyle/>
          <a:p>
            <a:pPr marL="0" indent="0" algn="ctr">
              <a:lnSpc>
                <a:spcPct val="100000"/>
              </a:lnSpc>
              <a:buNone/>
            </a:pPr>
            <a:r>
              <a:rPr lang="en-US" sz="3800" b="1" i="0" dirty="0">
                <a:solidFill>
                  <a:srgbClr val="000000"/>
                </a:solidFill>
                <a:effectLst/>
                <a:latin typeface="Arial" panose="020B0604020202020204" pitchFamily="34" charset="0"/>
              </a:rPr>
              <a:t>NCSF group members who want to participate in the IRR process, must sign</a:t>
            </a:r>
            <a:r>
              <a:rPr lang="en-US" sz="3800" b="1" dirty="0">
                <a:solidFill>
                  <a:srgbClr val="000000"/>
                </a:solidFill>
                <a:latin typeface="Arial" panose="020B0604020202020204" pitchFamily="34" charset="0"/>
              </a:rPr>
              <a:t> a</a:t>
            </a:r>
            <a:r>
              <a:rPr lang="en-US" sz="3800" b="1" i="0" dirty="0">
                <a:solidFill>
                  <a:srgbClr val="000000"/>
                </a:solidFill>
                <a:effectLst/>
                <a:latin typeface="Arial" panose="020B0604020202020204" pitchFamily="34" charset="0"/>
              </a:rPr>
              <a:t> </a:t>
            </a:r>
            <a:r>
              <a:rPr lang="en-US" sz="3800" b="1" dirty="0">
                <a:solidFill>
                  <a:srgbClr val="000000"/>
                </a:solidFill>
                <a:latin typeface="Arial" panose="020B0604020202020204" pitchFamily="34" charset="0"/>
              </a:rPr>
              <a:t>C</a:t>
            </a:r>
            <a:r>
              <a:rPr lang="en-US" sz="3800" b="1" i="0" dirty="0">
                <a:solidFill>
                  <a:srgbClr val="000000"/>
                </a:solidFill>
                <a:effectLst/>
                <a:latin typeface="Arial" panose="020B0604020202020204" pitchFamily="34" charset="0"/>
              </a:rPr>
              <a:t>onfidentiality Agreement. While everyone should understand that, NCSF puts ourselves at risk when helping our member groups, so a clear understanding is important. </a:t>
            </a:r>
          </a:p>
          <a:p>
            <a:endParaRPr lang="en-US" dirty="0"/>
          </a:p>
        </p:txBody>
      </p:sp>
    </p:spTree>
    <p:extLst>
      <p:ext uri="{BB962C8B-B14F-4D97-AF65-F5344CB8AC3E}">
        <p14:creationId xmlns:p14="http://schemas.microsoft.com/office/powerpoint/2010/main" val="17518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59E2-C97A-071E-6310-D0D9F46E8F8E}"/>
              </a:ext>
            </a:extLst>
          </p:cNvPr>
          <p:cNvSpPr>
            <a:spLocks noGrp="1"/>
          </p:cNvSpPr>
          <p:nvPr>
            <p:ph type="title"/>
          </p:nvPr>
        </p:nvSpPr>
        <p:spPr>
          <a:xfrm>
            <a:off x="1069848" y="484632"/>
            <a:ext cx="10058400" cy="1609344"/>
          </a:xfrm>
        </p:spPr>
        <p:txBody>
          <a:bodyPr>
            <a:normAutofit/>
          </a:bodyPr>
          <a:lstStyle/>
          <a:p>
            <a:r>
              <a:rPr lang="en-US"/>
              <a:t>Additional IRR Information</a:t>
            </a:r>
            <a:endParaRPr lang="en-US" dirty="0"/>
          </a:p>
        </p:txBody>
      </p:sp>
      <p:graphicFrame>
        <p:nvGraphicFramePr>
          <p:cNvPr id="16" name="Content Placeholder 2">
            <a:extLst>
              <a:ext uri="{FF2B5EF4-FFF2-40B4-BE49-F238E27FC236}">
                <a16:creationId xmlns:a16="http://schemas.microsoft.com/office/drawing/2014/main" id="{AB9F2BE0-85BA-B21F-ACA8-C4014CA5FD2F}"/>
              </a:ext>
            </a:extLst>
          </p:cNvPr>
          <p:cNvGraphicFramePr>
            <a:graphicFrameLocks noGrp="1"/>
          </p:cNvGraphicFramePr>
          <p:nvPr>
            <p:ph idx="1"/>
            <p:extLst>
              <p:ext uri="{D42A27DB-BD31-4B8C-83A1-F6EECF244321}">
                <p14:modId xmlns:p14="http://schemas.microsoft.com/office/powerpoint/2010/main" val="1865398710"/>
              </p:ext>
            </p:extLst>
          </p:nvPr>
        </p:nvGraphicFramePr>
        <p:xfrm>
          <a:off x="331076" y="2093976"/>
          <a:ext cx="11634952" cy="3909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314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305E-68F6-E25B-476A-8B25A1A719CA}"/>
              </a:ext>
            </a:extLst>
          </p:cNvPr>
          <p:cNvSpPr>
            <a:spLocks noGrp="1"/>
          </p:cNvSpPr>
          <p:nvPr>
            <p:ph type="title"/>
          </p:nvPr>
        </p:nvSpPr>
        <p:spPr>
          <a:xfrm>
            <a:off x="1543373" y="540912"/>
            <a:ext cx="9105253" cy="944987"/>
          </a:xfrm>
        </p:spPr>
        <p:txBody>
          <a:bodyPr/>
          <a:lstStyle/>
          <a:p>
            <a:r>
              <a:rPr lang="en-US" dirty="0"/>
              <a:t>When people come to you…</a:t>
            </a:r>
          </a:p>
        </p:txBody>
      </p:sp>
      <p:sp>
        <p:nvSpPr>
          <p:cNvPr id="3" name="Content Placeholder 2">
            <a:extLst>
              <a:ext uri="{FF2B5EF4-FFF2-40B4-BE49-F238E27FC236}">
                <a16:creationId xmlns:a16="http://schemas.microsoft.com/office/drawing/2014/main" id="{CE21A41D-AD78-62DB-3BFB-0A6D8E7179F1}"/>
              </a:ext>
            </a:extLst>
          </p:cNvPr>
          <p:cNvSpPr>
            <a:spLocks noGrp="1"/>
          </p:cNvSpPr>
          <p:nvPr>
            <p:ph idx="1"/>
          </p:nvPr>
        </p:nvSpPr>
        <p:spPr/>
        <p:txBody>
          <a:bodyPr>
            <a:normAutofit/>
          </a:bodyPr>
          <a:lstStyle/>
          <a:p>
            <a:pPr lvl="1"/>
            <a:r>
              <a:rPr lang="en-US" sz="2400" dirty="0">
                <a:solidFill>
                  <a:schemeClr val="tx1">
                    <a:lumMod val="95000"/>
                    <a:lumOff val="5000"/>
                  </a:schemeClr>
                </a:solidFill>
                <a:latin typeface="Aptos" panose="020B0004020202020204" pitchFamily="34" charset="0"/>
              </a:rPr>
              <a:t>Be empathetic, but refer them to IRR for help </a:t>
            </a:r>
          </a:p>
          <a:p>
            <a:pPr lvl="1"/>
            <a:r>
              <a:rPr lang="en-US" sz="2400" dirty="0">
                <a:solidFill>
                  <a:schemeClr val="tx1">
                    <a:lumMod val="95000"/>
                    <a:lumOff val="5000"/>
                  </a:schemeClr>
                </a:solidFill>
                <a:latin typeface="Aptos" panose="020B0004020202020204" pitchFamily="34" charset="0"/>
              </a:rPr>
              <a:t>If appropriate see if the event has a reporting process/CRT you can refer them to</a:t>
            </a:r>
          </a:p>
          <a:p>
            <a:pPr lvl="1"/>
            <a:r>
              <a:rPr lang="en-US" sz="2400" dirty="0">
                <a:solidFill>
                  <a:schemeClr val="tx1">
                    <a:lumMod val="95000"/>
                    <a:lumOff val="5000"/>
                  </a:schemeClr>
                </a:solidFill>
                <a:latin typeface="Aptos" panose="020B0004020202020204" pitchFamily="34" charset="0"/>
              </a:rPr>
              <a:t>These things are always complex and messy, please don’t comment, give mental health diagnosis or advice (even if you are qualified to do so!), and refer them to IRR. </a:t>
            </a:r>
          </a:p>
          <a:p>
            <a:pPr lvl="1"/>
            <a:r>
              <a:rPr lang="en-US" sz="2400" dirty="0">
                <a:solidFill>
                  <a:schemeClr val="tx1">
                    <a:lumMod val="95000"/>
                    <a:lumOff val="5000"/>
                  </a:schemeClr>
                </a:solidFill>
                <a:latin typeface="Aptos" panose="020B0004020202020204" pitchFamily="34" charset="0"/>
              </a:rPr>
              <a:t>These things heat up and go public often. Please speak as though anything you say will end up on social media being credited to NCSF for having said it, because it probably will. </a:t>
            </a:r>
          </a:p>
        </p:txBody>
      </p:sp>
      <p:sp>
        <p:nvSpPr>
          <p:cNvPr id="4" name="Footer Placeholder 3">
            <a:extLst>
              <a:ext uri="{FF2B5EF4-FFF2-40B4-BE49-F238E27FC236}">
                <a16:creationId xmlns:a16="http://schemas.microsoft.com/office/drawing/2014/main" id="{0FA3905A-B6C2-0CDE-3BB9-38E9FF125646}"/>
              </a:ext>
            </a:extLst>
          </p:cNvPr>
          <p:cNvSpPr>
            <a:spLocks noGrp="1"/>
          </p:cNvSpPr>
          <p:nvPr>
            <p:ph type="ftr" sz="quarter" idx="11"/>
          </p:nvPr>
        </p:nvSpPr>
        <p:spPr>
          <a:xfrm>
            <a:off x="2183166" y="6356351"/>
            <a:ext cx="5436835" cy="365125"/>
          </a:xfrm>
        </p:spPr>
        <p:txBody>
          <a:bodyPr/>
          <a:lstStyle/>
          <a:p>
            <a:r>
              <a:rPr lang="en-US" dirty="0"/>
              <a:t>National Coalition for Sexual Freedom Director Training: IRR</a:t>
            </a:r>
          </a:p>
        </p:txBody>
      </p:sp>
      <p:sp>
        <p:nvSpPr>
          <p:cNvPr id="5" name="Slide Number Placeholder 4">
            <a:extLst>
              <a:ext uri="{FF2B5EF4-FFF2-40B4-BE49-F238E27FC236}">
                <a16:creationId xmlns:a16="http://schemas.microsoft.com/office/drawing/2014/main" id="{69AFCD11-1C20-297C-AEC5-16C708040E3C}"/>
              </a:ext>
            </a:extLst>
          </p:cNvPr>
          <p:cNvSpPr>
            <a:spLocks noGrp="1"/>
          </p:cNvSpPr>
          <p:nvPr>
            <p:ph type="sldNum" sz="quarter" idx="12"/>
          </p:nvPr>
        </p:nvSpPr>
        <p:spPr>
          <a:xfrm>
            <a:off x="8543278" y="63563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79442F-8321-42F3-9B22-037053396911}" type="slidenum">
              <a:rPr lang="en-US" smtClean="0"/>
              <a:pPr/>
              <a:t>22</a:t>
            </a:fld>
            <a:endParaRPr lang="en-US"/>
          </a:p>
        </p:txBody>
      </p:sp>
    </p:spTree>
    <p:extLst>
      <p:ext uri="{BB962C8B-B14F-4D97-AF65-F5344CB8AC3E}">
        <p14:creationId xmlns:p14="http://schemas.microsoft.com/office/powerpoint/2010/main" val="487442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F49C5-37ED-81E1-B647-D5DA734CC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46106-8066-CFCF-F5E3-46C62CE2DAF3}"/>
              </a:ext>
            </a:extLst>
          </p:cNvPr>
          <p:cNvSpPr>
            <a:spLocks noGrp="1"/>
          </p:cNvSpPr>
          <p:nvPr>
            <p:ph type="title"/>
          </p:nvPr>
        </p:nvSpPr>
        <p:spPr>
          <a:xfrm>
            <a:off x="943724" y="0"/>
            <a:ext cx="10058400" cy="1609344"/>
          </a:xfrm>
        </p:spPr>
        <p:txBody>
          <a:bodyPr/>
          <a:lstStyle/>
          <a:p>
            <a:r>
              <a:rPr lang="en-US" dirty="0"/>
              <a:t>What to Say about IRR?</a:t>
            </a:r>
          </a:p>
        </p:txBody>
      </p:sp>
      <p:graphicFrame>
        <p:nvGraphicFramePr>
          <p:cNvPr id="6" name="Content Placeholder 2">
            <a:extLst>
              <a:ext uri="{FF2B5EF4-FFF2-40B4-BE49-F238E27FC236}">
                <a16:creationId xmlns:a16="http://schemas.microsoft.com/office/drawing/2014/main" id="{46326513-62A0-0603-DFA9-28C1C23BCDFF}"/>
              </a:ext>
            </a:extLst>
          </p:cNvPr>
          <p:cNvGraphicFramePr>
            <a:graphicFrameLocks noGrp="1"/>
          </p:cNvGraphicFramePr>
          <p:nvPr>
            <p:ph sz="half" idx="1"/>
            <p:extLst>
              <p:ext uri="{D42A27DB-BD31-4B8C-83A1-F6EECF244321}">
                <p14:modId xmlns:p14="http://schemas.microsoft.com/office/powerpoint/2010/main" val="3103752949"/>
              </p:ext>
            </p:extLst>
          </p:nvPr>
        </p:nvGraphicFramePr>
        <p:xfrm>
          <a:off x="567559" y="1342591"/>
          <a:ext cx="5959366" cy="4901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F223636C-CF26-AC2E-6B80-8C25BA869E98}"/>
              </a:ext>
            </a:extLst>
          </p:cNvPr>
          <p:cNvSpPr>
            <a:spLocks noGrp="1"/>
          </p:cNvSpPr>
          <p:nvPr>
            <p:ph sz="half" idx="2"/>
          </p:nvPr>
        </p:nvSpPr>
        <p:spPr>
          <a:xfrm>
            <a:off x="7419144" y="567559"/>
            <a:ext cx="3959145" cy="5722882"/>
          </a:xfrm>
          <a:prstGeom prst="ellipse">
            <a:avLst/>
          </a:prstGeom>
          <a:ln>
            <a:solidFill>
              <a:schemeClr val="accent2"/>
            </a:solidFill>
          </a:ln>
        </p:spPr>
        <p:txBody>
          <a:bodyPr>
            <a:normAutofit/>
          </a:bodyPr>
          <a:lstStyle/>
          <a:p>
            <a:pPr marL="0" indent="0" algn="ctr">
              <a:lnSpc>
                <a:spcPct val="100000"/>
              </a:lnSpc>
              <a:buNone/>
            </a:pPr>
            <a:r>
              <a:rPr lang="en-US" sz="3800" b="1" i="0" dirty="0">
                <a:solidFill>
                  <a:srgbClr val="000000"/>
                </a:solidFill>
                <a:effectLst/>
                <a:latin typeface="Arial" panose="020B0604020202020204" pitchFamily="34" charset="0"/>
              </a:rPr>
              <a:t>Don’t</a:t>
            </a:r>
          </a:p>
          <a:p>
            <a:pPr marL="0" indent="0" algn="ctr">
              <a:buNone/>
            </a:pPr>
            <a:r>
              <a:rPr lang="en-US" sz="2800" dirty="0"/>
              <a:t>Comment on specific information, reports, or people… even if you personally know. </a:t>
            </a:r>
          </a:p>
          <a:p>
            <a:endParaRPr lang="en-US" dirty="0"/>
          </a:p>
        </p:txBody>
      </p:sp>
    </p:spTree>
    <p:extLst>
      <p:ext uri="{BB962C8B-B14F-4D97-AF65-F5344CB8AC3E}">
        <p14:creationId xmlns:p14="http://schemas.microsoft.com/office/powerpoint/2010/main" val="133227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69CACCC-68E1-F02E-E667-F3A228816EA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0B8DD6-B570-103B-4FBE-6C9207C9C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1"/>
            <a:ext cx="121886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819959-2EAD-DD9B-E864-262091163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69"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47928-7419-BA9F-D3CB-24BA137D1C5F}"/>
              </a:ext>
            </a:extLst>
          </p:cNvPr>
          <p:cNvSpPr>
            <a:spLocks noGrp="1"/>
          </p:cNvSpPr>
          <p:nvPr>
            <p:ph type="title"/>
          </p:nvPr>
        </p:nvSpPr>
        <p:spPr>
          <a:xfrm>
            <a:off x="643467" y="643466"/>
            <a:ext cx="3682969" cy="5580353"/>
          </a:xfrm>
        </p:spPr>
        <p:txBody>
          <a:bodyPr>
            <a:normAutofit/>
          </a:bodyPr>
          <a:lstStyle/>
          <a:p>
            <a:pPr algn="r"/>
            <a:r>
              <a:rPr lang="en-US" dirty="0">
                <a:solidFill>
                  <a:srgbClr val="FFFFFF"/>
                </a:solidFill>
              </a:rPr>
              <a:t>I.R.R. Traps while tabling</a:t>
            </a:r>
          </a:p>
        </p:txBody>
      </p:sp>
      <p:sp>
        <p:nvSpPr>
          <p:cNvPr id="3" name="Content Placeholder 2">
            <a:extLst>
              <a:ext uri="{FF2B5EF4-FFF2-40B4-BE49-F238E27FC236}">
                <a16:creationId xmlns:a16="http://schemas.microsoft.com/office/drawing/2014/main" id="{EF1E656F-949E-CC87-3FA6-DB7CC2BEED5F}"/>
              </a:ext>
            </a:extLst>
          </p:cNvPr>
          <p:cNvSpPr>
            <a:spLocks noGrp="1"/>
          </p:cNvSpPr>
          <p:nvPr>
            <p:ph idx="1"/>
          </p:nvPr>
        </p:nvSpPr>
        <p:spPr>
          <a:xfrm>
            <a:off x="4932557" y="643466"/>
            <a:ext cx="6630177" cy="5528734"/>
          </a:xfrm>
        </p:spPr>
        <p:txBody>
          <a:bodyPr anchor="ctr">
            <a:normAutofit/>
          </a:bodyPr>
          <a:lstStyle/>
          <a:p>
            <a:r>
              <a:rPr lang="en-US" sz="2400" dirty="0"/>
              <a:t>While NCSF takes reports through Incident Reporting and Response, it is important that we don’t leave anyone with the impression that you are taking incident reports at the table. Because we talk about consent, often people will want to share very intimate details of consent incidents. It is OK to be empathetic and compassionate, but you want to make sure you share IRR with people so they can report. They can use the form or call. IRR is trained specifically to gather and provide appropriate resources for people, and all IRR activity needs to be documented.</a:t>
            </a:r>
          </a:p>
        </p:txBody>
      </p:sp>
      <p:grpSp>
        <p:nvGrpSpPr>
          <p:cNvPr id="12" name="Group 11">
            <a:extLst>
              <a:ext uri="{FF2B5EF4-FFF2-40B4-BE49-F238E27FC236}">
                <a16:creationId xmlns:a16="http://schemas.microsoft.com/office/drawing/2014/main" id="{24340419-E7B3-6E68-2761-63D6581B2A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13" name="Oval 12">
              <a:extLst>
                <a:ext uri="{FF2B5EF4-FFF2-40B4-BE49-F238E27FC236}">
                  <a16:creationId xmlns:a16="http://schemas.microsoft.com/office/drawing/2014/main" id="{A55A5937-E633-51A9-7496-963B1491C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CF1D241B-65CC-A28F-66B2-73CCC02C5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57311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FA292F1-A8D9-B399-5482-6D1C87A55B73}"/>
              </a:ext>
            </a:extLst>
          </p:cNvPr>
          <p:cNvPicPr>
            <a:picLocks noGrp="1" noChangeAspect="1"/>
          </p:cNvPicPr>
          <p:nvPr>
            <p:ph idx="1"/>
          </p:nvPr>
        </p:nvPicPr>
        <p:blipFill>
          <a:blip r:embed="rId3"/>
          <a:stretch>
            <a:fillRect/>
          </a:stretch>
        </p:blipFill>
        <p:spPr>
          <a:xfrm>
            <a:off x="828365" y="1948616"/>
            <a:ext cx="8875727" cy="4418871"/>
          </a:xfrm>
        </p:spPr>
      </p:pic>
      <p:pic>
        <p:nvPicPr>
          <p:cNvPr id="9" name="Picture 8">
            <a:extLst>
              <a:ext uri="{FF2B5EF4-FFF2-40B4-BE49-F238E27FC236}">
                <a16:creationId xmlns:a16="http://schemas.microsoft.com/office/drawing/2014/main" id="{1EB5AC08-2DA2-4613-E79C-947E0BEE7BFD}"/>
              </a:ext>
            </a:extLst>
          </p:cNvPr>
          <p:cNvPicPr>
            <a:picLocks noChangeAspect="1"/>
          </p:cNvPicPr>
          <p:nvPr/>
        </p:nvPicPr>
        <p:blipFill>
          <a:blip r:embed="rId4"/>
          <a:stretch>
            <a:fillRect/>
          </a:stretch>
        </p:blipFill>
        <p:spPr>
          <a:xfrm>
            <a:off x="8908313" y="182083"/>
            <a:ext cx="3029975" cy="2517866"/>
          </a:xfrm>
          <a:prstGeom prst="rect">
            <a:avLst/>
          </a:prstGeom>
        </p:spPr>
      </p:pic>
      <p:sp>
        <p:nvSpPr>
          <p:cNvPr id="10" name="Title 1">
            <a:extLst>
              <a:ext uri="{FF2B5EF4-FFF2-40B4-BE49-F238E27FC236}">
                <a16:creationId xmlns:a16="http://schemas.microsoft.com/office/drawing/2014/main" id="{33A910F2-74E1-B6AB-010B-659169CDE49F}"/>
              </a:ext>
            </a:extLst>
          </p:cNvPr>
          <p:cNvSpPr txBox="1">
            <a:spLocks/>
          </p:cNvSpPr>
          <p:nvPr/>
        </p:nvSpPr>
        <p:spPr>
          <a:xfrm>
            <a:off x="490299" y="33927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Education outreach Program</a:t>
            </a:r>
          </a:p>
        </p:txBody>
      </p:sp>
    </p:spTree>
    <p:extLst>
      <p:ext uri="{BB962C8B-B14F-4D97-AF65-F5344CB8AC3E}">
        <p14:creationId xmlns:p14="http://schemas.microsoft.com/office/powerpoint/2010/main" val="2076901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85920E-59B6-8FE0-8F8D-1ADFB3845FA0}"/>
              </a:ext>
            </a:extLst>
          </p:cNvPr>
          <p:cNvPicPr>
            <a:picLocks noChangeAspect="1"/>
          </p:cNvPicPr>
          <p:nvPr/>
        </p:nvPicPr>
        <p:blipFill>
          <a:blip r:embed="rId3"/>
          <a:stretch>
            <a:fillRect/>
          </a:stretch>
        </p:blipFill>
        <p:spPr>
          <a:xfrm>
            <a:off x="206375" y="0"/>
            <a:ext cx="11779250" cy="6858000"/>
          </a:xfrm>
          <a:prstGeom prst="rect">
            <a:avLst/>
          </a:prstGeom>
        </p:spPr>
      </p:pic>
    </p:spTree>
    <p:extLst>
      <p:ext uri="{BB962C8B-B14F-4D97-AF65-F5344CB8AC3E}">
        <p14:creationId xmlns:p14="http://schemas.microsoft.com/office/powerpoint/2010/main" val="212389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C927-9833-8B86-CDE7-6FC44B0B2A70}"/>
              </a:ext>
            </a:extLst>
          </p:cNvPr>
          <p:cNvSpPr>
            <a:spLocks noGrp="1"/>
          </p:cNvSpPr>
          <p:nvPr>
            <p:ph type="title"/>
          </p:nvPr>
        </p:nvSpPr>
        <p:spPr/>
        <p:txBody>
          <a:bodyPr/>
          <a:lstStyle/>
          <a:p>
            <a:r>
              <a:rPr lang="en-US" dirty="0"/>
              <a:t>Professional Presentations</a:t>
            </a:r>
          </a:p>
        </p:txBody>
      </p:sp>
      <p:sp>
        <p:nvSpPr>
          <p:cNvPr id="3" name="Content Placeholder 2">
            <a:extLst>
              <a:ext uri="{FF2B5EF4-FFF2-40B4-BE49-F238E27FC236}">
                <a16:creationId xmlns:a16="http://schemas.microsoft.com/office/drawing/2014/main" id="{2636B80C-A8D9-1CC2-227F-4C8B1737D592}"/>
              </a:ext>
            </a:extLst>
          </p:cNvPr>
          <p:cNvSpPr>
            <a:spLocks noGrp="1"/>
          </p:cNvSpPr>
          <p:nvPr>
            <p:ph idx="1"/>
          </p:nvPr>
        </p:nvSpPr>
        <p:spPr/>
        <p:txBody>
          <a:bodyPr/>
          <a:lstStyle/>
          <a:p>
            <a:r>
              <a:rPr lang="en-US" dirty="0"/>
              <a:t>Examples</a:t>
            </a:r>
          </a:p>
          <a:p>
            <a:pPr lvl="1"/>
            <a:r>
              <a:rPr lang="en-US" dirty="0"/>
              <a:t>IPV vs. BDSM</a:t>
            </a:r>
          </a:p>
          <a:p>
            <a:pPr lvl="1"/>
            <a:r>
              <a:rPr lang="en-US" b="0" i="0" dirty="0">
                <a:solidFill>
                  <a:srgbClr val="000000"/>
                </a:solidFill>
                <a:effectLst/>
                <a:latin typeface="Arial" panose="020B0604020202020204" pitchFamily="34" charset="0"/>
              </a:rPr>
              <a:t>Providing Culturally Competent Client Services to the Kink Communities for various industries like legal and mental health. </a:t>
            </a:r>
          </a:p>
          <a:p>
            <a:pPr lvl="1"/>
            <a:r>
              <a:rPr lang="en-US" b="0" i="0" dirty="0">
                <a:solidFill>
                  <a:srgbClr val="000000"/>
                </a:solidFill>
                <a:effectLst/>
                <a:latin typeface="Arial" panose="020B0604020202020204" pitchFamily="34" charset="0"/>
              </a:rPr>
              <a:t>Providing Culturally Competent Client Services to the Consensual Non-Monogamy Communities for various industries like legal and mental health. </a:t>
            </a:r>
            <a:endParaRPr lang="en-US" dirty="0">
              <a:solidFill>
                <a:srgbClr val="000000"/>
              </a:solidFill>
              <a:latin typeface="Arial" panose="020B0604020202020204" pitchFamily="34" charset="0"/>
            </a:endParaRPr>
          </a:p>
          <a:p>
            <a:pPr lvl="1"/>
            <a:r>
              <a:rPr lang="en-US" b="0" i="0" dirty="0">
                <a:solidFill>
                  <a:srgbClr val="000000"/>
                </a:solidFill>
                <a:effectLst/>
                <a:latin typeface="Arial" panose="020B0604020202020204" pitchFamily="34" charset="0"/>
              </a:rPr>
              <a:t>Consent and Kink on College Campuses</a:t>
            </a:r>
            <a:endParaRPr lang="en-US" dirty="0"/>
          </a:p>
        </p:txBody>
      </p:sp>
    </p:spTree>
    <p:extLst>
      <p:ext uri="{BB962C8B-B14F-4D97-AF65-F5344CB8AC3E}">
        <p14:creationId xmlns:p14="http://schemas.microsoft.com/office/powerpoint/2010/main" val="1957764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AA635-47CB-9D6F-2CEE-9F14D837D9D5}"/>
              </a:ext>
            </a:extLst>
          </p:cNvPr>
          <p:cNvPicPr>
            <a:picLocks noChangeAspect="1"/>
          </p:cNvPicPr>
          <p:nvPr/>
        </p:nvPicPr>
        <p:blipFill>
          <a:blip r:embed="rId3"/>
          <a:stretch>
            <a:fillRect/>
          </a:stretch>
        </p:blipFill>
        <p:spPr>
          <a:xfrm>
            <a:off x="1344905" y="327741"/>
            <a:ext cx="9060332" cy="6202517"/>
          </a:xfrm>
          <a:prstGeom prst="rect">
            <a:avLst/>
          </a:prstGeom>
        </p:spPr>
      </p:pic>
    </p:spTree>
    <p:extLst>
      <p:ext uri="{BB962C8B-B14F-4D97-AF65-F5344CB8AC3E}">
        <p14:creationId xmlns:p14="http://schemas.microsoft.com/office/powerpoint/2010/main" val="294563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BB8D-2E26-DBF4-45E6-58F2D8F1ABAE}"/>
              </a:ext>
            </a:extLst>
          </p:cNvPr>
          <p:cNvSpPr>
            <a:spLocks noGrp="1"/>
          </p:cNvSpPr>
          <p:nvPr>
            <p:ph type="title"/>
          </p:nvPr>
        </p:nvSpPr>
        <p:spPr>
          <a:xfrm>
            <a:off x="65314" y="256032"/>
            <a:ext cx="11874137" cy="1184148"/>
          </a:xfrm>
        </p:spPr>
        <p:txBody>
          <a:bodyPr>
            <a:normAutofit/>
          </a:bodyPr>
          <a:lstStyle/>
          <a:p>
            <a:r>
              <a:rPr lang="en-US" dirty="0"/>
              <a:t>Creative Commons Explicit Prior Permission</a:t>
            </a:r>
          </a:p>
        </p:txBody>
      </p:sp>
      <p:graphicFrame>
        <p:nvGraphicFramePr>
          <p:cNvPr id="8" name="Content Placeholder 2">
            <a:extLst>
              <a:ext uri="{FF2B5EF4-FFF2-40B4-BE49-F238E27FC236}">
                <a16:creationId xmlns:a16="http://schemas.microsoft.com/office/drawing/2014/main" id="{DEDA87F3-1952-667E-480B-8D935F94B922}"/>
              </a:ext>
            </a:extLst>
          </p:cNvPr>
          <p:cNvGraphicFramePr>
            <a:graphicFrameLocks noGrp="1"/>
          </p:cNvGraphicFramePr>
          <p:nvPr>
            <p:ph sz="half" idx="1"/>
            <p:extLst>
              <p:ext uri="{D42A27DB-BD31-4B8C-83A1-F6EECF244321}">
                <p14:modId xmlns:p14="http://schemas.microsoft.com/office/powerpoint/2010/main" val="2104169373"/>
              </p:ext>
            </p:extLst>
          </p:nvPr>
        </p:nvGraphicFramePr>
        <p:xfrm>
          <a:off x="252549" y="1440180"/>
          <a:ext cx="4754880" cy="5025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a:extLst>
              <a:ext uri="{FF2B5EF4-FFF2-40B4-BE49-F238E27FC236}">
                <a16:creationId xmlns:a16="http://schemas.microsoft.com/office/drawing/2014/main" id="{887D570D-DF06-1906-2A7B-D6D279BCF719}"/>
              </a:ext>
            </a:extLst>
          </p:cNvPr>
          <p:cNvPicPr>
            <a:picLocks noGrp="1" noChangeAspect="1"/>
          </p:cNvPicPr>
          <p:nvPr>
            <p:ph sz="half" idx="2"/>
          </p:nvPr>
        </p:nvPicPr>
        <p:blipFill>
          <a:blip r:embed="rId8"/>
          <a:stretch>
            <a:fillRect/>
          </a:stretch>
        </p:blipFill>
        <p:spPr>
          <a:xfrm>
            <a:off x="5007429" y="2061586"/>
            <a:ext cx="7410633" cy="3356234"/>
          </a:xfrm>
        </p:spPr>
      </p:pic>
    </p:spTree>
    <p:extLst>
      <p:ext uri="{BB962C8B-B14F-4D97-AF65-F5344CB8AC3E}">
        <p14:creationId xmlns:p14="http://schemas.microsoft.com/office/powerpoint/2010/main" val="319473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43D298-0548-4C7A-870B-7594104F8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F7B26C5-D249-4988-B86B-5A3D9E7B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 y="0"/>
            <a:ext cx="12188952" cy="6858000"/>
          </a:xfrm>
          <a:prstGeom prst="rect">
            <a:avLst/>
          </a:prstGeom>
          <a:blipFill dpi="0" rotWithShape="1">
            <a:blip r:embed="rId3">
              <a:alphaModFix amt="4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57F6C7-07A3-795F-A0BF-9C1A2E3BAC51}"/>
              </a:ext>
            </a:extLst>
          </p:cNvPr>
          <p:cNvSpPr>
            <a:spLocks noGrp="1"/>
          </p:cNvSpPr>
          <p:nvPr>
            <p:ph type="title"/>
          </p:nvPr>
        </p:nvSpPr>
        <p:spPr>
          <a:xfrm>
            <a:off x="1069848" y="484632"/>
            <a:ext cx="10058400" cy="1609344"/>
          </a:xfrm>
        </p:spPr>
        <p:txBody>
          <a:bodyPr>
            <a:normAutofit/>
          </a:bodyPr>
          <a:lstStyle/>
          <a:p>
            <a:r>
              <a:rPr lang="en-US" sz="4600" dirty="0"/>
              <a:t>What Does a Consent Counts Volunteer Do? </a:t>
            </a:r>
          </a:p>
        </p:txBody>
      </p:sp>
      <p:grpSp>
        <p:nvGrpSpPr>
          <p:cNvPr id="14" name="Group 13">
            <a:extLst>
              <a:ext uri="{FF2B5EF4-FFF2-40B4-BE49-F238E27FC236}">
                <a16:creationId xmlns:a16="http://schemas.microsoft.com/office/drawing/2014/main" id="{46FDAED0-8B04-4181-B3D3-EA0A93C66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161B6F0D-567B-4CFA-BF50-79FDAC6EB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8CE5D194-0A7E-49A6-B737-F71C1B396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B4E966FF-A37E-4044-B62B-13385D7A3FFE}"/>
              </a:ext>
            </a:extLst>
          </p:cNvPr>
          <p:cNvGraphicFramePr>
            <a:graphicFrameLocks noGrp="1"/>
          </p:cNvGraphicFramePr>
          <p:nvPr>
            <p:ph idx="1"/>
            <p:extLst>
              <p:ext uri="{D42A27DB-BD31-4B8C-83A1-F6EECF244321}">
                <p14:modId xmlns:p14="http://schemas.microsoft.com/office/powerpoint/2010/main" val="1889441631"/>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974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2D42E-97BE-A730-4425-F2878944057F}"/>
              </a:ext>
            </a:extLst>
          </p:cNvPr>
          <p:cNvSpPr>
            <a:spLocks noGrp="1"/>
          </p:cNvSpPr>
          <p:nvPr>
            <p:ph type="title"/>
          </p:nvPr>
        </p:nvSpPr>
        <p:spPr>
          <a:xfrm>
            <a:off x="6115733" y="892073"/>
            <a:ext cx="4869179" cy="1517984"/>
          </a:xfrm>
        </p:spPr>
        <p:txBody>
          <a:bodyPr>
            <a:normAutofit/>
          </a:bodyPr>
          <a:lstStyle/>
          <a:p>
            <a:r>
              <a:rPr lang="en-US" sz="4800" dirty="0">
                <a:solidFill>
                  <a:srgbClr val="000000"/>
                </a:solidFill>
              </a:rPr>
              <a:t>Choking Creative Commons Slides</a:t>
            </a:r>
          </a:p>
        </p:txBody>
      </p:sp>
      <p:pic>
        <p:nvPicPr>
          <p:cNvPr id="18" name="Picture 17" descr="One in a crowd">
            <a:extLst>
              <a:ext uri="{FF2B5EF4-FFF2-40B4-BE49-F238E27FC236}">
                <a16:creationId xmlns:a16="http://schemas.microsoft.com/office/drawing/2014/main" id="{DCB58512-5548-1588-321B-7851973C1FD4}"/>
              </a:ext>
            </a:extLst>
          </p:cNvPr>
          <p:cNvPicPr>
            <a:picLocks noChangeAspect="1"/>
          </p:cNvPicPr>
          <p:nvPr/>
        </p:nvPicPr>
        <p:blipFill rotWithShape="1">
          <a:blip r:embed="rId3"/>
          <a:srcRect l="18572" r="1038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9" name="Freeform: Shape 18">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nvGrpSpPr>
          <p:cNvPr id="20" name="Group 19">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2" name="Oval 21">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pic>
        <p:nvPicPr>
          <p:cNvPr id="7" name="Content Placeholder 6">
            <a:extLst>
              <a:ext uri="{FF2B5EF4-FFF2-40B4-BE49-F238E27FC236}">
                <a16:creationId xmlns:a16="http://schemas.microsoft.com/office/drawing/2014/main" id="{AC070964-A4A0-D6DF-D284-2478613BB90A}"/>
              </a:ext>
            </a:extLst>
          </p:cNvPr>
          <p:cNvPicPr>
            <a:picLocks noGrp="1" noChangeAspect="1"/>
          </p:cNvPicPr>
          <p:nvPr>
            <p:ph idx="1"/>
          </p:nvPr>
        </p:nvPicPr>
        <p:blipFill>
          <a:blip r:embed="rId8"/>
          <a:stretch>
            <a:fillRect/>
          </a:stretch>
        </p:blipFill>
        <p:spPr>
          <a:xfrm>
            <a:off x="4757972" y="3302129"/>
            <a:ext cx="6525536" cy="2476363"/>
          </a:xfrm>
        </p:spPr>
      </p:pic>
    </p:spTree>
    <p:extLst>
      <p:ext uri="{BB962C8B-B14F-4D97-AF65-F5344CB8AC3E}">
        <p14:creationId xmlns:p14="http://schemas.microsoft.com/office/powerpoint/2010/main" val="339717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60D9-0A8E-C3C4-6561-FBBBDCBE49FC}"/>
              </a:ext>
            </a:extLst>
          </p:cNvPr>
          <p:cNvSpPr>
            <a:spLocks noGrp="1"/>
          </p:cNvSpPr>
          <p:nvPr>
            <p:ph type="ctrTitle"/>
          </p:nvPr>
        </p:nvSpPr>
        <p:spPr/>
        <p:txBody>
          <a:bodyPr/>
          <a:lstStyle/>
          <a:p>
            <a:r>
              <a:rPr lang="en-US" sz="8800" dirty="0"/>
              <a:t>Material Order Form</a:t>
            </a:r>
          </a:p>
        </p:txBody>
      </p:sp>
    </p:spTree>
    <p:extLst>
      <p:ext uri="{BB962C8B-B14F-4D97-AF65-F5344CB8AC3E}">
        <p14:creationId xmlns:p14="http://schemas.microsoft.com/office/powerpoint/2010/main" val="2084233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form&#10;&#10;Description automatically generated">
            <a:extLst>
              <a:ext uri="{FF2B5EF4-FFF2-40B4-BE49-F238E27FC236}">
                <a16:creationId xmlns:a16="http://schemas.microsoft.com/office/drawing/2014/main" id="{14A32C9B-0ED1-C56F-0C6E-155410FA0FA8}"/>
              </a:ext>
            </a:extLst>
          </p:cNvPr>
          <p:cNvPicPr>
            <a:picLocks noChangeAspect="1"/>
          </p:cNvPicPr>
          <p:nvPr/>
        </p:nvPicPr>
        <p:blipFill>
          <a:blip r:embed="rId3"/>
          <a:stretch>
            <a:fillRect/>
          </a:stretch>
        </p:blipFill>
        <p:spPr>
          <a:xfrm>
            <a:off x="974687" y="528638"/>
            <a:ext cx="9610725" cy="5800725"/>
          </a:xfrm>
          <a:prstGeom prst="rect">
            <a:avLst/>
          </a:prstGeom>
        </p:spPr>
      </p:pic>
    </p:spTree>
    <p:extLst>
      <p:ext uri="{BB962C8B-B14F-4D97-AF65-F5344CB8AC3E}">
        <p14:creationId xmlns:p14="http://schemas.microsoft.com/office/powerpoint/2010/main" val="146898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5E092D-5DE0-3500-429B-53C39B3BCF4F}"/>
              </a:ext>
            </a:extLst>
          </p:cNvPr>
          <p:cNvPicPr>
            <a:picLocks noChangeAspect="1"/>
          </p:cNvPicPr>
          <p:nvPr/>
        </p:nvPicPr>
        <p:blipFill rotWithShape="1">
          <a:blip r:embed="rId3"/>
          <a:srcRect b="18747"/>
          <a:stretch/>
        </p:blipFill>
        <p:spPr>
          <a:xfrm>
            <a:off x="183148" y="441858"/>
            <a:ext cx="6057005" cy="5572317"/>
          </a:xfrm>
          <a:prstGeom prst="rect">
            <a:avLst/>
          </a:prstGeom>
        </p:spPr>
      </p:pic>
      <p:pic>
        <p:nvPicPr>
          <p:cNvPr id="5" name="Picture 4">
            <a:extLst>
              <a:ext uri="{FF2B5EF4-FFF2-40B4-BE49-F238E27FC236}">
                <a16:creationId xmlns:a16="http://schemas.microsoft.com/office/drawing/2014/main" id="{3FEED2F7-DCED-98CC-5125-A44E5220ED50}"/>
              </a:ext>
            </a:extLst>
          </p:cNvPr>
          <p:cNvPicPr>
            <a:picLocks noChangeAspect="1"/>
          </p:cNvPicPr>
          <p:nvPr/>
        </p:nvPicPr>
        <p:blipFill>
          <a:blip r:embed="rId4"/>
          <a:stretch>
            <a:fillRect/>
          </a:stretch>
        </p:blipFill>
        <p:spPr>
          <a:xfrm>
            <a:off x="5894956" y="0"/>
            <a:ext cx="6297044" cy="6858000"/>
          </a:xfrm>
          <a:prstGeom prst="rect">
            <a:avLst/>
          </a:prstGeom>
        </p:spPr>
      </p:pic>
    </p:spTree>
    <p:extLst>
      <p:ext uri="{BB962C8B-B14F-4D97-AF65-F5344CB8AC3E}">
        <p14:creationId xmlns:p14="http://schemas.microsoft.com/office/powerpoint/2010/main" val="389242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CE2F6-E8F3-245A-BE32-90EE6A152164}"/>
              </a:ext>
            </a:extLst>
          </p:cNvPr>
          <p:cNvPicPr>
            <a:picLocks noChangeAspect="1"/>
          </p:cNvPicPr>
          <p:nvPr/>
        </p:nvPicPr>
        <p:blipFill>
          <a:blip r:embed="rId3"/>
          <a:stretch>
            <a:fillRect/>
          </a:stretch>
        </p:blipFill>
        <p:spPr>
          <a:xfrm>
            <a:off x="1060721" y="601438"/>
            <a:ext cx="7713983" cy="4525932"/>
          </a:xfrm>
          <a:prstGeom prst="rect">
            <a:avLst/>
          </a:prstGeom>
        </p:spPr>
      </p:pic>
    </p:spTree>
    <p:extLst>
      <p:ext uri="{BB962C8B-B14F-4D97-AF65-F5344CB8AC3E}">
        <p14:creationId xmlns:p14="http://schemas.microsoft.com/office/powerpoint/2010/main" val="1188304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A8A42-C7DD-4270-F9B3-04B4398B78E0}"/>
              </a:ext>
            </a:extLst>
          </p:cNvPr>
          <p:cNvPicPr>
            <a:picLocks noChangeAspect="1"/>
          </p:cNvPicPr>
          <p:nvPr/>
        </p:nvPicPr>
        <p:blipFill>
          <a:blip r:embed="rId3"/>
          <a:stretch>
            <a:fillRect/>
          </a:stretch>
        </p:blipFill>
        <p:spPr>
          <a:xfrm>
            <a:off x="2842325" y="249416"/>
            <a:ext cx="6507350" cy="6359167"/>
          </a:xfrm>
          <a:prstGeom prst="rect">
            <a:avLst/>
          </a:prstGeom>
        </p:spPr>
      </p:pic>
    </p:spTree>
    <p:extLst>
      <p:ext uri="{BB962C8B-B14F-4D97-AF65-F5344CB8AC3E}">
        <p14:creationId xmlns:p14="http://schemas.microsoft.com/office/powerpoint/2010/main" val="2951142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27743-5310-EA17-3C54-83A408A1039F}"/>
              </a:ext>
            </a:extLst>
          </p:cNvPr>
          <p:cNvPicPr>
            <a:picLocks noChangeAspect="1"/>
          </p:cNvPicPr>
          <p:nvPr/>
        </p:nvPicPr>
        <p:blipFill>
          <a:blip r:embed="rId3"/>
          <a:stretch>
            <a:fillRect/>
          </a:stretch>
        </p:blipFill>
        <p:spPr>
          <a:xfrm>
            <a:off x="2888896" y="57461"/>
            <a:ext cx="6414207" cy="6460779"/>
          </a:xfrm>
          <a:prstGeom prst="rect">
            <a:avLst/>
          </a:prstGeom>
        </p:spPr>
      </p:pic>
    </p:spTree>
    <p:extLst>
      <p:ext uri="{BB962C8B-B14F-4D97-AF65-F5344CB8AC3E}">
        <p14:creationId xmlns:p14="http://schemas.microsoft.com/office/powerpoint/2010/main" val="3562925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7" name="Oval 16">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331BE086-6A44-ECFC-7560-7EFD49433201}"/>
              </a:ext>
            </a:extLst>
          </p:cNvPr>
          <p:cNvSpPr>
            <a:spLocks noGrp="1"/>
          </p:cNvSpPr>
          <p:nvPr>
            <p:ph type="title"/>
          </p:nvPr>
        </p:nvSpPr>
        <p:spPr>
          <a:xfrm>
            <a:off x="1490145" y="2376862"/>
            <a:ext cx="2640646" cy="2104273"/>
          </a:xfrm>
          <a:noFill/>
        </p:spPr>
        <p:txBody>
          <a:bodyPr>
            <a:normAutofit/>
          </a:bodyPr>
          <a:lstStyle/>
          <a:p>
            <a:pPr marL="0" marR="0" algn="ctr">
              <a:spcBef>
                <a:spcPts val="0"/>
              </a:spcBef>
              <a:spcAft>
                <a:spcPts val="800"/>
              </a:spcAft>
            </a:pPr>
            <a:r>
              <a:rPr lang="en-US" sz="30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Tabling Page</a:t>
            </a:r>
            <a:endParaRPr lang="en-US" sz="30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50A81055-BBF0-3C47-3BD8-5F7A6CDC6467}"/>
              </a:ext>
            </a:extLst>
          </p:cNvPr>
          <p:cNvSpPr>
            <a:spLocks noGrp="1"/>
          </p:cNvSpPr>
          <p:nvPr>
            <p:ph idx="1"/>
          </p:nvPr>
        </p:nvSpPr>
        <p:spPr>
          <a:xfrm>
            <a:off x="5803208" y="339027"/>
            <a:ext cx="5142658" cy="2417051"/>
          </a:xfrm>
        </p:spPr>
        <p:txBody>
          <a:bodyPr anchor="ctr">
            <a:normAutofit/>
          </a:bodyPr>
          <a:lstStyle/>
          <a:p>
            <a:pPr marL="342900" marR="0" lvl="0" indent="-342900">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Visit the Tabling Page for quick links, scripts, and everything you may need at-hand </a:t>
            </a:r>
          </a:p>
          <a:p>
            <a:pPr marL="342900" marR="0" lvl="0" indent="-342900">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https://ncsfreedom.org/tabling/</a:t>
            </a:r>
          </a:p>
        </p:txBody>
      </p:sp>
      <p:pic>
        <p:nvPicPr>
          <p:cNvPr id="5" name="Picture 4">
            <a:extLst>
              <a:ext uri="{FF2B5EF4-FFF2-40B4-BE49-F238E27FC236}">
                <a16:creationId xmlns:a16="http://schemas.microsoft.com/office/drawing/2014/main" id="{88E2FF22-8BCE-0204-AEBE-609863433149}"/>
              </a:ext>
            </a:extLst>
          </p:cNvPr>
          <p:cNvPicPr>
            <a:picLocks noChangeAspect="1"/>
          </p:cNvPicPr>
          <p:nvPr/>
        </p:nvPicPr>
        <p:blipFill>
          <a:blip r:embed="rId7"/>
          <a:stretch>
            <a:fillRect/>
          </a:stretch>
        </p:blipFill>
        <p:spPr>
          <a:xfrm>
            <a:off x="5669745" y="2756078"/>
            <a:ext cx="6327442" cy="3376528"/>
          </a:xfrm>
          <a:prstGeom prst="rect">
            <a:avLst/>
          </a:prstGeom>
        </p:spPr>
      </p:pic>
    </p:spTree>
    <p:extLst>
      <p:ext uri="{BB962C8B-B14F-4D97-AF65-F5344CB8AC3E}">
        <p14:creationId xmlns:p14="http://schemas.microsoft.com/office/powerpoint/2010/main" val="825699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F3FC-E90D-0B93-D0F8-7EF6F7E3A8F8}"/>
              </a:ext>
            </a:extLst>
          </p:cNvPr>
          <p:cNvSpPr>
            <a:spLocks noGrp="1"/>
          </p:cNvSpPr>
          <p:nvPr>
            <p:ph type="title"/>
          </p:nvPr>
        </p:nvSpPr>
        <p:spPr>
          <a:xfrm>
            <a:off x="347953" y="347128"/>
            <a:ext cx="10058400" cy="1095306"/>
          </a:xfrm>
        </p:spPr>
        <p:txBody>
          <a:bodyPr/>
          <a:lstStyle/>
          <a:p>
            <a:r>
              <a:rPr lang="en-US" dirty="0"/>
              <a:t>Tabling Page</a:t>
            </a:r>
          </a:p>
        </p:txBody>
      </p:sp>
      <p:sp>
        <p:nvSpPr>
          <p:cNvPr id="4" name="Content Placeholder 3">
            <a:extLst>
              <a:ext uri="{FF2B5EF4-FFF2-40B4-BE49-F238E27FC236}">
                <a16:creationId xmlns:a16="http://schemas.microsoft.com/office/drawing/2014/main" id="{B7611CB9-0262-392A-0D0F-DED2378F9B48}"/>
              </a:ext>
            </a:extLst>
          </p:cNvPr>
          <p:cNvSpPr>
            <a:spLocks noGrp="1"/>
          </p:cNvSpPr>
          <p:nvPr>
            <p:ph sz="half" idx="1"/>
          </p:nvPr>
        </p:nvSpPr>
        <p:spPr>
          <a:xfrm>
            <a:off x="683784" y="1806431"/>
            <a:ext cx="5412216" cy="4890458"/>
          </a:xfrm>
        </p:spPr>
        <p:txBody>
          <a:bodyPr>
            <a:normAutofit/>
          </a:bodyPr>
          <a:lstStyle/>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3" tooltip="EPP VIDEO"/>
              </a:rPr>
              <a:t>EPP VIDEO</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4" tooltip="5 steps to get Explicit Prior Permission:  "/>
              </a:rPr>
              <a:t>5 steps to get Explicit Prior Permission: </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5" tooltip="Guides to view or download"/>
              </a:rPr>
              <a:t>Guides to view or download</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6" tooltip="Tabling Guide"/>
              </a:rPr>
              <a:t>Tabling Guide</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7" tooltip="Liaison Guide"/>
              </a:rPr>
              <a:t>Liaison Guide</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8" tooltip="Guide for Groups"/>
              </a:rPr>
              <a:t>Guide for Groups</a:t>
            </a:r>
            <a:endParaRPr lang="en-US" sz="3200" b="0" i="0" dirty="0">
              <a:solidFill>
                <a:srgbClr val="000000"/>
              </a:solidFill>
              <a:effectLst/>
              <a:highlight>
                <a:srgbClr val="F9F9F9"/>
              </a:highlight>
              <a:latin typeface="inherit"/>
            </a:endParaRPr>
          </a:p>
          <a:p>
            <a:endParaRPr lang="en-US" dirty="0"/>
          </a:p>
        </p:txBody>
      </p:sp>
      <p:sp>
        <p:nvSpPr>
          <p:cNvPr id="5" name="Content Placeholder 4">
            <a:extLst>
              <a:ext uri="{FF2B5EF4-FFF2-40B4-BE49-F238E27FC236}">
                <a16:creationId xmlns:a16="http://schemas.microsoft.com/office/drawing/2014/main" id="{886E5E30-1D00-642D-0BDB-BE6A788220B4}"/>
              </a:ext>
            </a:extLst>
          </p:cNvPr>
          <p:cNvSpPr>
            <a:spLocks noGrp="1"/>
          </p:cNvSpPr>
          <p:nvPr>
            <p:ph sz="half" idx="2"/>
          </p:nvPr>
        </p:nvSpPr>
        <p:spPr>
          <a:xfrm>
            <a:off x="6096000" y="1614797"/>
            <a:ext cx="4924835" cy="4570281"/>
          </a:xfrm>
        </p:spPr>
        <p:txBody>
          <a:bodyPr>
            <a:noAutofit/>
          </a:bodyPr>
          <a:lstStyle/>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9" tooltip="Quick Scripts"/>
              </a:rPr>
              <a:t>Quick Scripts</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10" tooltip="&#10;       &#10;                        Sample Email: Our Asks        &#10;       &#10;      "/>
              </a:rPr>
              <a:t>Sample Email: Our Asks</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11" tooltip="&#10;       &#10;                        Elevator Pitch        &#10;       &#10;      "/>
              </a:rPr>
              <a:t>Elevator Pitch</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12" tooltip="&#10;       &#10;                        Three Minute Speech        &#10;       &#10;      "/>
              </a:rPr>
              <a:t>Three Minute Speech</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13" tooltip="&#10;       &#10;                        Marketing Language for Fundraising        &#10;       &#10;      "/>
              </a:rPr>
              <a:t>Marketing Language for Fundraising</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14" tooltip="Samples of former Event Setups"/>
              </a:rPr>
              <a:t>Samples of former Event Setups</a:t>
            </a:r>
            <a:endParaRPr lang="en-US" sz="3200" b="0" i="0" dirty="0">
              <a:solidFill>
                <a:srgbClr val="000000"/>
              </a:solidFill>
              <a:effectLst/>
              <a:highlight>
                <a:srgbClr val="F9F9F9"/>
              </a:highlight>
              <a:latin typeface="inherit"/>
            </a:endParaRPr>
          </a:p>
          <a:p>
            <a:pPr algn="l">
              <a:buFont typeface="Arial" panose="020B0604020202020204" pitchFamily="34" charset="0"/>
              <a:buChar char="•"/>
            </a:pPr>
            <a:r>
              <a:rPr lang="en-US" sz="3200" b="0" i="0" u="none" strike="noStrike" dirty="0">
                <a:solidFill>
                  <a:srgbClr val="444444"/>
                </a:solidFill>
                <a:effectLst/>
                <a:highlight>
                  <a:srgbClr val="F9F9F9"/>
                </a:highlight>
                <a:latin typeface="inherit"/>
                <a:hlinkClick r:id="rId15" tooltip="Donate/Join Table Sign"/>
              </a:rPr>
              <a:t>Donate/Join Table Sign</a:t>
            </a:r>
            <a:endParaRPr lang="en-US" sz="3200" b="0" i="0" dirty="0">
              <a:solidFill>
                <a:srgbClr val="000000"/>
              </a:solidFill>
              <a:effectLst/>
              <a:highlight>
                <a:srgbClr val="F9F9F9"/>
              </a:highlight>
              <a:latin typeface="inherit"/>
            </a:endParaRPr>
          </a:p>
        </p:txBody>
      </p:sp>
    </p:spTree>
    <p:extLst>
      <p:ext uri="{BB962C8B-B14F-4D97-AF65-F5344CB8AC3E}">
        <p14:creationId xmlns:p14="http://schemas.microsoft.com/office/powerpoint/2010/main" val="2716337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72B8-3C09-B15D-4DCD-5576E7C12354}"/>
              </a:ext>
            </a:extLst>
          </p:cNvPr>
          <p:cNvSpPr>
            <a:spLocks noGrp="1"/>
          </p:cNvSpPr>
          <p:nvPr>
            <p:ph type="title"/>
          </p:nvPr>
        </p:nvSpPr>
        <p:spPr>
          <a:xfrm>
            <a:off x="373724" y="71677"/>
            <a:ext cx="10058400" cy="1609344"/>
          </a:xfrm>
        </p:spPr>
        <p:txBody>
          <a:bodyPr/>
          <a:lstStyle/>
          <a:p>
            <a:r>
              <a:rPr lang="en-US" dirty="0"/>
              <a:t>Quick Program outline</a:t>
            </a:r>
          </a:p>
        </p:txBody>
      </p:sp>
      <p:sp>
        <p:nvSpPr>
          <p:cNvPr id="3" name="Content Placeholder 2">
            <a:extLst>
              <a:ext uri="{FF2B5EF4-FFF2-40B4-BE49-F238E27FC236}">
                <a16:creationId xmlns:a16="http://schemas.microsoft.com/office/drawing/2014/main" id="{A40C0B9E-8EA6-4F3C-47E7-68C0A1D4A59C}"/>
              </a:ext>
            </a:extLst>
          </p:cNvPr>
          <p:cNvSpPr>
            <a:spLocks noGrp="1"/>
          </p:cNvSpPr>
          <p:nvPr>
            <p:ph idx="1"/>
          </p:nvPr>
        </p:nvSpPr>
        <p:spPr>
          <a:xfrm>
            <a:off x="373724" y="1283698"/>
            <a:ext cx="10876345" cy="4887025"/>
          </a:xfrm>
        </p:spPr>
        <p:txBody>
          <a:bodyPr>
            <a:noAutofit/>
          </a:bodyPr>
          <a:lstStyle/>
          <a:p>
            <a:r>
              <a:rPr lang="en-US" sz="1800" b="1" dirty="0"/>
              <a:t>Consent Counts</a:t>
            </a:r>
            <a:r>
              <a:rPr lang="en-US" sz="1800" dirty="0"/>
              <a:t>: Goal to decriminalize sexual conduct between consenting </a:t>
            </a:r>
            <a:r>
              <a:rPr lang="en-US" sz="1800" dirty="0" err="1"/>
              <a:t>adults.We</a:t>
            </a:r>
            <a:r>
              <a:rPr lang="en-US" sz="1800" dirty="0"/>
              <a:t> spread understanding of the need for, and nature of, consent. Our Consent Counts program is designed to assist our communities in promoting a culture of consent through education and providing resources on how to deal with nonconsensual incidents.</a:t>
            </a:r>
          </a:p>
          <a:p>
            <a:r>
              <a:rPr lang="en-US" sz="1800" b="1" dirty="0"/>
              <a:t>Education Outreach Program</a:t>
            </a:r>
            <a:r>
              <a:rPr lang="en-US" sz="1800" dirty="0"/>
              <a:t>: Providing education for our community and professionals. </a:t>
            </a:r>
          </a:p>
          <a:p>
            <a:r>
              <a:rPr lang="en-US" sz="1800" b="1" dirty="0"/>
              <a:t>The Freedom and Privacy Project</a:t>
            </a:r>
            <a:r>
              <a:rPr lang="en-US" sz="1800" dirty="0"/>
              <a:t>: Designed to fight the Sexually Oriented Business and the Absolute Prohibition of Live Sex Acts Ordinances. These things threaten our constitutional right to gather in private.</a:t>
            </a:r>
          </a:p>
          <a:p>
            <a:r>
              <a:rPr lang="en-US" sz="1800" b="1" dirty="0"/>
              <a:t>Kink Aware Professionals</a:t>
            </a:r>
            <a:r>
              <a:rPr lang="en-US" sz="1800" dirty="0"/>
              <a:t>:  A free database of professionals who offer “Sex-Positive Support for Kink and Non-monogamy.”</a:t>
            </a:r>
          </a:p>
          <a:p>
            <a:r>
              <a:rPr lang="en-US" sz="1800" b="1" dirty="0"/>
              <a:t>Incident Reporting &amp; Response</a:t>
            </a:r>
            <a:r>
              <a:rPr lang="en-US" sz="1800" dirty="0"/>
              <a:t>: IRR directly helps hundreds of individuals, groups and businesses every year who need assistance with taking reports of a consent violation or sexual assault, creating a consent policy, and setting up procedures on how to take reports.</a:t>
            </a:r>
          </a:p>
          <a:p>
            <a:r>
              <a:rPr lang="en-US" sz="1800" b="1" dirty="0"/>
              <a:t>Media Outreach Project</a:t>
            </a:r>
            <a:r>
              <a:rPr lang="en-US" sz="1800" dirty="0"/>
              <a:t>: NCSF offers resources for both the media and group/individuals who would like to speak out. NCSF offers Media Training on request which includes Interview Tips for speaking with the media, Crisis Management, and sample Sound Bites for BDSM, Polyamory and the Lifestyle.</a:t>
            </a:r>
          </a:p>
        </p:txBody>
      </p:sp>
    </p:spTree>
    <p:extLst>
      <p:ext uri="{BB962C8B-B14F-4D97-AF65-F5344CB8AC3E}">
        <p14:creationId xmlns:p14="http://schemas.microsoft.com/office/powerpoint/2010/main" val="3402493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61424-83CD-7534-5F2E-62CC3C469431}"/>
              </a:ext>
            </a:extLst>
          </p:cNvPr>
          <p:cNvSpPr>
            <a:spLocks noGrp="1"/>
          </p:cNvSpPr>
          <p:nvPr>
            <p:ph type="title"/>
          </p:nvPr>
        </p:nvSpPr>
        <p:spPr>
          <a:xfrm>
            <a:off x="0" y="193546"/>
            <a:ext cx="8746731" cy="1609344"/>
          </a:xfrm>
        </p:spPr>
        <p:txBody>
          <a:bodyPr>
            <a:normAutofit/>
          </a:bodyPr>
          <a:lstStyle/>
          <a:p>
            <a:r>
              <a:rPr lang="en-US" sz="4000" dirty="0"/>
              <a:t>Goals for Consent Counts Volunteers</a:t>
            </a:r>
            <a:br>
              <a:rPr lang="en-US" sz="4800" dirty="0"/>
            </a:br>
            <a:endParaRPr lang="en-US" sz="4800" dirty="0"/>
          </a:p>
        </p:txBody>
      </p:sp>
      <p:sp>
        <p:nvSpPr>
          <p:cNvPr id="3" name="Text Placeholder 2">
            <a:extLst>
              <a:ext uri="{FF2B5EF4-FFF2-40B4-BE49-F238E27FC236}">
                <a16:creationId xmlns:a16="http://schemas.microsoft.com/office/drawing/2014/main" id="{D81CDC50-C916-4039-C20D-CBA1A449D1C8}"/>
              </a:ext>
            </a:extLst>
          </p:cNvPr>
          <p:cNvSpPr>
            <a:spLocks noGrp="1"/>
          </p:cNvSpPr>
          <p:nvPr>
            <p:ph idx="1"/>
          </p:nvPr>
        </p:nvSpPr>
        <p:spPr>
          <a:xfrm>
            <a:off x="333075" y="1283436"/>
            <a:ext cx="6743845" cy="6181665"/>
          </a:xfrm>
        </p:spPr>
        <p:txBody>
          <a:bodyPr>
            <a:noAutofit/>
          </a:bodyPr>
          <a:lstStyle/>
          <a:p>
            <a:r>
              <a:rPr lang="en-US" sz="2400" dirty="0">
                <a:latin typeface="Calibri" panose="020F0502020204030204" pitchFamily="34" charset="0"/>
                <a:cs typeface="Calibri" panose="020F0502020204030204" pitchFamily="34" charset="0"/>
              </a:rPr>
              <a:t>Educate your local and regional communities about Consent Counts </a:t>
            </a:r>
          </a:p>
          <a:p>
            <a:r>
              <a:rPr lang="en-US" sz="2400" dirty="0">
                <a:latin typeface="Calibri" panose="020F0502020204030204" pitchFamily="34" charset="0"/>
                <a:cs typeface="Calibri" panose="020F0502020204030204" pitchFamily="34" charset="0"/>
              </a:rPr>
              <a:t>Inform about consent for kink through Explicit Prior Permission and our lobbying project</a:t>
            </a:r>
          </a:p>
          <a:p>
            <a:r>
              <a:rPr lang="en-US" sz="2400" dirty="0">
                <a:latin typeface="Calibri" panose="020F0502020204030204" pitchFamily="34" charset="0"/>
                <a:cs typeface="Calibri" panose="020F0502020204030204" pitchFamily="34" charset="0"/>
              </a:rPr>
              <a:t>Educate about consent for non-monogamy</a:t>
            </a:r>
          </a:p>
          <a:p>
            <a:r>
              <a:rPr lang="en-US" sz="2400" dirty="0">
                <a:latin typeface="Calibri" panose="020F0502020204030204" pitchFamily="34" charset="0"/>
                <a:cs typeface="Calibri" panose="020F0502020204030204" pitchFamily="34" charset="0"/>
              </a:rPr>
              <a:t>Inform individuals and community organizers about NCSF’s consent resources:</a:t>
            </a:r>
          </a:p>
          <a:p>
            <a:pPr lvl="2"/>
            <a:r>
              <a:rPr lang="en-US" sz="2200" dirty="0">
                <a:latin typeface="Calibri" panose="020F0502020204030204" pitchFamily="34" charset="0"/>
                <a:cs typeface="Calibri" panose="020F0502020204030204" pitchFamily="34" charset="0"/>
              </a:rPr>
              <a:t>Consent Counts </a:t>
            </a:r>
          </a:p>
          <a:p>
            <a:pPr lvl="2"/>
            <a:r>
              <a:rPr lang="en-US" sz="2200" dirty="0">
                <a:latin typeface="Calibri" panose="020F0502020204030204" pitchFamily="34" charset="0"/>
                <a:cs typeface="Calibri" panose="020F0502020204030204" pitchFamily="34" charset="0"/>
              </a:rPr>
              <a:t>Incident Reporting &amp; Response</a:t>
            </a:r>
          </a:p>
          <a:p>
            <a:pPr lvl="2"/>
            <a:r>
              <a:rPr lang="en-US" sz="2200" dirty="0">
                <a:latin typeface="Calibri" panose="020F0502020204030204" pitchFamily="34" charset="0"/>
                <a:cs typeface="Calibri" panose="020F0502020204030204" pitchFamily="34" charset="0"/>
              </a:rPr>
              <a:t>Kink and Polyamory Aware Professionals</a:t>
            </a:r>
          </a:p>
          <a:p>
            <a:pPr lvl="2"/>
            <a:r>
              <a:rPr lang="en-US" sz="2200" dirty="0">
                <a:latin typeface="Calibri" panose="020F0502020204030204" pitchFamily="34" charset="0"/>
                <a:cs typeface="Calibri" panose="020F0502020204030204" pitchFamily="34" charset="0"/>
              </a:rPr>
              <a:t>NCSF’s Education Outreach Project consent workshops</a:t>
            </a:r>
          </a:p>
        </p:txBody>
      </p:sp>
      <p:pic>
        <p:nvPicPr>
          <p:cNvPr id="18" name="Picture 17" descr="White puzzle with one red piece">
            <a:extLst>
              <a:ext uri="{FF2B5EF4-FFF2-40B4-BE49-F238E27FC236}">
                <a16:creationId xmlns:a16="http://schemas.microsoft.com/office/drawing/2014/main" id="{F6B05456-D65F-E43B-FA26-2E04B57482E1}"/>
              </a:ext>
            </a:extLst>
          </p:cNvPr>
          <p:cNvPicPr>
            <a:picLocks noChangeAspect="1"/>
          </p:cNvPicPr>
          <p:nvPr/>
        </p:nvPicPr>
        <p:blipFill rotWithShape="1">
          <a:blip r:embed="rId5"/>
          <a:srcRect l="31745" r="30142"/>
          <a:stretch/>
        </p:blipFill>
        <p:spPr>
          <a:xfrm>
            <a:off x="7545274" y="10"/>
            <a:ext cx="4646726" cy="6857990"/>
          </a:xfrm>
          <a:prstGeom prst="rect">
            <a:avLst/>
          </a:prstGeom>
        </p:spPr>
      </p:pic>
      <p:grpSp>
        <p:nvGrpSpPr>
          <p:cNvPr id="19" name="Group 18">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5166F35B-199E-4A4B-45DE-7732D0B23CDB}"/>
              </a:ext>
            </a:extLst>
          </p:cNvPr>
          <p:cNvPicPr>
            <a:picLocks noChangeAspect="1"/>
          </p:cNvPicPr>
          <p:nvPr/>
        </p:nvPicPr>
        <p:blipFill>
          <a:blip r:embed="rId7"/>
          <a:stretch>
            <a:fillRect/>
          </a:stretch>
        </p:blipFill>
        <p:spPr>
          <a:xfrm rot="19918241">
            <a:off x="9601011" y="345207"/>
            <a:ext cx="1258241" cy="491217"/>
          </a:xfrm>
          <a:prstGeom prst="rect">
            <a:avLst/>
          </a:prstGeom>
        </p:spPr>
      </p:pic>
      <p:sp>
        <p:nvSpPr>
          <p:cNvPr id="6" name="TextBox 5">
            <a:extLst>
              <a:ext uri="{FF2B5EF4-FFF2-40B4-BE49-F238E27FC236}">
                <a16:creationId xmlns:a16="http://schemas.microsoft.com/office/drawing/2014/main" id="{51ED6D09-3BAE-06B8-0612-9A24C146B97A}"/>
              </a:ext>
            </a:extLst>
          </p:cNvPr>
          <p:cNvSpPr txBox="1"/>
          <p:nvPr/>
        </p:nvSpPr>
        <p:spPr>
          <a:xfrm rot="19844055">
            <a:off x="8198211" y="2638281"/>
            <a:ext cx="2722348" cy="369332"/>
          </a:xfrm>
          <a:prstGeom prst="rect">
            <a:avLst/>
          </a:prstGeom>
          <a:noFill/>
        </p:spPr>
        <p:txBody>
          <a:bodyPr wrap="none" rtlCol="0">
            <a:spAutoFit/>
          </a:bodyPr>
          <a:lstStyle/>
          <a:p>
            <a:r>
              <a:rPr lang="en-US" dirty="0"/>
              <a:t>Consent Counts Tabling</a:t>
            </a:r>
          </a:p>
        </p:txBody>
      </p:sp>
    </p:spTree>
    <p:extLst>
      <p:ext uri="{BB962C8B-B14F-4D97-AF65-F5344CB8AC3E}">
        <p14:creationId xmlns:p14="http://schemas.microsoft.com/office/powerpoint/2010/main" val="295541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D28D22D-C2CA-AD39-E544-2DFBFD86D30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2CD842-9D4E-A1B9-814E-079331503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1"/>
            <a:ext cx="121886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A70092-DF1C-433E-4E60-C87F183C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69"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5B10D-7792-CA91-7F2B-022C55499624}"/>
              </a:ext>
            </a:extLst>
          </p:cNvPr>
          <p:cNvSpPr>
            <a:spLocks noGrp="1"/>
          </p:cNvSpPr>
          <p:nvPr>
            <p:ph type="title"/>
          </p:nvPr>
        </p:nvSpPr>
        <p:spPr>
          <a:xfrm>
            <a:off x="643467" y="643466"/>
            <a:ext cx="3682969" cy="5580353"/>
          </a:xfrm>
        </p:spPr>
        <p:txBody>
          <a:bodyPr>
            <a:normAutofit/>
          </a:bodyPr>
          <a:lstStyle/>
          <a:p>
            <a:pPr algn="r"/>
            <a:r>
              <a:rPr lang="en-US">
                <a:solidFill>
                  <a:srgbClr val="FFFFFF"/>
                </a:solidFill>
              </a:rPr>
              <a:t>Traps while tabling</a:t>
            </a:r>
          </a:p>
        </p:txBody>
      </p:sp>
      <p:sp>
        <p:nvSpPr>
          <p:cNvPr id="3" name="Content Placeholder 2">
            <a:extLst>
              <a:ext uri="{FF2B5EF4-FFF2-40B4-BE49-F238E27FC236}">
                <a16:creationId xmlns:a16="http://schemas.microsoft.com/office/drawing/2014/main" id="{A7F4C3A2-1314-04BF-CD02-2373C917DAB3}"/>
              </a:ext>
            </a:extLst>
          </p:cNvPr>
          <p:cNvSpPr>
            <a:spLocks noGrp="1"/>
          </p:cNvSpPr>
          <p:nvPr>
            <p:ph idx="1"/>
          </p:nvPr>
        </p:nvSpPr>
        <p:spPr>
          <a:xfrm>
            <a:off x="4932557" y="643466"/>
            <a:ext cx="6630177" cy="5528734"/>
          </a:xfrm>
        </p:spPr>
        <p:txBody>
          <a:bodyPr anchor="ctr">
            <a:normAutofit fontScale="92500" lnSpcReduction="10000"/>
          </a:bodyPr>
          <a:lstStyle/>
          <a:p>
            <a:r>
              <a:rPr lang="en-US" sz="2400" dirty="0"/>
              <a:t>Sometimes, someone wants to complain about NCSF policy or decisions. Please keep it positive and refer people to the main email address: NCSFreedom@NCSFreedom.org </a:t>
            </a:r>
          </a:p>
          <a:p>
            <a:pPr lvl="1"/>
            <a:r>
              <a:rPr lang="en-US" sz="2200" dirty="0"/>
              <a:t>Five (5) people get this email, so that it can be routed appropriately. </a:t>
            </a:r>
          </a:p>
          <a:p>
            <a:r>
              <a:rPr lang="en-US" sz="2400" dirty="0"/>
              <a:t>Please remember, people generally only tell part of a story, or omit relevant facts, so don’t be quick to jump to conclusions about decisions NCSF did or did not make. </a:t>
            </a:r>
          </a:p>
          <a:p>
            <a:pPr lvl="1"/>
            <a:r>
              <a:rPr lang="en-US" sz="2200" dirty="0"/>
              <a:t>Refer people to us so we can address their concern. </a:t>
            </a:r>
          </a:p>
          <a:p>
            <a:r>
              <a:rPr lang="en-US" sz="2400" dirty="0"/>
              <a:t>Do not commiserate or agree on incomplete information. </a:t>
            </a:r>
          </a:p>
          <a:p>
            <a:pPr lvl="1"/>
            <a:r>
              <a:rPr lang="en-US" sz="2200" dirty="0"/>
              <a:t>Useful phrases such as: You should take this to our Executive Committee so they can address your concerns. That sounds distressing, please reach out to the Executive Committee so they can help you.  Email: NCSFreedom@NCSFreedom.org</a:t>
            </a:r>
          </a:p>
        </p:txBody>
      </p:sp>
      <p:grpSp>
        <p:nvGrpSpPr>
          <p:cNvPr id="12" name="Group 11">
            <a:extLst>
              <a:ext uri="{FF2B5EF4-FFF2-40B4-BE49-F238E27FC236}">
                <a16:creationId xmlns:a16="http://schemas.microsoft.com/office/drawing/2014/main" id="{AFF381D8-FCB9-DD8C-905D-CB750B970B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13" name="Oval 12">
              <a:extLst>
                <a:ext uri="{FF2B5EF4-FFF2-40B4-BE49-F238E27FC236}">
                  <a16:creationId xmlns:a16="http://schemas.microsoft.com/office/drawing/2014/main" id="{4F36B296-AE1A-8A9F-2A2D-B048EBFA2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650F2953-BDD0-969C-7193-B7B30A7823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8548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62CA7-19FB-98E9-0C22-AF80B805F7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894E5-6EC7-8BC3-0466-B055A5FE1A9A}"/>
              </a:ext>
            </a:extLst>
          </p:cNvPr>
          <p:cNvSpPr>
            <a:spLocks noGrp="1"/>
          </p:cNvSpPr>
          <p:nvPr>
            <p:ph type="title"/>
          </p:nvPr>
        </p:nvSpPr>
        <p:spPr>
          <a:xfrm>
            <a:off x="943724" y="0"/>
            <a:ext cx="10058400" cy="1609344"/>
          </a:xfrm>
        </p:spPr>
        <p:txBody>
          <a:bodyPr/>
          <a:lstStyle/>
          <a:p>
            <a:r>
              <a:rPr lang="en-US" dirty="0"/>
              <a:t>Reimbursement</a:t>
            </a:r>
          </a:p>
        </p:txBody>
      </p:sp>
      <p:sp>
        <p:nvSpPr>
          <p:cNvPr id="3" name="TextBox 2">
            <a:extLst>
              <a:ext uri="{FF2B5EF4-FFF2-40B4-BE49-F238E27FC236}">
                <a16:creationId xmlns:a16="http://schemas.microsoft.com/office/drawing/2014/main" id="{FA826349-EA05-5BE2-5711-F39BD7F7D319}"/>
              </a:ext>
            </a:extLst>
          </p:cNvPr>
          <p:cNvSpPr txBox="1"/>
          <p:nvPr/>
        </p:nvSpPr>
        <p:spPr>
          <a:xfrm>
            <a:off x="2413733" y="2722746"/>
            <a:ext cx="5955146" cy="2308324"/>
          </a:xfrm>
          <a:prstGeom prst="rect">
            <a:avLst/>
          </a:prstGeom>
          <a:noFill/>
        </p:spPr>
        <p:txBody>
          <a:bodyPr wrap="square" rtlCol="0">
            <a:spAutoFit/>
          </a:bodyPr>
          <a:lstStyle/>
          <a:p>
            <a:r>
              <a:rPr lang="en-US" sz="2400" dirty="0"/>
              <a:t>Along with the colorful postcards and brochures, buy some candy, including sugar-free candy! Put each kind in a different bowl on the table. It’s about $15-$25, depending on the size of the conference.</a:t>
            </a:r>
          </a:p>
        </p:txBody>
      </p:sp>
      <p:sp>
        <p:nvSpPr>
          <p:cNvPr id="8" name="TextBox 7">
            <a:extLst>
              <a:ext uri="{FF2B5EF4-FFF2-40B4-BE49-F238E27FC236}">
                <a16:creationId xmlns:a16="http://schemas.microsoft.com/office/drawing/2014/main" id="{CCF234F3-5C36-8289-EB5C-0E775C4C42A9}"/>
              </a:ext>
            </a:extLst>
          </p:cNvPr>
          <p:cNvSpPr txBox="1"/>
          <p:nvPr/>
        </p:nvSpPr>
        <p:spPr>
          <a:xfrm>
            <a:off x="927971" y="5399248"/>
            <a:ext cx="10166181" cy="1107996"/>
          </a:xfrm>
          <a:prstGeom prst="rect">
            <a:avLst/>
          </a:prstGeom>
          <a:noFill/>
        </p:spPr>
        <p:txBody>
          <a:bodyPr wrap="none" rtlCol="0">
            <a:spAutoFit/>
          </a:bodyPr>
          <a:lstStyle/>
          <a:p>
            <a:r>
              <a:rPr lang="en-US" sz="2400" b="1" dirty="0"/>
              <a:t>Please fill out the event report soon after returning from the event:</a:t>
            </a:r>
          </a:p>
          <a:p>
            <a:pPr lvl="1"/>
            <a:r>
              <a:rPr lang="en-US" sz="2400" dirty="0"/>
              <a:t>https://ncsfreedom.org/event-donation-report/</a:t>
            </a:r>
          </a:p>
          <a:p>
            <a:endParaRPr lang="en-US" dirty="0"/>
          </a:p>
        </p:txBody>
      </p:sp>
      <p:sp>
        <p:nvSpPr>
          <p:cNvPr id="9" name="TextBox 8">
            <a:extLst>
              <a:ext uri="{FF2B5EF4-FFF2-40B4-BE49-F238E27FC236}">
                <a16:creationId xmlns:a16="http://schemas.microsoft.com/office/drawing/2014/main" id="{AE3A2466-8C31-50DA-2D79-4E0435453294}"/>
              </a:ext>
            </a:extLst>
          </p:cNvPr>
          <p:cNvSpPr txBox="1"/>
          <p:nvPr/>
        </p:nvSpPr>
        <p:spPr>
          <a:xfrm>
            <a:off x="943724" y="1458752"/>
            <a:ext cx="6641932" cy="1200329"/>
          </a:xfrm>
          <a:prstGeom prst="rect">
            <a:avLst/>
          </a:prstGeom>
          <a:noFill/>
        </p:spPr>
        <p:txBody>
          <a:bodyPr wrap="square" rtlCol="0">
            <a:spAutoFit/>
          </a:bodyPr>
          <a:lstStyle/>
          <a:p>
            <a:r>
              <a:rPr lang="en-US" sz="2400" dirty="0"/>
              <a:t>You can receive reimbursement for expenses that are approved by Susan or Tess prior to the event</a:t>
            </a:r>
          </a:p>
        </p:txBody>
      </p:sp>
      <p:pic>
        <p:nvPicPr>
          <p:cNvPr id="6" name="Picture 5" descr="A candy in a wrapper&#10;&#10;AI-generated content may be incorrect.">
            <a:extLst>
              <a:ext uri="{FF2B5EF4-FFF2-40B4-BE49-F238E27FC236}">
                <a16:creationId xmlns:a16="http://schemas.microsoft.com/office/drawing/2014/main" id="{4603CFAE-50E6-3AB3-2486-8E6E8E03A37F}"/>
              </a:ext>
            </a:extLst>
          </p:cNvPr>
          <p:cNvPicPr>
            <a:picLocks noChangeAspect="1"/>
          </p:cNvPicPr>
          <p:nvPr/>
        </p:nvPicPr>
        <p:blipFill>
          <a:blip r:embed="rId3"/>
          <a:stretch>
            <a:fillRect/>
          </a:stretch>
        </p:blipFill>
        <p:spPr>
          <a:xfrm>
            <a:off x="7127475" y="-1002017"/>
            <a:ext cx="6223290" cy="6223290"/>
          </a:xfrm>
          <a:prstGeom prst="rect">
            <a:avLst/>
          </a:prstGeom>
        </p:spPr>
      </p:pic>
      <p:sp>
        <p:nvSpPr>
          <p:cNvPr id="4" name="Content Placeholder 3">
            <a:extLst>
              <a:ext uri="{FF2B5EF4-FFF2-40B4-BE49-F238E27FC236}">
                <a16:creationId xmlns:a16="http://schemas.microsoft.com/office/drawing/2014/main" id="{97334A67-28C1-24BD-A9D8-7FF2D7FD82C4}"/>
              </a:ext>
            </a:extLst>
          </p:cNvPr>
          <p:cNvSpPr>
            <a:spLocks noGrp="1"/>
          </p:cNvSpPr>
          <p:nvPr>
            <p:ph sz="half" idx="2"/>
          </p:nvPr>
        </p:nvSpPr>
        <p:spPr>
          <a:xfrm rot="18894446">
            <a:off x="9064441" y="1186156"/>
            <a:ext cx="2164931" cy="1730624"/>
          </a:xfrm>
          <a:prstGeom prst="ellipse">
            <a:avLst/>
          </a:prstGeom>
          <a:ln>
            <a:noFill/>
          </a:ln>
        </p:spPr>
        <p:txBody>
          <a:bodyPr>
            <a:normAutofit fontScale="25000" lnSpcReduction="20000"/>
          </a:bodyPr>
          <a:lstStyle/>
          <a:p>
            <a:pPr marL="0" indent="0" algn="ctr">
              <a:lnSpc>
                <a:spcPct val="100000"/>
              </a:lnSpc>
              <a:buNone/>
            </a:pPr>
            <a:endParaRPr lang="en-US" sz="3800" b="1" dirty="0">
              <a:solidFill>
                <a:srgbClr val="000000"/>
              </a:solidFill>
              <a:latin typeface="Arial" panose="020B0604020202020204" pitchFamily="34" charset="0"/>
            </a:endParaRPr>
          </a:p>
          <a:p>
            <a:pPr marL="0" indent="0" algn="ctr">
              <a:lnSpc>
                <a:spcPct val="100000"/>
              </a:lnSpc>
              <a:buNone/>
            </a:pPr>
            <a:r>
              <a:rPr lang="en-US" sz="9600" b="1" i="0" dirty="0">
                <a:solidFill>
                  <a:srgbClr val="000000"/>
                </a:solidFill>
                <a:effectLst/>
                <a:latin typeface="Arial" panose="020B0604020202020204" pitchFamily="34" charset="0"/>
              </a:rPr>
              <a:t>People like candy! </a:t>
            </a:r>
            <a:endParaRPr lang="en-US" sz="4000" dirty="0"/>
          </a:p>
        </p:txBody>
      </p:sp>
      <p:grpSp>
        <p:nvGrpSpPr>
          <p:cNvPr id="12" name="Group 11">
            <a:extLst>
              <a:ext uri="{FF2B5EF4-FFF2-40B4-BE49-F238E27FC236}">
                <a16:creationId xmlns:a16="http://schemas.microsoft.com/office/drawing/2014/main" id="{E0F7CB3A-57FB-3E17-AA83-CE2D016D5A28}"/>
              </a:ext>
            </a:extLst>
          </p:cNvPr>
          <p:cNvGrpSpPr/>
          <p:nvPr/>
        </p:nvGrpSpPr>
        <p:grpSpPr>
          <a:xfrm rot="20648533">
            <a:off x="-173591" y="2545984"/>
            <a:ext cx="3105406" cy="3138299"/>
            <a:chOff x="520784" y="1286628"/>
            <a:chExt cx="3291234" cy="3291234"/>
          </a:xfrm>
        </p:grpSpPr>
        <p:pic>
          <p:nvPicPr>
            <p:cNvPr id="7" name="Picture 6" descr="A yellow post-it note with a red push pin&#10;&#10;AI-generated content may be incorrect.">
              <a:extLst>
                <a:ext uri="{FF2B5EF4-FFF2-40B4-BE49-F238E27FC236}">
                  <a16:creationId xmlns:a16="http://schemas.microsoft.com/office/drawing/2014/main" id="{38F187E6-8EC0-769E-712E-196CACBD99A0}"/>
                </a:ext>
              </a:extLst>
            </p:cNvPr>
            <p:cNvPicPr>
              <a:picLocks noChangeAspect="1"/>
            </p:cNvPicPr>
            <p:nvPr/>
          </p:nvPicPr>
          <p:blipFill>
            <a:blip r:embed="rId4"/>
            <a:stretch>
              <a:fillRect/>
            </a:stretch>
          </p:blipFill>
          <p:spPr>
            <a:xfrm>
              <a:off x="520784" y="1286628"/>
              <a:ext cx="3291234" cy="3291234"/>
            </a:xfrm>
            <a:prstGeom prst="rect">
              <a:avLst/>
            </a:prstGeom>
          </p:spPr>
        </p:pic>
        <p:sp>
          <p:nvSpPr>
            <p:cNvPr id="11" name="TextBox 10">
              <a:extLst>
                <a:ext uri="{FF2B5EF4-FFF2-40B4-BE49-F238E27FC236}">
                  <a16:creationId xmlns:a16="http://schemas.microsoft.com/office/drawing/2014/main" id="{751A4DFF-89D0-B018-B982-A428BD9B6FC1}"/>
                </a:ext>
              </a:extLst>
            </p:cNvPr>
            <p:cNvSpPr txBox="1"/>
            <p:nvPr/>
          </p:nvSpPr>
          <p:spPr>
            <a:xfrm>
              <a:off x="1259571" y="2326420"/>
              <a:ext cx="1866217" cy="1477328"/>
            </a:xfrm>
            <a:prstGeom prst="rect">
              <a:avLst/>
            </a:prstGeom>
            <a:noFill/>
          </p:spPr>
          <p:txBody>
            <a:bodyPr wrap="none" rtlCol="0">
              <a:spAutoFit/>
            </a:bodyPr>
            <a:lstStyle/>
            <a:p>
              <a:r>
                <a:rPr lang="en-US" sz="1800" b="1" dirty="0">
                  <a:latin typeface="Bradley Hand ITC" panose="03070402050302030203" pitchFamily="66" charset="0"/>
                </a:rPr>
                <a:t>Dollar stores are </a:t>
              </a:r>
            </a:p>
            <a:p>
              <a:r>
                <a:rPr lang="en-US" sz="1800" b="1" dirty="0">
                  <a:latin typeface="Bradley Hand ITC" panose="03070402050302030203" pitchFamily="66" charset="0"/>
                </a:rPr>
                <a:t>a great place to </a:t>
              </a:r>
            </a:p>
            <a:p>
              <a:r>
                <a:rPr lang="en-US" sz="1800" b="1" dirty="0">
                  <a:latin typeface="Bradley Hand ITC" panose="03070402050302030203" pitchFamily="66" charset="0"/>
                </a:rPr>
                <a:t>get candy, bowls,</a:t>
              </a:r>
            </a:p>
            <a:p>
              <a:r>
                <a:rPr lang="en-US" sz="1800" b="1" dirty="0">
                  <a:latin typeface="Bradley Hand ITC" panose="03070402050302030203" pitchFamily="66" charset="0"/>
                </a:rPr>
                <a:t>and stands for </a:t>
              </a:r>
            </a:p>
            <a:p>
              <a:r>
                <a:rPr lang="en-US" sz="1800" b="1" dirty="0">
                  <a:latin typeface="Bradley Hand ITC" panose="03070402050302030203" pitchFamily="66" charset="0"/>
                </a:rPr>
                <a:t>material.</a:t>
              </a:r>
              <a:endParaRPr lang="en-US" b="1" dirty="0">
                <a:latin typeface="Bradley Hand ITC" panose="03070402050302030203" pitchFamily="66" charset="0"/>
              </a:endParaRPr>
            </a:p>
          </p:txBody>
        </p:sp>
      </p:grpSp>
    </p:spTree>
    <p:extLst>
      <p:ext uri="{BB962C8B-B14F-4D97-AF65-F5344CB8AC3E}">
        <p14:creationId xmlns:p14="http://schemas.microsoft.com/office/powerpoint/2010/main" val="53478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DF3057CE-D362-BBE7-BF1D-9FC7B1391987}"/>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Contacts	</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8507A90-4C57-14FF-6ED6-8764F3F68D4E}"/>
              </a:ext>
            </a:extLst>
          </p:cNvPr>
          <p:cNvSpPr>
            <a:spLocks noGrp="1"/>
          </p:cNvSpPr>
          <p:nvPr>
            <p:ph idx="1"/>
          </p:nvPr>
        </p:nvSpPr>
        <p:spPr>
          <a:xfrm>
            <a:off x="5552141" y="725394"/>
            <a:ext cx="6245412" cy="5407212"/>
          </a:xfrm>
        </p:spPr>
        <p:txBody>
          <a:bodyPr anchor="ctr">
            <a:normAutofit/>
          </a:bodyPr>
          <a:lstStyle/>
          <a:p>
            <a:r>
              <a:rPr lang="en-US" dirty="0"/>
              <a:t>When you are tabling, either Susan or Tess will be (generally) available. Our contact information is on the tabling page if you get stuck. Please don’t give the public our personal numbers. </a:t>
            </a:r>
          </a:p>
          <a:p>
            <a:r>
              <a:rPr lang="en-US" dirty="0"/>
              <a:t>The main NCSF number is on all our materials. You can give this to members of the public. </a:t>
            </a:r>
          </a:p>
          <a:p>
            <a:r>
              <a:rPr lang="en-US" dirty="0"/>
              <a:t>If you have a problematic person at the table, you can’t satisfy-call one of us and put us on the phone (This rarely happens). </a:t>
            </a:r>
          </a:p>
          <a:p>
            <a:r>
              <a:rPr lang="en-US" dirty="0"/>
              <a:t>You will receive an email prior to the event with the specific contact information for your tabling hours. </a:t>
            </a:r>
          </a:p>
        </p:txBody>
      </p:sp>
    </p:spTree>
    <p:extLst>
      <p:ext uri="{BB962C8B-B14F-4D97-AF65-F5344CB8AC3E}">
        <p14:creationId xmlns:p14="http://schemas.microsoft.com/office/powerpoint/2010/main" val="2467052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6659-49C0-8E60-10BB-BCBCC4FB6CF2}"/>
              </a:ext>
            </a:extLst>
          </p:cNvPr>
          <p:cNvSpPr>
            <a:spLocks noGrp="1"/>
          </p:cNvSpPr>
          <p:nvPr>
            <p:ph type="title"/>
          </p:nvPr>
        </p:nvSpPr>
        <p:spPr/>
        <p:txBody>
          <a:bodyPr/>
          <a:lstStyle/>
          <a:p>
            <a:r>
              <a:rPr lang="en-US" dirty="0"/>
              <a:t>If you want an NCSF Shirt…</a:t>
            </a:r>
          </a:p>
        </p:txBody>
      </p:sp>
      <p:sp>
        <p:nvSpPr>
          <p:cNvPr id="3" name="Content Placeholder 2">
            <a:extLst>
              <a:ext uri="{FF2B5EF4-FFF2-40B4-BE49-F238E27FC236}">
                <a16:creationId xmlns:a16="http://schemas.microsoft.com/office/drawing/2014/main" id="{C8696D42-1114-14BB-8F6D-910F053275A5}"/>
              </a:ext>
            </a:extLst>
          </p:cNvPr>
          <p:cNvSpPr>
            <a:spLocks noGrp="1"/>
          </p:cNvSpPr>
          <p:nvPr>
            <p:ph idx="1"/>
          </p:nvPr>
        </p:nvSpPr>
        <p:spPr/>
        <p:txBody>
          <a:bodyPr/>
          <a:lstStyle/>
          <a:p>
            <a:r>
              <a:rPr lang="en-US" sz="3600" dirty="0"/>
              <a:t>Links are here:  </a:t>
            </a:r>
            <a:r>
              <a:rPr lang="en-US" sz="3600" dirty="0">
                <a:hlinkClick r:id="rId3"/>
              </a:rPr>
              <a:t>https://ncsfreedom.org/shop/</a:t>
            </a:r>
            <a:endParaRPr lang="en-US" sz="3600" dirty="0"/>
          </a:p>
          <a:p>
            <a:endParaRPr lang="en-US" dirty="0"/>
          </a:p>
        </p:txBody>
      </p:sp>
    </p:spTree>
    <p:extLst>
      <p:ext uri="{BB962C8B-B14F-4D97-AF65-F5344CB8AC3E}">
        <p14:creationId xmlns:p14="http://schemas.microsoft.com/office/powerpoint/2010/main" val="3205573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B835FD96-4555-301B-62DA-A4CDF0202086}"/>
              </a:ext>
            </a:extLst>
          </p:cNvPr>
          <p:cNvSpPr>
            <a:spLocks noGrp="1"/>
          </p:cNvSpPr>
          <p:nvPr>
            <p:ph type="title"/>
          </p:nvPr>
        </p:nvSpPr>
        <p:spPr>
          <a:xfrm>
            <a:off x="643468" y="643466"/>
            <a:ext cx="3686312" cy="5528734"/>
          </a:xfrm>
        </p:spPr>
        <p:txBody>
          <a:bodyPr>
            <a:normAutofit/>
          </a:bodyPr>
          <a:lstStyle/>
          <a:p>
            <a:pPr algn="r"/>
            <a:r>
              <a:rPr lang="en-US" sz="4800">
                <a:solidFill>
                  <a:srgbClr val="FFFFFF"/>
                </a:solidFill>
              </a:rPr>
              <a:t>Just a reminder…	</a:t>
            </a:r>
          </a:p>
        </p:txBody>
      </p:sp>
      <p:sp>
        <p:nvSpPr>
          <p:cNvPr id="3" name="Content Placeholder 2">
            <a:extLst>
              <a:ext uri="{FF2B5EF4-FFF2-40B4-BE49-F238E27FC236}">
                <a16:creationId xmlns:a16="http://schemas.microsoft.com/office/drawing/2014/main" id="{28FF8573-7486-82DC-383A-DD307EA9A736}"/>
              </a:ext>
            </a:extLst>
          </p:cNvPr>
          <p:cNvSpPr>
            <a:spLocks noGrp="1"/>
          </p:cNvSpPr>
          <p:nvPr>
            <p:ph idx="1"/>
          </p:nvPr>
        </p:nvSpPr>
        <p:spPr>
          <a:xfrm>
            <a:off x="5053780" y="599768"/>
            <a:ext cx="6494752" cy="5572432"/>
          </a:xfrm>
        </p:spPr>
        <p:txBody>
          <a:bodyPr anchor="ctr">
            <a:normAutofit/>
          </a:bodyPr>
          <a:lstStyle/>
          <a:p>
            <a:r>
              <a:rPr lang="en-US" dirty="0"/>
              <a:t>We’ve only shown you a small portion of what Consent Counts and the NCSF has to offer to our communities</a:t>
            </a:r>
          </a:p>
          <a:p>
            <a:r>
              <a:rPr lang="en-US" dirty="0"/>
              <a:t>Spend some time on our website and you will very likely be surprised by the resources and information we have to offer</a:t>
            </a:r>
          </a:p>
          <a:p>
            <a:r>
              <a:rPr lang="en-US" dirty="0"/>
              <a:t>You don’t need to know everything, you just need to know it exists, so you can point people in the right direction. </a:t>
            </a:r>
          </a:p>
          <a:p>
            <a:r>
              <a:rPr lang="en-US" dirty="0"/>
              <a:t>Remember, we are always just an email away at NCSFreedom@NCSFreedom.org</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0646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4E33A-1C49-2D64-AA80-9E029DA313F4}"/>
              </a:ext>
            </a:extLst>
          </p:cNvPr>
          <p:cNvSpPr>
            <a:spLocks noGrp="1"/>
          </p:cNvSpPr>
          <p:nvPr>
            <p:ph type="title"/>
          </p:nvPr>
        </p:nvSpPr>
        <p:spPr>
          <a:xfrm>
            <a:off x="6400799" y="484632"/>
            <a:ext cx="5589431" cy="1609344"/>
          </a:xfrm>
          <a:ln>
            <a:noFill/>
          </a:ln>
        </p:spPr>
        <p:txBody>
          <a:bodyPr>
            <a:normAutofit/>
          </a:bodyPr>
          <a:lstStyle/>
          <a:p>
            <a:pPr>
              <a:spcBef>
                <a:spcPts val="1800"/>
              </a:spcBef>
              <a:spcAft>
                <a:spcPts val="400"/>
              </a:spcAft>
            </a:pPr>
            <a:r>
              <a:rPr lang="en-US" sz="2500" b="1" kern="100" dirty="0">
                <a:effectLst/>
                <a:ea typeface="Times New Roman" panose="02020603050405020304" pitchFamily="18" charset="0"/>
                <a:cs typeface="Times New Roman" panose="02020603050405020304" pitchFamily="18" charset="0"/>
              </a:rPr>
              <a:t>If People want to Get Involved </a:t>
            </a:r>
            <a:r>
              <a:rPr lang="en-US" sz="2500" dirty="0">
                <a:effectLst/>
                <a:ea typeface="Aptos" panose="020B0004020202020204" pitchFamily="34" charset="0"/>
              </a:rPr>
              <a:t>–</a:t>
            </a:r>
            <a:br>
              <a:rPr lang="en-US" sz="2500" dirty="0">
                <a:effectLst/>
                <a:ea typeface="Aptos" panose="020B0004020202020204" pitchFamily="34" charset="0"/>
              </a:rPr>
            </a:br>
            <a:br>
              <a:rPr lang="en-US" sz="2500" dirty="0">
                <a:effectLst/>
                <a:ea typeface="Aptos" panose="020B0004020202020204" pitchFamily="34" charset="0"/>
              </a:rPr>
            </a:br>
            <a:r>
              <a:rPr lang="en-US" sz="2500" dirty="0">
                <a:effectLst/>
                <a:ea typeface="Aptos" panose="020B0004020202020204" pitchFamily="34" charset="0"/>
              </a:rPr>
              <a:t>https://ncsfreedom.org/get-involved-2/ </a:t>
            </a:r>
            <a:br>
              <a:rPr lang="en-US" sz="2500" dirty="0">
                <a:effectLst/>
                <a:ea typeface="Aptos" panose="020B0004020202020204" pitchFamily="34" charset="0"/>
              </a:rPr>
            </a:br>
            <a:endParaRPr lang="en-US" sz="2500" b="1" kern="100" dirty="0">
              <a:effectLst/>
              <a:ea typeface="Times New Roman" panose="02020603050405020304" pitchFamily="18" charset="0"/>
              <a:cs typeface="Times New Roman" panose="02020603050405020304" pitchFamily="18" charset="0"/>
            </a:endParaRPr>
          </a:p>
        </p:txBody>
      </p:sp>
      <p:pic>
        <p:nvPicPr>
          <p:cNvPr id="16" name="Picture 15" descr="Hands holding each other's wrists and interlinked to form a circle">
            <a:extLst>
              <a:ext uri="{FF2B5EF4-FFF2-40B4-BE49-F238E27FC236}">
                <a16:creationId xmlns:a16="http://schemas.microsoft.com/office/drawing/2014/main" id="{BEFEE3EE-BEBF-FB76-B702-164BF1221F7B}"/>
              </a:ext>
            </a:extLst>
          </p:cNvPr>
          <p:cNvPicPr>
            <a:picLocks noChangeAspect="1"/>
          </p:cNvPicPr>
          <p:nvPr/>
        </p:nvPicPr>
        <p:blipFill rotWithShape="1">
          <a:blip r:embed="rId4"/>
          <a:srcRect l="22294" r="18659" b="-1"/>
          <a:stretch/>
        </p:blipFill>
        <p:spPr>
          <a:xfrm>
            <a:off x="1" y="10"/>
            <a:ext cx="6066502" cy="6857989"/>
          </a:xfrm>
          <a:prstGeom prst="rect">
            <a:avLst/>
          </a:prstGeom>
        </p:spPr>
      </p:pic>
      <p:sp>
        <p:nvSpPr>
          <p:cNvPr id="3" name="Text Placeholder 2">
            <a:extLst>
              <a:ext uri="{FF2B5EF4-FFF2-40B4-BE49-F238E27FC236}">
                <a16:creationId xmlns:a16="http://schemas.microsoft.com/office/drawing/2014/main" id="{0C6608E4-F75E-500E-1557-6F86A1096CBA}"/>
              </a:ext>
            </a:extLst>
          </p:cNvPr>
          <p:cNvSpPr>
            <a:spLocks noGrp="1"/>
          </p:cNvSpPr>
          <p:nvPr>
            <p:ph idx="1"/>
          </p:nvPr>
        </p:nvSpPr>
        <p:spPr>
          <a:xfrm>
            <a:off x="6479458" y="2601617"/>
            <a:ext cx="5299585" cy="4050792"/>
          </a:xfrm>
        </p:spPr>
        <p:txBody>
          <a:bodyPr>
            <a:normAutofit/>
          </a:bodyPr>
          <a:lstStyle/>
          <a:p>
            <a:pPr marL="0" marR="0" indent="0">
              <a:spcBef>
                <a:spcPts val="0"/>
              </a:spcBef>
              <a:spcAft>
                <a:spcPts val="185"/>
              </a:spcAft>
              <a:buNone/>
            </a:pPr>
            <a:r>
              <a:rPr lang="en-US" sz="2400" dirty="0">
                <a:effectLst/>
                <a:latin typeface="Arial" panose="020B0604020202020204" pitchFamily="34" charset="0"/>
                <a:ea typeface="Aptos" panose="020B0004020202020204" pitchFamily="34" charset="0"/>
              </a:rPr>
              <a:t>There are lots of ways for people to get involved in NCSF </a:t>
            </a:r>
          </a:p>
          <a:p>
            <a:pPr marL="342900" marR="0" lvl="0" indent="-342900">
              <a:spcBef>
                <a:spcPts val="0"/>
              </a:spcBef>
              <a:spcAft>
                <a:spcPts val="185"/>
              </a:spcAft>
              <a:buFont typeface="Symbol" panose="05050102010706020507" pitchFamily="18" charset="2"/>
              <a:buChar char=""/>
            </a:pPr>
            <a:r>
              <a:rPr lang="en-US" sz="2400" dirty="0">
                <a:effectLst/>
                <a:latin typeface="Arial" panose="020B0604020202020204" pitchFamily="34" charset="0"/>
                <a:ea typeface="Aptos" panose="020B0004020202020204" pitchFamily="34" charset="0"/>
              </a:rPr>
              <a:t>Join </a:t>
            </a:r>
          </a:p>
          <a:p>
            <a:pPr marL="342900" marR="0" lvl="0" indent="-342900">
              <a:spcBef>
                <a:spcPts val="0"/>
              </a:spcBef>
              <a:spcAft>
                <a:spcPts val="185"/>
              </a:spcAft>
              <a:buFont typeface="Symbol" panose="05050102010706020507" pitchFamily="18" charset="2"/>
              <a:buChar char=""/>
            </a:pPr>
            <a:r>
              <a:rPr lang="en-US" sz="2400" dirty="0">
                <a:effectLst/>
                <a:latin typeface="Arial" panose="020B0604020202020204" pitchFamily="34" charset="0"/>
                <a:ea typeface="Aptos" panose="020B0004020202020204" pitchFamily="34" charset="0"/>
              </a:rPr>
              <a:t>Give </a:t>
            </a:r>
          </a:p>
          <a:p>
            <a:pPr marL="342900" marR="0" lvl="0" indent="-342900">
              <a:spcBef>
                <a:spcPts val="0"/>
              </a:spcBef>
              <a:spcAft>
                <a:spcPts val="185"/>
              </a:spcAft>
              <a:buFont typeface="Symbol" panose="05050102010706020507" pitchFamily="18" charset="2"/>
              <a:buChar char=""/>
            </a:pPr>
            <a:r>
              <a:rPr lang="en-US" sz="2400" dirty="0">
                <a:effectLst/>
                <a:latin typeface="Arial" panose="020B0604020202020204" pitchFamily="34" charset="0"/>
                <a:ea typeface="Aptos" panose="020B0004020202020204" pitchFamily="34" charset="0"/>
              </a:rPr>
              <a:t>Volunteer </a:t>
            </a:r>
          </a:p>
          <a:p>
            <a:pPr marL="342900" marR="0" lvl="0" indent="-342900">
              <a:spcBef>
                <a:spcPts val="0"/>
              </a:spcBef>
              <a:spcAft>
                <a:spcPts val="185"/>
              </a:spcAft>
              <a:buFont typeface="Symbol" panose="05050102010706020507" pitchFamily="18" charset="2"/>
              <a:buChar char=""/>
            </a:pPr>
            <a:r>
              <a:rPr lang="en-US" sz="2400" dirty="0">
                <a:effectLst/>
                <a:latin typeface="Arial" panose="020B0604020202020204" pitchFamily="34" charset="0"/>
                <a:ea typeface="Aptos" panose="020B0004020202020204" pitchFamily="34" charset="0"/>
              </a:rPr>
              <a:t>Spread the Word </a:t>
            </a:r>
          </a:p>
          <a:p>
            <a:pPr marL="342900" marR="0" lvl="0" indent="-342900">
              <a:spcBef>
                <a:spcPts val="0"/>
              </a:spcBef>
              <a:spcAft>
                <a:spcPts val="185"/>
              </a:spcAft>
              <a:buFont typeface="Symbol" panose="05050102010706020507" pitchFamily="18" charset="2"/>
              <a:buChar char=""/>
            </a:pPr>
            <a:r>
              <a:rPr lang="en-US" sz="2400" dirty="0">
                <a:effectLst/>
                <a:latin typeface="Arial" panose="020B0604020202020204" pitchFamily="34" charset="0"/>
                <a:ea typeface="Aptos" panose="020B0004020202020204" pitchFamily="34" charset="0"/>
              </a:rPr>
              <a:t>Wear with Pride </a:t>
            </a: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Aptos" panose="020B0004020202020204" pitchFamily="34" charset="0"/>
              </a:rPr>
              <a:t>Join KAP </a:t>
            </a:r>
          </a:p>
        </p:txBody>
      </p:sp>
      <p:grpSp>
        <p:nvGrpSpPr>
          <p:cNvPr id="17" name="Group 16">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0577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818A645-2267-4F2E-9342-266D4D1DC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FA13B30-0891-2388-C8EC-462B2BA2BEF6}"/>
              </a:ext>
            </a:extLst>
          </p:cNvPr>
          <p:cNvPicPr>
            <a:picLocks noChangeAspect="1"/>
          </p:cNvPicPr>
          <p:nvPr/>
        </p:nvPicPr>
        <p:blipFill>
          <a:blip r:embed="rId3"/>
          <a:stretch>
            <a:fillRect/>
          </a:stretch>
        </p:blipFill>
        <p:spPr>
          <a:xfrm>
            <a:off x="2182250" y="564542"/>
            <a:ext cx="7857979" cy="3064611"/>
          </a:xfrm>
          <a:prstGeom prst="rect">
            <a:avLst/>
          </a:prstGeom>
        </p:spPr>
      </p:pic>
      <p:sp>
        <p:nvSpPr>
          <p:cNvPr id="21" name="Rectangle 20">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D7EC910-0636-785B-6C1B-231AFC19E1A7}"/>
              </a:ext>
            </a:extLst>
          </p:cNvPr>
          <p:cNvSpPr>
            <a:spLocks noGrp="1"/>
          </p:cNvSpPr>
          <p:nvPr>
            <p:ph type="ctrTitle"/>
          </p:nvPr>
        </p:nvSpPr>
        <p:spPr>
          <a:xfrm>
            <a:off x="1173480" y="4193695"/>
            <a:ext cx="9845039" cy="1933460"/>
          </a:xfrm>
        </p:spPr>
        <p:txBody>
          <a:bodyPr>
            <a:noAutofit/>
          </a:bodyPr>
          <a:lstStyle/>
          <a:p>
            <a:pPr algn="ctr"/>
            <a:r>
              <a:rPr lang="en-US" sz="7200" dirty="0"/>
              <a:t>Thank you for your time and attention</a:t>
            </a:r>
          </a:p>
        </p:txBody>
      </p:sp>
      <p:sp>
        <p:nvSpPr>
          <p:cNvPr id="25" name="Rectangle 24">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09936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9DBB-5DB8-033C-B8EE-60E04F519D5B}"/>
              </a:ext>
            </a:extLst>
          </p:cNvPr>
          <p:cNvSpPr>
            <a:spLocks noGrp="1"/>
          </p:cNvSpPr>
          <p:nvPr>
            <p:ph type="title"/>
          </p:nvPr>
        </p:nvSpPr>
        <p:spPr>
          <a:xfrm>
            <a:off x="629587" y="484632"/>
            <a:ext cx="11077731" cy="1609344"/>
          </a:xfrm>
        </p:spPr>
        <p:txBody>
          <a:bodyPr/>
          <a:lstStyle/>
          <a:p>
            <a:r>
              <a:rPr lang="en-US" dirty="0"/>
              <a:t>EXPECTATIONS OF A Consent Counts TABLER</a:t>
            </a:r>
          </a:p>
        </p:txBody>
      </p:sp>
      <p:sp>
        <p:nvSpPr>
          <p:cNvPr id="3" name="Content Placeholder 2">
            <a:extLst>
              <a:ext uri="{FF2B5EF4-FFF2-40B4-BE49-F238E27FC236}">
                <a16:creationId xmlns:a16="http://schemas.microsoft.com/office/drawing/2014/main" id="{97789E26-267E-4EEE-5C47-4C90244D53A3}"/>
              </a:ext>
            </a:extLst>
          </p:cNvPr>
          <p:cNvSpPr>
            <a:spLocks noGrp="1"/>
          </p:cNvSpPr>
          <p:nvPr>
            <p:ph idx="1"/>
          </p:nvPr>
        </p:nvSpPr>
        <p:spPr/>
        <p:txBody>
          <a:bodyPr>
            <a:noAutofit/>
          </a:bodyPr>
          <a:lstStyle/>
          <a:p>
            <a:r>
              <a:rPr lang="en-US" sz="2400" dirty="0"/>
              <a:t>Please be polite and courteous to event staff and attendees. </a:t>
            </a:r>
          </a:p>
          <a:p>
            <a:r>
              <a:rPr lang="en-US" sz="2400" dirty="0"/>
              <a:t>Please dress appropriately for the event. </a:t>
            </a:r>
          </a:p>
          <a:p>
            <a:pPr lvl="1"/>
            <a:r>
              <a:rPr lang="en-US" sz="2400" dirty="0"/>
              <a:t>It is important that we remember we are a professional organization. We need to be neat in appearance and portray a professional image when tabling. </a:t>
            </a:r>
          </a:p>
          <a:p>
            <a:r>
              <a:rPr lang="en-US" sz="2400" dirty="0"/>
              <a:t>Please do not speak ill of any of the NCSF constituencies, NCSF programs, staff or volunteers. </a:t>
            </a:r>
          </a:p>
          <a:p>
            <a:r>
              <a:rPr lang="en-US" sz="2400" dirty="0"/>
              <a:t>Please be at the table or have someone at the table at all designated times. </a:t>
            </a:r>
          </a:p>
          <a:p>
            <a:r>
              <a:rPr lang="en-US" sz="2400" dirty="0"/>
              <a:t>Please fill out the event report soon after returning from the event</a:t>
            </a:r>
          </a:p>
          <a:p>
            <a:pPr lvl="1"/>
            <a:r>
              <a:rPr lang="en-US" sz="2400" dirty="0"/>
              <a:t>https://ncsfreedom.org/event-donation-report/</a:t>
            </a:r>
          </a:p>
        </p:txBody>
      </p:sp>
    </p:spTree>
    <p:extLst>
      <p:ext uri="{BB962C8B-B14F-4D97-AF65-F5344CB8AC3E}">
        <p14:creationId xmlns:p14="http://schemas.microsoft.com/office/powerpoint/2010/main" val="640486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FEE6-9C35-638E-2225-41AFD0B70117}"/>
              </a:ext>
            </a:extLst>
          </p:cNvPr>
          <p:cNvSpPr>
            <a:spLocks noGrp="1"/>
          </p:cNvSpPr>
          <p:nvPr>
            <p:ph type="title"/>
          </p:nvPr>
        </p:nvSpPr>
        <p:spPr>
          <a:xfrm>
            <a:off x="1063752" y="216568"/>
            <a:ext cx="10058400" cy="1609344"/>
          </a:xfrm>
        </p:spPr>
        <p:txBody>
          <a:bodyPr/>
          <a:lstStyle/>
          <a:p>
            <a:r>
              <a:rPr lang="en-US" dirty="0"/>
              <a:t>Expectations, </a:t>
            </a:r>
            <a:r>
              <a:rPr lang="en-US" sz="3600" dirty="0"/>
              <a:t>continued</a:t>
            </a:r>
          </a:p>
        </p:txBody>
      </p:sp>
      <p:sp>
        <p:nvSpPr>
          <p:cNvPr id="3" name="Content Placeholder 2">
            <a:extLst>
              <a:ext uri="{FF2B5EF4-FFF2-40B4-BE49-F238E27FC236}">
                <a16:creationId xmlns:a16="http://schemas.microsoft.com/office/drawing/2014/main" id="{46CDA33D-66E7-691C-76CD-6990987F24F0}"/>
              </a:ext>
            </a:extLst>
          </p:cNvPr>
          <p:cNvSpPr>
            <a:spLocks noGrp="1"/>
          </p:cNvSpPr>
          <p:nvPr>
            <p:ph idx="1"/>
          </p:nvPr>
        </p:nvSpPr>
        <p:spPr>
          <a:xfrm>
            <a:off x="1069848" y="1753849"/>
            <a:ext cx="10058400" cy="4887583"/>
          </a:xfrm>
        </p:spPr>
        <p:txBody>
          <a:bodyPr>
            <a:normAutofit fontScale="92500" lnSpcReduction="10000"/>
          </a:bodyPr>
          <a:lstStyle/>
          <a:p>
            <a:r>
              <a:rPr lang="en-US" sz="2800" dirty="0"/>
              <a:t>It is important that Consent Counts volunteers stay on message about Explicit Prior Permission. It is never OK to undermine this legal framework. </a:t>
            </a:r>
          </a:p>
          <a:p>
            <a:pPr lvl="1"/>
            <a:r>
              <a:rPr lang="en-US" sz="2400" dirty="0"/>
              <a:t>MOST of our resources are guidelines that are intended to be adapted for specific situations, however some things are hard-and-fast like EPP.  NCSF is telling people what EPP means and how to apply it, so we all need to be on the same page about that. </a:t>
            </a:r>
          </a:p>
          <a:p>
            <a:r>
              <a:rPr lang="en-US" sz="2800" dirty="0"/>
              <a:t>If someone disagrees with Explicit Prior Permission, please bring it to Susan Wright or Tess Zachary so we can help respond. </a:t>
            </a:r>
          </a:p>
          <a:p>
            <a:pPr lvl="1"/>
            <a:r>
              <a:rPr lang="en-US" sz="2400" dirty="0"/>
              <a:t>Particularly with the pending effort around Explicit Prior Permission it is more important than ever to behave professionally and appropriately. Your behavior in person and online reflects on Consent Counts. If these expectations are not met, you may not be allowed another opportunity.</a:t>
            </a:r>
          </a:p>
        </p:txBody>
      </p:sp>
    </p:spTree>
    <p:extLst>
      <p:ext uri="{BB962C8B-B14F-4D97-AF65-F5344CB8AC3E}">
        <p14:creationId xmlns:p14="http://schemas.microsoft.com/office/powerpoint/2010/main" val="91799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9B96-8F0E-3CA9-5874-D1549BFF7090}"/>
              </a:ext>
            </a:extLst>
          </p:cNvPr>
          <p:cNvSpPr>
            <a:spLocks noGrp="1"/>
          </p:cNvSpPr>
          <p:nvPr>
            <p:ph type="title"/>
          </p:nvPr>
        </p:nvSpPr>
        <p:spPr>
          <a:xfrm>
            <a:off x="1069848" y="798394"/>
            <a:ext cx="4730451" cy="1637730"/>
          </a:xfrm>
        </p:spPr>
        <p:txBody>
          <a:bodyPr>
            <a:normAutofit/>
          </a:bodyPr>
          <a:lstStyle/>
          <a:p>
            <a:r>
              <a:rPr lang="en-US" sz="4400" dirty="0"/>
              <a:t>Stay Up to Date</a:t>
            </a:r>
          </a:p>
        </p:txBody>
      </p:sp>
      <p:sp>
        <p:nvSpPr>
          <p:cNvPr id="3" name="Text Placeholder 2">
            <a:extLst>
              <a:ext uri="{FF2B5EF4-FFF2-40B4-BE49-F238E27FC236}">
                <a16:creationId xmlns:a16="http://schemas.microsoft.com/office/drawing/2014/main" id="{603D3742-96BA-ACBE-8D69-3C55BB2C27B3}"/>
              </a:ext>
            </a:extLst>
          </p:cNvPr>
          <p:cNvSpPr>
            <a:spLocks noGrp="1"/>
          </p:cNvSpPr>
          <p:nvPr>
            <p:ph idx="1"/>
          </p:nvPr>
        </p:nvSpPr>
        <p:spPr>
          <a:xfrm>
            <a:off x="1069848" y="2578608"/>
            <a:ext cx="4730451" cy="3593592"/>
          </a:xfrm>
        </p:spPr>
        <p:txBody>
          <a:bodyPr vert="horz" lIns="91440" tIns="45720" rIns="91440" bIns="45720" rtlCol="0" anchor="t">
            <a:normAutofit/>
          </a:bodyPr>
          <a:lstStyle/>
          <a:p>
            <a:r>
              <a:rPr lang="en-US" sz="2400" dirty="0"/>
              <a:t>We need our Consent Counts volunteers to stay involved and up-to-date. </a:t>
            </a:r>
          </a:p>
          <a:p>
            <a:r>
              <a:rPr lang="en-US" sz="2400" dirty="0"/>
              <a:t>In this important legislative year, messaging matters, and while we do our best to push information, we are all volunteers, so we must work together. </a:t>
            </a:r>
          </a:p>
        </p:txBody>
      </p:sp>
      <p:pic>
        <p:nvPicPr>
          <p:cNvPr id="5" name="Picture 4" descr="Calendar on table">
            <a:extLst>
              <a:ext uri="{FF2B5EF4-FFF2-40B4-BE49-F238E27FC236}">
                <a16:creationId xmlns:a16="http://schemas.microsoft.com/office/drawing/2014/main" id="{64679352-EEAC-9FBB-6F5E-00072E6791FC}"/>
              </a:ext>
            </a:extLst>
          </p:cNvPr>
          <p:cNvPicPr>
            <a:picLocks noChangeAspect="1"/>
          </p:cNvPicPr>
          <p:nvPr/>
        </p:nvPicPr>
        <p:blipFill rotWithShape="1">
          <a:blip r:embed="rId3"/>
          <a:srcRect l="608" r="38278"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9" name="Freeform: Shape 28">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386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3BC5-A7A6-479A-F6A9-B6DCBA73D453}"/>
              </a:ext>
            </a:extLst>
          </p:cNvPr>
          <p:cNvSpPr>
            <a:spLocks noGrp="1"/>
          </p:cNvSpPr>
          <p:nvPr>
            <p:ph type="title"/>
          </p:nvPr>
        </p:nvSpPr>
        <p:spPr/>
        <p:txBody>
          <a:bodyPr/>
          <a:lstStyle/>
          <a:p>
            <a:r>
              <a:rPr lang="en-US" dirty="0"/>
              <a:t>Consent Counts</a:t>
            </a:r>
          </a:p>
        </p:txBody>
      </p:sp>
      <p:sp>
        <p:nvSpPr>
          <p:cNvPr id="4" name="Rectangle 1">
            <a:extLst>
              <a:ext uri="{FF2B5EF4-FFF2-40B4-BE49-F238E27FC236}">
                <a16:creationId xmlns:a16="http://schemas.microsoft.com/office/drawing/2014/main" id="{7875DBAC-024D-4124-ACFC-CFB6C5DA43BE}"/>
              </a:ext>
            </a:extLst>
          </p:cNvPr>
          <p:cNvSpPr>
            <a:spLocks noGrp="1" noChangeArrowheads="1"/>
          </p:cNvSpPr>
          <p:nvPr>
            <p:ph sz="half" idx="1"/>
          </p:nvPr>
        </p:nvSpPr>
        <p:spPr bwMode="auto">
          <a:xfrm>
            <a:off x="7115629" y="1085636"/>
            <a:ext cx="4833183"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Table of Contents</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3" tooltip="Want to Help?"/>
              </a:rPr>
              <a:t>Want to Help?</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4" tooltip="Best Practices"/>
              </a:rPr>
              <a:t>Best Practices</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5" tooltip="Public Policy Papers"/>
              </a:rPr>
              <a:t>Public Policy Papers</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6" tooltip="American Law Institute (ALI) Project"/>
              </a:rPr>
              <a:t>American Law Institute (ALI) Project</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7" tooltip="Consent Month – Celebrate in September"/>
              </a:rPr>
              <a:t>Consent Month – Celebrate in September</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8" tooltip="Consent Signs – Download our consent signs!"/>
              </a:rPr>
              <a:t>Consent Signs – Download our consent signs!</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9" tooltip="Consent in Context – Watch the video"/>
              </a:rPr>
              <a:t>Consent in Context – Watch the video</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10" tooltip="Consent Counts Statement"/>
              </a:rPr>
              <a:t>Consent Counts Statement</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11" tooltip="Consent Counts Legal Databases"/>
              </a:rPr>
              <a:t>Consent Counts Legal Databases</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12" tooltip="Guides for Groups, Events and Clubs"/>
              </a:rPr>
              <a:t>Guides for Groups, Events and Clubs</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13" tooltip="Assistance for Individuals"/>
              </a:rPr>
              <a:t>Assistance for Individuals</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14" tooltip="Surveys on Consent"/>
              </a:rPr>
              <a:t>Surveys on Consent</a:t>
            </a:r>
            <a:endParaRPr kumimoji="0" lang="en-US" altLang="en-US"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444444"/>
                </a:solidFill>
                <a:effectLst/>
                <a:latin typeface="inherit"/>
                <a:hlinkClick r:id="rId15" tooltip="Discuss Consent"/>
              </a:rPr>
              <a:t>Discuss Consent</a:t>
            </a:r>
            <a:endParaRPr kumimoji="0" lang="en-US" altLang="en-US" sz="900"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94B76E43-3329-4570-C12F-F4F42FF60A09}"/>
              </a:ext>
            </a:extLst>
          </p:cNvPr>
          <p:cNvSpPr>
            <a:spLocks noGrp="1"/>
          </p:cNvSpPr>
          <p:nvPr>
            <p:ph sz="half" idx="2"/>
          </p:nvPr>
        </p:nvSpPr>
        <p:spPr>
          <a:xfrm>
            <a:off x="960326" y="1815921"/>
            <a:ext cx="6045781" cy="4255695"/>
          </a:xfrm>
        </p:spPr>
        <p:txBody>
          <a:bodyPr>
            <a:normAutofit fontScale="92500" lnSpcReduction="20000"/>
          </a:bodyPr>
          <a:lstStyle/>
          <a:p>
            <a:r>
              <a:rPr lang="en-US" sz="2000" kern="100" dirty="0">
                <a:solidFill>
                  <a:srgbClr val="222222"/>
                </a:solidFill>
                <a:effectLst/>
                <a:ea typeface="Aptos" panose="020B0004020202020204" pitchFamily="34" charset="0"/>
                <a:cs typeface="Times New Roman" panose="02020603050405020304" pitchFamily="18" charset="0"/>
              </a:rPr>
              <a:t>Consent Counts aims to decriminalize sexual conduct between consenting adults. </a:t>
            </a:r>
          </a:p>
          <a:p>
            <a:r>
              <a:rPr lang="en-US" sz="2000" kern="100" dirty="0">
                <a:solidFill>
                  <a:srgbClr val="222222"/>
                </a:solidFill>
                <a:effectLst/>
                <a:ea typeface="Aptos" panose="020B0004020202020204" pitchFamily="34" charset="0"/>
                <a:cs typeface="Times New Roman" panose="02020603050405020304" pitchFamily="18" charset="0"/>
              </a:rPr>
              <a:t>Our objective is to decriminalize sexual conduct between consenting adults. As part of this we spread understanding of the need for, and nature of, consent. Our Consent Counts program is designed to assist our communities in promoting a culture of consent through education and providing resources on how to deal with nonconsensual incidents. </a:t>
            </a:r>
          </a:p>
          <a:p>
            <a:r>
              <a:rPr lang="en-US" sz="2000" kern="100" dirty="0">
                <a:solidFill>
                  <a:srgbClr val="222222"/>
                </a:solidFill>
                <a:effectLst/>
                <a:ea typeface="Aptos" panose="020B0004020202020204" pitchFamily="34" charset="0"/>
                <a:cs typeface="Times New Roman" panose="02020603050405020304" pitchFamily="18" charset="0"/>
              </a:rPr>
              <a:t>A chief goal is to decriminalize consensual BDSM (Bondage, Discipline, Dominance/Submission, Sadomasochism) that does not result in serious physical injury by ensuring that consent will be recognized as a valid defense to criminal charges brought under assault laws and other statutes.</a:t>
            </a:r>
          </a:p>
          <a:p>
            <a:r>
              <a:rPr lang="en-US" sz="2000" kern="100" dirty="0">
                <a:solidFill>
                  <a:srgbClr val="222222"/>
                </a:solidFill>
                <a:effectLst/>
                <a:ea typeface="Aptos" panose="020B0004020202020204" pitchFamily="34" charset="0"/>
                <a:cs typeface="Times New Roman" panose="02020603050405020304" pitchFamily="18" charset="0"/>
              </a:rPr>
              <a:t>https://ncsfreedom.org/key-programs-2/consent-counts/</a:t>
            </a:r>
            <a:endParaRPr lang="en-US" sz="2000"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98973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useBgFill="1">
        <p:nvSpPr>
          <p:cNvPr id="18" name="Rectangle 17">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42B99D3-DEB7-2B54-2DF0-C451D7B2B13B}"/>
              </a:ext>
            </a:extLst>
          </p:cNvPr>
          <p:cNvSpPr>
            <a:spLocks noGrp="1"/>
          </p:cNvSpPr>
          <p:nvPr>
            <p:ph type="title"/>
          </p:nvPr>
        </p:nvSpPr>
        <p:spPr>
          <a:xfrm>
            <a:off x="347730" y="1110054"/>
            <a:ext cx="7262438" cy="4580300"/>
          </a:xfrm>
        </p:spPr>
        <p:txBody>
          <a:bodyPr vert="horz" lIns="91440" tIns="45720" rIns="91440" bIns="45720" rtlCol="0" anchor="ctr">
            <a:normAutofit/>
          </a:bodyPr>
          <a:lstStyle/>
          <a:p>
            <a:pPr algn="r">
              <a:lnSpc>
                <a:spcPct val="80000"/>
              </a:lnSpc>
            </a:pPr>
            <a:r>
              <a:rPr lang="en-US" sz="8800" dirty="0">
                <a:blipFill dpi="0" rotWithShape="1">
                  <a:blip r:embed="rId5"/>
                  <a:srcRect/>
                  <a:tile tx="6350" ty="-127000" sx="65000" sy="64000" flip="none" algn="tl"/>
                </a:blipFill>
              </a:rPr>
              <a:t>Explicit Prior Permission</a:t>
            </a:r>
          </a:p>
        </p:txBody>
      </p:sp>
      <p:sp>
        <p:nvSpPr>
          <p:cNvPr id="20" name="Rectangle 19">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51BE44-308E-0E94-2392-99E7EA893CD4}"/>
              </a:ext>
            </a:extLst>
          </p:cNvPr>
          <p:cNvSpPr>
            <a:spLocks noGrp="1"/>
          </p:cNvSpPr>
          <p:nvPr>
            <p:ph idx="1"/>
          </p:nvPr>
        </p:nvSpPr>
        <p:spPr>
          <a:xfrm>
            <a:off x="8091947" y="1678210"/>
            <a:ext cx="2989007" cy="3443988"/>
          </a:xfrm>
        </p:spPr>
        <p:txBody>
          <a:bodyPr vert="horz" lIns="91440" tIns="45720" rIns="91440" bIns="45720" rtlCol="0" anchor="ctr">
            <a:normAutofit/>
          </a:bodyPr>
          <a:lstStyle/>
          <a:p>
            <a:pPr marL="0" indent="0">
              <a:buNone/>
            </a:pPr>
            <a:r>
              <a:rPr lang="en-US" dirty="0">
                <a:solidFill>
                  <a:srgbClr val="000000"/>
                </a:solidFill>
              </a:rPr>
              <a:t>The most important initiative in 2025 and 2026</a:t>
            </a:r>
          </a:p>
        </p:txBody>
      </p:sp>
      <p:sp>
        <p:nvSpPr>
          <p:cNvPr id="24" name="Rectangle 23">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7" name="Oval 26">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25168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14013</TotalTime>
  <Words>3664</Words>
  <Application>Microsoft Office PowerPoint</Application>
  <PresentationFormat>Widescreen</PresentationFormat>
  <Paragraphs>303</Paragraphs>
  <Slides>46</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Aptos</vt:lpstr>
      <vt:lpstr>Aptos Display</vt:lpstr>
      <vt:lpstr>Arial</vt:lpstr>
      <vt:lpstr>Bradley Hand ITC</vt:lpstr>
      <vt:lpstr>Calibri</vt:lpstr>
      <vt:lpstr>inherit</vt:lpstr>
      <vt:lpstr>Rockwell</vt:lpstr>
      <vt:lpstr>Rockwell Condensed</vt:lpstr>
      <vt:lpstr>Rockwell Extra Bold</vt:lpstr>
      <vt:lpstr>Symbol</vt:lpstr>
      <vt:lpstr>Times New Roman</vt:lpstr>
      <vt:lpstr>Wingdings</vt:lpstr>
      <vt:lpstr>Wood Type</vt:lpstr>
      <vt:lpstr>NCSF  Consent Counts COMMITTEE Tabling Training</vt:lpstr>
      <vt:lpstr>Before we begin:</vt:lpstr>
      <vt:lpstr>What Does a Consent Counts Volunteer Do? </vt:lpstr>
      <vt:lpstr>Goals for Consent Counts Volunteers </vt:lpstr>
      <vt:lpstr>EXPECTATIONS OF A Consent Counts TABLER</vt:lpstr>
      <vt:lpstr>Expectations, continued</vt:lpstr>
      <vt:lpstr>Stay Up to Date</vt:lpstr>
      <vt:lpstr>Consent Counts</vt:lpstr>
      <vt:lpstr>Explicit Prior Permission</vt:lpstr>
      <vt:lpstr>The Quick Reference</vt:lpstr>
      <vt:lpstr>Video https://ncsfreedom.org/key-programs-2/consent-counts/ </vt:lpstr>
      <vt:lpstr>Lobbying for Explicit prior Permission</vt:lpstr>
      <vt:lpstr>Legal Issues  https://ncsfreedom.org/legal-issues/ </vt:lpstr>
      <vt:lpstr>Assistance for Our Communities</vt:lpstr>
      <vt:lpstr>Assistance for Our Communities</vt:lpstr>
      <vt:lpstr>History of NCSF</vt:lpstr>
      <vt:lpstr>Traps while tabling</vt:lpstr>
      <vt:lpstr>Kink Aware Professionals</vt:lpstr>
      <vt:lpstr>History of NCSF</vt:lpstr>
      <vt:lpstr>For Groups</vt:lpstr>
      <vt:lpstr>Additional IRR Information</vt:lpstr>
      <vt:lpstr>When people come to you…</vt:lpstr>
      <vt:lpstr>What to Say about IRR?</vt:lpstr>
      <vt:lpstr>I.R.R. Traps while tabling</vt:lpstr>
      <vt:lpstr>PowerPoint Presentation</vt:lpstr>
      <vt:lpstr>PowerPoint Presentation</vt:lpstr>
      <vt:lpstr>Professional Presentations</vt:lpstr>
      <vt:lpstr>PowerPoint Presentation</vt:lpstr>
      <vt:lpstr>Creative Commons Explicit Prior Permission</vt:lpstr>
      <vt:lpstr>Choking Creative Commons Slides</vt:lpstr>
      <vt:lpstr>Material Order Form</vt:lpstr>
      <vt:lpstr>PowerPoint Presentation</vt:lpstr>
      <vt:lpstr>PowerPoint Presentation</vt:lpstr>
      <vt:lpstr>PowerPoint Presentation</vt:lpstr>
      <vt:lpstr>PowerPoint Presentation</vt:lpstr>
      <vt:lpstr>PowerPoint Presentation</vt:lpstr>
      <vt:lpstr>Tabling Page</vt:lpstr>
      <vt:lpstr>Tabling Page</vt:lpstr>
      <vt:lpstr>Quick Program outline</vt:lpstr>
      <vt:lpstr>Traps while tabling</vt:lpstr>
      <vt:lpstr>Reimbursement</vt:lpstr>
      <vt:lpstr>Contacts </vt:lpstr>
      <vt:lpstr>If you want an NCSF Shirt…</vt:lpstr>
      <vt:lpstr>Just a reminder… </vt:lpstr>
      <vt:lpstr>If People want to Get Involved –  https://ncsfreedom.org/get-involved-2/  </vt:lpstr>
      <vt:lpstr>Thank you for your time and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Liaison Training 2024</dc:title>
  <dc:creator>Tess NCSF</dc:creator>
  <cp:lastModifiedBy>Susan Wright</cp:lastModifiedBy>
  <cp:revision>91</cp:revision>
  <cp:lastPrinted>2025-06-22T19:48:35Z</cp:lastPrinted>
  <dcterms:created xsi:type="dcterms:W3CDTF">2020-10-07T21:42:34Z</dcterms:created>
  <dcterms:modified xsi:type="dcterms:W3CDTF">2025-06-22T20:50:58Z</dcterms:modified>
</cp:coreProperties>
</file>